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2.xml" ContentType="application/vnd.openxmlformats-officedocument.them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 id="2147483668" r:id="rId2"/>
  </p:sldMasterIdLst>
  <p:notesMasterIdLst>
    <p:notesMasterId r:id="rId33"/>
  </p:notesMasterIdLst>
  <p:sldIdLst>
    <p:sldId id="282" r:id="rId3"/>
    <p:sldId id="921" r:id="rId4"/>
    <p:sldId id="920" r:id="rId5"/>
    <p:sldId id="265" r:id="rId6"/>
    <p:sldId id="923" r:id="rId7"/>
    <p:sldId id="344" r:id="rId8"/>
    <p:sldId id="266" r:id="rId9"/>
    <p:sldId id="914" r:id="rId10"/>
    <p:sldId id="267" r:id="rId11"/>
    <p:sldId id="268" r:id="rId12"/>
    <p:sldId id="917" r:id="rId13"/>
    <p:sldId id="269" r:id="rId14"/>
    <p:sldId id="270" r:id="rId15"/>
    <p:sldId id="271" r:id="rId16"/>
    <p:sldId id="272" r:id="rId17"/>
    <p:sldId id="918" r:id="rId18"/>
    <p:sldId id="263" r:id="rId19"/>
    <p:sldId id="264" r:id="rId20"/>
    <p:sldId id="273" r:id="rId21"/>
    <p:sldId id="872" r:id="rId22"/>
    <p:sldId id="275" r:id="rId23"/>
    <p:sldId id="276" r:id="rId24"/>
    <p:sldId id="913" r:id="rId25"/>
    <p:sldId id="277" r:id="rId26"/>
    <p:sldId id="278" r:id="rId27"/>
    <p:sldId id="906" r:id="rId28"/>
    <p:sldId id="907" r:id="rId29"/>
    <p:sldId id="912" r:id="rId30"/>
    <p:sldId id="334" r:id="rId31"/>
    <p:sldId id="89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9DBA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5630A2-C34B-4250-9DB5-7E6622730240}" v="35" dt="2020-09-15T12:24:24.058"/>
    <p1510:client id="{F15EC9E7-BDBA-412B-835F-95B56F24E1C1}" v="23" dt="2020-09-15T13:55:58.2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48" autoAdjust="0"/>
  </p:normalViewPr>
  <p:slideViewPr>
    <p:cSldViewPr snapToGrid="0">
      <p:cViewPr varScale="1">
        <p:scale>
          <a:sx n="56" d="100"/>
          <a:sy n="56" d="100"/>
        </p:scale>
        <p:origin x="104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A19008-D2C2-42CD-A26B-7BBCBE121686}" type="doc">
      <dgm:prSet loTypeId="urn:microsoft.com/office/officeart/2005/8/layout/hProcess7" loCatId="list" qsTypeId="urn:microsoft.com/office/officeart/2005/8/quickstyle/simple1" qsCatId="simple" csTypeId="urn:microsoft.com/office/officeart/2005/8/colors/colorful5" csCatId="colorful" phldr="1"/>
      <dgm:spPr/>
      <dgm:t>
        <a:bodyPr/>
        <a:lstStyle/>
        <a:p>
          <a:endParaRPr lang="en-GB"/>
        </a:p>
      </dgm:t>
    </dgm:pt>
    <dgm:pt modelId="{76973FA9-EB5B-4C5E-894A-64204052D6CD}">
      <dgm:prSet phldrT="[Text]"/>
      <dgm:spPr>
        <a:solidFill>
          <a:schemeClr val="tx2">
            <a:lumMod val="60000"/>
            <a:lumOff val="40000"/>
          </a:schemeClr>
        </a:solidFill>
      </dgm:spPr>
      <dgm:t>
        <a:bodyPr/>
        <a:lstStyle/>
        <a:p>
          <a:r>
            <a:rPr lang="en-GB">
              <a:latin typeface="Calibri" panose="020F0502020204030204" pitchFamily="34" charset="0"/>
              <a:cs typeface="Calibri" panose="020F0502020204030204" pitchFamily="34" charset="0"/>
            </a:rPr>
            <a:t>MIP Scoreboard</a:t>
          </a:r>
        </a:p>
      </dgm:t>
    </dgm:pt>
    <dgm:pt modelId="{73A72103-0C4F-4F14-9134-8EEB78CCB62B}" type="parTrans" cxnId="{BF45E5A9-BD00-41C3-A48F-B9E0721248BC}">
      <dgm:prSet/>
      <dgm:spPr/>
      <dgm:t>
        <a:bodyPr/>
        <a:lstStyle/>
        <a:p>
          <a:endParaRPr lang="en-GB"/>
        </a:p>
      </dgm:t>
    </dgm:pt>
    <dgm:pt modelId="{0B94DFCF-C37C-4803-8A89-836D260562AE}" type="sibTrans" cxnId="{BF45E5A9-BD00-41C3-A48F-B9E0721248BC}">
      <dgm:prSet/>
      <dgm:spPr/>
      <dgm:t>
        <a:bodyPr/>
        <a:lstStyle/>
        <a:p>
          <a:endParaRPr lang="en-GB"/>
        </a:p>
      </dgm:t>
    </dgm:pt>
    <dgm:pt modelId="{0E93F950-273B-4CBC-BE4B-FDE40F5F6AD1}">
      <dgm:prSet phldrT="[Text]" custT="1"/>
      <dgm:spPr/>
      <dgm:t>
        <a:bodyPr anchor="ctr"/>
        <a:lstStyle/>
        <a:p>
          <a:pPr algn="ctr">
            <a:lnSpc>
              <a:spcPct val="120000"/>
            </a:lnSpc>
            <a:buNone/>
          </a:pPr>
          <a:r>
            <a:rPr lang="en-GB" sz="2000">
              <a:latin typeface="Calibri" panose="020F0502020204030204" pitchFamily="34" charset="0"/>
              <a:cs typeface="Calibri" panose="020F0502020204030204" pitchFamily="34" charset="0"/>
            </a:rPr>
            <a:t>In the ES cycle, the MIP scoreboard underpins the Alert Mechanism Report, which identifies whether MS are affected by imbalances and in need of policy action </a:t>
          </a:r>
        </a:p>
      </dgm:t>
    </dgm:pt>
    <dgm:pt modelId="{98805420-6877-4EA1-BC07-4D2F7668D51A}" type="parTrans" cxnId="{E79914EB-06AF-4A8C-ADC9-960C56CDAED3}">
      <dgm:prSet/>
      <dgm:spPr/>
      <dgm:t>
        <a:bodyPr/>
        <a:lstStyle/>
        <a:p>
          <a:endParaRPr lang="en-GB"/>
        </a:p>
      </dgm:t>
    </dgm:pt>
    <dgm:pt modelId="{CBF932A6-8311-4CC6-BA6B-502724DE3753}" type="sibTrans" cxnId="{E79914EB-06AF-4A8C-ADC9-960C56CDAED3}">
      <dgm:prSet/>
      <dgm:spPr/>
      <dgm:t>
        <a:bodyPr/>
        <a:lstStyle/>
        <a:p>
          <a:endParaRPr lang="en-GB"/>
        </a:p>
      </dgm:t>
    </dgm:pt>
    <dgm:pt modelId="{CF0651AB-3435-4592-B2F2-F19B38E003A3}">
      <dgm:prSet phldrT="[Text]"/>
      <dgm:spPr>
        <a:solidFill>
          <a:schemeClr val="accent6">
            <a:lumMod val="60000"/>
            <a:lumOff val="40000"/>
          </a:schemeClr>
        </a:solidFill>
      </dgm:spPr>
      <dgm:t>
        <a:bodyPr/>
        <a:lstStyle/>
        <a:p>
          <a:r>
            <a:rPr lang="en-GB">
              <a:latin typeface="Calibri" panose="020F0502020204030204" pitchFamily="34" charset="0"/>
              <a:cs typeface="Calibri" panose="020F0502020204030204" pitchFamily="34" charset="0"/>
            </a:rPr>
            <a:t>ENV Scoreboard</a:t>
          </a:r>
        </a:p>
      </dgm:t>
    </dgm:pt>
    <dgm:pt modelId="{472C910E-0EDD-4D1C-BC02-8312C211D0B5}" type="parTrans" cxnId="{BE32AF42-F7CA-4EBB-BDD7-CF150463ECF7}">
      <dgm:prSet/>
      <dgm:spPr/>
      <dgm:t>
        <a:bodyPr/>
        <a:lstStyle/>
        <a:p>
          <a:endParaRPr lang="en-GB"/>
        </a:p>
      </dgm:t>
    </dgm:pt>
    <dgm:pt modelId="{76906AB3-F0C5-4A15-AFA4-9CA67C8048AA}" type="sibTrans" cxnId="{BE32AF42-F7CA-4EBB-BDD7-CF150463ECF7}">
      <dgm:prSet/>
      <dgm:spPr/>
      <dgm:t>
        <a:bodyPr/>
        <a:lstStyle/>
        <a:p>
          <a:endParaRPr lang="en-GB"/>
        </a:p>
      </dgm:t>
    </dgm:pt>
    <dgm:pt modelId="{285C352F-C090-4DC8-B340-211A9AF398DF}">
      <dgm:prSet phldrT="[Text]" custT="1"/>
      <dgm:spPr/>
      <dgm:t>
        <a:bodyPr anchor="ctr"/>
        <a:lstStyle/>
        <a:p>
          <a:pPr algn="ctr">
            <a:lnSpc>
              <a:spcPct val="120000"/>
            </a:lnSpc>
          </a:pPr>
          <a:r>
            <a:rPr lang="en-GB" sz="2000">
              <a:latin typeface="Calibri" panose="020F0502020204030204" pitchFamily="34" charset="0"/>
              <a:cs typeface="Calibri" panose="020F0502020204030204" pitchFamily="34" charset="0"/>
            </a:rPr>
            <a:t>Similarly, an environmental scoreboard is suitable to serve as an </a:t>
          </a:r>
          <a:r>
            <a:rPr lang="en-GB" sz="2000" b="1">
              <a:latin typeface="Calibri" panose="020F0502020204030204" pitchFamily="34" charset="0"/>
              <a:cs typeface="Calibri" panose="020F0502020204030204" pitchFamily="34" charset="0"/>
            </a:rPr>
            <a:t>early warning system </a:t>
          </a:r>
          <a:r>
            <a:rPr lang="en-GB" sz="2000" b="0">
              <a:latin typeface="Calibri" panose="020F0502020204030204" pitchFamily="34" charset="0"/>
              <a:cs typeface="Calibri" panose="020F0502020204030204" pitchFamily="34" charset="0"/>
            </a:rPr>
            <a:t>tracking whether MS are on track with the green transition and helping to identify whether additional policy action on the national level is needed</a:t>
          </a:r>
          <a:r>
            <a:rPr lang="en-GB" sz="2000">
              <a:latin typeface="Calibri" panose="020F0502020204030204" pitchFamily="34" charset="0"/>
              <a:cs typeface="Calibri" panose="020F0502020204030204" pitchFamily="34" charset="0"/>
            </a:rPr>
            <a:t> </a:t>
          </a:r>
        </a:p>
      </dgm:t>
    </dgm:pt>
    <dgm:pt modelId="{9F4BB5E6-7F11-46F4-97B1-9AAA96E0B096}" type="parTrans" cxnId="{AB5B8EA9-3D82-4EEF-B7AE-6414F24B5DD3}">
      <dgm:prSet/>
      <dgm:spPr/>
      <dgm:t>
        <a:bodyPr/>
        <a:lstStyle/>
        <a:p>
          <a:endParaRPr lang="en-GB"/>
        </a:p>
      </dgm:t>
    </dgm:pt>
    <dgm:pt modelId="{53496545-6AD2-4E96-9EA2-E0D05817251A}" type="sibTrans" cxnId="{AB5B8EA9-3D82-4EEF-B7AE-6414F24B5DD3}">
      <dgm:prSet/>
      <dgm:spPr/>
      <dgm:t>
        <a:bodyPr/>
        <a:lstStyle/>
        <a:p>
          <a:endParaRPr lang="en-GB"/>
        </a:p>
      </dgm:t>
    </dgm:pt>
    <dgm:pt modelId="{CD206C41-5CE6-490D-974F-A8A712A7E329}" type="pres">
      <dgm:prSet presAssocID="{E6A19008-D2C2-42CD-A26B-7BBCBE121686}" presName="Name0" presStyleCnt="0">
        <dgm:presLayoutVars>
          <dgm:dir/>
          <dgm:animLvl val="lvl"/>
          <dgm:resizeHandles val="exact"/>
        </dgm:presLayoutVars>
      </dgm:prSet>
      <dgm:spPr/>
    </dgm:pt>
    <dgm:pt modelId="{0722D931-F259-4F34-9810-54064C809CD5}" type="pres">
      <dgm:prSet presAssocID="{76973FA9-EB5B-4C5E-894A-64204052D6CD}" presName="compositeNode" presStyleCnt="0">
        <dgm:presLayoutVars>
          <dgm:bulletEnabled val="1"/>
        </dgm:presLayoutVars>
      </dgm:prSet>
      <dgm:spPr/>
    </dgm:pt>
    <dgm:pt modelId="{82F4EB1B-08AF-48AE-A2BC-3C342C435684}" type="pres">
      <dgm:prSet presAssocID="{76973FA9-EB5B-4C5E-894A-64204052D6CD}" presName="bgRect" presStyleLbl="node1" presStyleIdx="0" presStyleCnt="2" custLinFactNeighborY="236"/>
      <dgm:spPr/>
    </dgm:pt>
    <dgm:pt modelId="{4A1BA925-08A1-4064-8F89-C03771CD57E1}" type="pres">
      <dgm:prSet presAssocID="{76973FA9-EB5B-4C5E-894A-64204052D6CD}" presName="parentNode" presStyleLbl="node1" presStyleIdx="0" presStyleCnt="2">
        <dgm:presLayoutVars>
          <dgm:chMax val="0"/>
          <dgm:bulletEnabled val="1"/>
        </dgm:presLayoutVars>
      </dgm:prSet>
      <dgm:spPr/>
    </dgm:pt>
    <dgm:pt modelId="{61C8F51E-EEFD-4BD4-8D0F-C9284360EB47}" type="pres">
      <dgm:prSet presAssocID="{76973FA9-EB5B-4C5E-894A-64204052D6CD}" presName="childNode" presStyleLbl="node1" presStyleIdx="0" presStyleCnt="2">
        <dgm:presLayoutVars>
          <dgm:bulletEnabled val="1"/>
        </dgm:presLayoutVars>
      </dgm:prSet>
      <dgm:spPr/>
    </dgm:pt>
    <dgm:pt modelId="{250195CA-432F-48DE-9711-579448CC0760}" type="pres">
      <dgm:prSet presAssocID="{0B94DFCF-C37C-4803-8A89-836D260562AE}" presName="hSp" presStyleCnt="0"/>
      <dgm:spPr/>
    </dgm:pt>
    <dgm:pt modelId="{A6C35864-B322-46B1-B0C6-EFF30CB66EB2}" type="pres">
      <dgm:prSet presAssocID="{0B94DFCF-C37C-4803-8A89-836D260562AE}" presName="vProcSp" presStyleCnt="0"/>
      <dgm:spPr/>
    </dgm:pt>
    <dgm:pt modelId="{8218C361-39D4-4F5D-973A-F35DB3E98691}" type="pres">
      <dgm:prSet presAssocID="{0B94DFCF-C37C-4803-8A89-836D260562AE}" presName="vSp1" presStyleCnt="0"/>
      <dgm:spPr/>
    </dgm:pt>
    <dgm:pt modelId="{68A3A4FF-E220-4DDC-95F9-822DCC04CCAE}" type="pres">
      <dgm:prSet presAssocID="{0B94DFCF-C37C-4803-8A89-836D260562AE}" presName="simulatedConn" presStyleLbl="solidFgAcc1" presStyleIdx="0" presStyleCnt="1"/>
      <dgm:spPr>
        <a:ln>
          <a:solidFill>
            <a:srgbClr val="005D26"/>
          </a:solidFill>
        </a:ln>
      </dgm:spPr>
    </dgm:pt>
    <dgm:pt modelId="{4F520BD8-B315-416C-8A69-2A4FE2287A6B}" type="pres">
      <dgm:prSet presAssocID="{0B94DFCF-C37C-4803-8A89-836D260562AE}" presName="vSp2" presStyleCnt="0"/>
      <dgm:spPr/>
    </dgm:pt>
    <dgm:pt modelId="{255F2662-CB75-4140-818D-567D3A5835EC}" type="pres">
      <dgm:prSet presAssocID="{0B94DFCF-C37C-4803-8A89-836D260562AE}" presName="sibTrans" presStyleCnt="0"/>
      <dgm:spPr/>
    </dgm:pt>
    <dgm:pt modelId="{921BDAD8-2D65-4082-8B65-269BAF283C7E}" type="pres">
      <dgm:prSet presAssocID="{CF0651AB-3435-4592-B2F2-F19B38E003A3}" presName="compositeNode" presStyleCnt="0">
        <dgm:presLayoutVars>
          <dgm:bulletEnabled val="1"/>
        </dgm:presLayoutVars>
      </dgm:prSet>
      <dgm:spPr/>
    </dgm:pt>
    <dgm:pt modelId="{43A9E067-B76D-43DC-9DD9-CFABBF9ADB59}" type="pres">
      <dgm:prSet presAssocID="{CF0651AB-3435-4592-B2F2-F19B38E003A3}" presName="bgRect" presStyleLbl="node1" presStyleIdx="1" presStyleCnt="2"/>
      <dgm:spPr/>
    </dgm:pt>
    <dgm:pt modelId="{079857AB-A0E4-4731-BC9D-1C0DF0884BD7}" type="pres">
      <dgm:prSet presAssocID="{CF0651AB-3435-4592-B2F2-F19B38E003A3}" presName="parentNode" presStyleLbl="node1" presStyleIdx="1" presStyleCnt="2">
        <dgm:presLayoutVars>
          <dgm:chMax val="0"/>
          <dgm:bulletEnabled val="1"/>
        </dgm:presLayoutVars>
      </dgm:prSet>
      <dgm:spPr/>
    </dgm:pt>
    <dgm:pt modelId="{9F2126FC-869A-410C-A3F8-3C118D223770}" type="pres">
      <dgm:prSet presAssocID="{CF0651AB-3435-4592-B2F2-F19B38E003A3}" presName="childNode" presStyleLbl="node1" presStyleIdx="1" presStyleCnt="2">
        <dgm:presLayoutVars>
          <dgm:bulletEnabled val="1"/>
        </dgm:presLayoutVars>
      </dgm:prSet>
      <dgm:spPr/>
    </dgm:pt>
  </dgm:ptLst>
  <dgm:cxnLst>
    <dgm:cxn modelId="{EF2E730C-352D-4B52-901B-F305C3C2E1BD}" type="presOf" srcId="{CF0651AB-3435-4592-B2F2-F19B38E003A3}" destId="{43A9E067-B76D-43DC-9DD9-CFABBF9ADB59}" srcOrd="0" destOrd="0" presId="urn:microsoft.com/office/officeart/2005/8/layout/hProcess7"/>
    <dgm:cxn modelId="{9F1D7A20-718E-4E0F-B84C-33394D411BAC}" type="presOf" srcId="{76973FA9-EB5B-4C5E-894A-64204052D6CD}" destId="{82F4EB1B-08AF-48AE-A2BC-3C342C435684}" srcOrd="0" destOrd="0" presId="urn:microsoft.com/office/officeart/2005/8/layout/hProcess7"/>
    <dgm:cxn modelId="{BF96AA3C-1984-404F-96EE-F30A82E65CA2}" type="presOf" srcId="{76973FA9-EB5B-4C5E-894A-64204052D6CD}" destId="{4A1BA925-08A1-4064-8F89-C03771CD57E1}" srcOrd="1" destOrd="0" presId="urn:microsoft.com/office/officeart/2005/8/layout/hProcess7"/>
    <dgm:cxn modelId="{BE32AF42-F7CA-4EBB-BDD7-CF150463ECF7}" srcId="{E6A19008-D2C2-42CD-A26B-7BBCBE121686}" destId="{CF0651AB-3435-4592-B2F2-F19B38E003A3}" srcOrd="1" destOrd="0" parTransId="{472C910E-0EDD-4D1C-BC02-8312C211D0B5}" sibTransId="{76906AB3-F0C5-4A15-AFA4-9CA67C8048AA}"/>
    <dgm:cxn modelId="{2D7F7577-323D-40D9-84B0-C079CCAA24E7}" type="presOf" srcId="{E6A19008-D2C2-42CD-A26B-7BBCBE121686}" destId="{CD206C41-5CE6-490D-974F-A8A712A7E329}" srcOrd="0" destOrd="0" presId="urn:microsoft.com/office/officeart/2005/8/layout/hProcess7"/>
    <dgm:cxn modelId="{A6B60B96-DFAF-4491-BA2F-663DDA469D0B}" type="presOf" srcId="{CF0651AB-3435-4592-B2F2-F19B38E003A3}" destId="{079857AB-A0E4-4731-BC9D-1C0DF0884BD7}" srcOrd="1" destOrd="0" presId="urn:microsoft.com/office/officeart/2005/8/layout/hProcess7"/>
    <dgm:cxn modelId="{AB5B8EA9-3D82-4EEF-B7AE-6414F24B5DD3}" srcId="{CF0651AB-3435-4592-B2F2-F19B38E003A3}" destId="{285C352F-C090-4DC8-B340-211A9AF398DF}" srcOrd="0" destOrd="0" parTransId="{9F4BB5E6-7F11-46F4-97B1-9AAA96E0B096}" sibTransId="{53496545-6AD2-4E96-9EA2-E0D05817251A}"/>
    <dgm:cxn modelId="{BF45E5A9-BD00-41C3-A48F-B9E0721248BC}" srcId="{E6A19008-D2C2-42CD-A26B-7BBCBE121686}" destId="{76973FA9-EB5B-4C5E-894A-64204052D6CD}" srcOrd="0" destOrd="0" parTransId="{73A72103-0C4F-4F14-9134-8EEB78CCB62B}" sibTransId="{0B94DFCF-C37C-4803-8A89-836D260562AE}"/>
    <dgm:cxn modelId="{3A9A8BDB-62C6-43C8-895E-F56DC142C1DD}" type="presOf" srcId="{0E93F950-273B-4CBC-BE4B-FDE40F5F6AD1}" destId="{61C8F51E-EEFD-4BD4-8D0F-C9284360EB47}" srcOrd="0" destOrd="0" presId="urn:microsoft.com/office/officeart/2005/8/layout/hProcess7"/>
    <dgm:cxn modelId="{E79914EB-06AF-4A8C-ADC9-960C56CDAED3}" srcId="{76973FA9-EB5B-4C5E-894A-64204052D6CD}" destId="{0E93F950-273B-4CBC-BE4B-FDE40F5F6AD1}" srcOrd="0" destOrd="0" parTransId="{98805420-6877-4EA1-BC07-4D2F7668D51A}" sibTransId="{CBF932A6-8311-4CC6-BA6B-502724DE3753}"/>
    <dgm:cxn modelId="{4EF07BEC-A682-4BEC-AE1D-C598FC57C0B4}" type="presOf" srcId="{285C352F-C090-4DC8-B340-211A9AF398DF}" destId="{9F2126FC-869A-410C-A3F8-3C118D223770}" srcOrd="0" destOrd="0" presId="urn:microsoft.com/office/officeart/2005/8/layout/hProcess7"/>
    <dgm:cxn modelId="{7FED44C5-AC05-4107-AFCF-45571F21357B}" type="presParOf" srcId="{CD206C41-5CE6-490D-974F-A8A712A7E329}" destId="{0722D931-F259-4F34-9810-54064C809CD5}" srcOrd="0" destOrd="0" presId="urn:microsoft.com/office/officeart/2005/8/layout/hProcess7"/>
    <dgm:cxn modelId="{770E27A2-FB5D-40E5-9434-15AEC83E3D6A}" type="presParOf" srcId="{0722D931-F259-4F34-9810-54064C809CD5}" destId="{82F4EB1B-08AF-48AE-A2BC-3C342C435684}" srcOrd="0" destOrd="0" presId="urn:microsoft.com/office/officeart/2005/8/layout/hProcess7"/>
    <dgm:cxn modelId="{5EDEFD9B-861A-4CF9-86C6-BA133E2C8007}" type="presParOf" srcId="{0722D931-F259-4F34-9810-54064C809CD5}" destId="{4A1BA925-08A1-4064-8F89-C03771CD57E1}" srcOrd="1" destOrd="0" presId="urn:microsoft.com/office/officeart/2005/8/layout/hProcess7"/>
    <dgm:cxn modelId="{D2EF5E08-341D-4287-B9C7-ADFB581B4B8C}" type="presParOf" srcId="{0722D931-F259-4F34-9810-54064C809CD5}" destId="{61C8F51E-EEFD-4BD4-8D0F-C9284360EB47}" srcOrd="2" destOrd="0" presId="urn:microsoft.com/office/officeart/2005/8/layout/hProcess7"/>
    <dgm:cxn modelId="{355E0A39-E641-412E-A709-51673247BF70}" type="presParOf" srcId="{CD206C41-5CE6-490D-974F-A8A712A7E329}" destId="{250195CA-432F-48DE-9711-579448CC0760}" srcOrd="1" destOrd="0" presId="urn:microsoft.com/office/officeart/2005/8/layout/hProcess7"/>
    <dgm:cxn modelId="{60254DD4-53D0-4095-9F89-40C8DEFF4BE0}" type="presParOf" srcId="{CD206C41-5CE6-490D-974F-A8A712A7E329}" destId="{A6C35864-B322-46B1-B0C6-EFF30CB66EB2}" srcOrd="2" destOrd="0" presId="urn:microsoft.com/office/officeart/2005/8/layout/hProcess7"/>
    <dgm:cxn modelId="{8E9AE441-C74D-4C21-8FBA-7A1965F48BB4}" type="presParOf" srcId="{A6C35864-B322-46B1-B0C6-EFF30CB66EB2}" destId="{8218C361-39D4-4F5D-973A-F35DB3E98691}" srcOrd="0" destOrd="0" presId="urn:microsoft.com/office/officeart/2005/8/layout/hProcess7"/>
    <dgm:cxn modelId="{74A50358-0794-400E-A463-99BBDF8AF4BF}" type="presParOf" srcId="{A6C35864-B322-46B1-B0C6-EFF30CB66EB2}" destId="{68A3A4FF-E220-4DDC-95F9-822DCC04CCAE}" srcOrd="1" destOrd="0" presId="urn:microsoft.com/office/officeart/2005/8/layout/hProcess7"/>
    <dgm:cxn modelId="{12019ABE-3D9D-4E18-84E5-CCA844431DD9}" type="presParOf" srcId="{A6C35864-B322-46B1-B0C6-EFF30CB66EB2}" destId="{4F520BD8-B315-416C-8A69-2A4FE2287A6B}" srcOrd="2" destOrd="0" presId="urn:microsoft.com/office/officeart/2005/8/layout/hProcess7"/>
    <dgm:cxn modelId="{51D95795-C8DF-4740-A2F0-28A2931166AD}" type="presParOf" srcId="{CD206C41-5CE6-490D-974F-A8A712A7E329}" destId="{255F2662-CB75-4140-818D-567D3A5835EC}" srcOrd="3" destOrd="0" presId="urn:microsoft.com/office/officeart/2005/8/layout/hProcess7"/>
    <dgm:cxn modelId="{A683BD3D-A0C1-4D7B-852E-29F2A7ADBB6D}" type="presParOf" srcId="{CD206C41-5CE6-490D-974F-A8A712A7E329}" destId="{921BDAD8-2D65-4082-8B65-269BAF283C7E}" srcOrd="4" destOrd="0" presId="urn:microsoft.com/office/officeart/2005/8/layout/hProcess7"/>
    <dgm:cxn modelId="{5DA80BEF-77A9-42CB-8E8B-F642E7BD14D7}" type="presParOf" srcId="{921BDAD8-2D65-4082-8B65-269BAF283C7E}" destId="{43A9E067-B76D-43DC-9DD9-CFABBF9ADB59}" srcOrd="0" destOrd="0" presId="urn:microsoft.com/office/officeart/2005/8/layout/hProcess7"/>
    <dgm:cxn modelId="{276D738A-F43A-4438-A9A8-CFFFFB8D1E62}" type="presParOf" srcId="{921BDAD8-2D65-4082-8B65-269BAF283C7E}" destId="{079857AB-A0E4-4731-BC9D-1C0DF0884BD7}" srcOrd="1" destOrd="0" presId="urn:microsoft.com/office/officeart/2005/8/layout/hProcess7"/>
    <dgm:cxn modelId="{AE8EDA8E-4EEF-4615-9454-A64CAC97C08E}" type="presParOf" srcId="{921BDAD8-2D65-4082-8B65-269BAF283C7E}" destId="{9F2126FC-869A-410C-A3F8-3C118D223770}"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2053FF-C5AB-4D3A-9278-D79FCA4D3064}" type="doc">
      <dgm:prSet loTypeId="urn:diagrams.loki3.com/BracketList" loCatId="list" qsTypeId="urn:microsoft.com/office/officeart/2005/8/quickstyle/simple1" qsCatId="simple" csTypeId="urn:microsoft.com/office/officeart/2005/8/colors/accent1_4" csCatId="accent1" phldr="1"/>
      <dgm:spPr/>
      <dgm:t>
        <a:bodyPr/>
        <a:lstStyle/>
        <a:p>
          <a:endParaRPr lang="en-GB"/>
        </a:p>
      </dgm:t>
    </dgm:pt>
    <dgm:pt modelId="{5D008607-CDD8-49F7-8A4F-03417D6D2B0C}">
      <dgm:prSet phldrT="[Text]" custT="1"/>
      <dgm:spPr/>
      <dgm:t>
        <a:bodyPr/>
        <a:lstStyle/>
        <a:p>
          <a:r>
            <a:rPr lang="en-GB" sz="2400">
              <a:latin typeface="Calibri" panose="020F0502020204030204" pitchFamily="34" charset="0"/>
              <a:cs typeface="Calibri" panose="020F0502020204030204" pitchFamily="34" charset="0"/>
            </a:rPr>
            <a:t>Shortcomings</a:t>
          </a:r>
        </a:p>
      </dgm:t>
    </dgm:pt>
    <dgm:pt modelId="{81C5BA81-6F3E-4514-86DF-6B3AA2434685}" type="parTrans" cxnId="{4A005F1C-75F2-42D9-8BF1-4E1510764ADD}">
      <dgm:prSet/>
      <dgm:spPr/>
      <dgm:t>
        <a:bodyPr/>
        <a:lstStyle/>
        <a:p>
          <a:endParaRPr lang="en-GB"/>
        </a:p>
      </dgm:t>
    </dgm:pt>
    <dgm:pt modelId="{25B4DD11-3653-4EE1-A3FF-8C55B70D0512}" type="sibTrans" cxnId="{4A005F1C-75F2-42D9-8BF1-4E1510764ADD}">
      <dgm:prSet/>
      <dgm:spPr/>
      <dgm:t>
        <a:bodyPr/>
        <a:lstStyle/>
        <a:p>
          <a:endParaRPr lang="en-GB"/>
        </a:p>
      </dgm:t>
    </dgm:pt>
    <dgm:pt modelId="{83178484-3489-4A0A-B637-545304DDC922}">
      <dgm:prSet phldrT="[Text]" custT="1"/>
      <dgm:spPr>
        <a:solidFill>
          <a:schemeClr val="tx2">
            <a:lumMod val="60000"/>
            <a:lumOff val="40000"/>
          </a:schemeClr>
        </a:solidFill>
      </dgm:spPr>
      <dgm:t>
        <a:bodyPr/>
        <a:lstStyle/>
        <a:p>
          <a:pPr>
            <a:lnSpc>
              <a:spcPct val="120000"/>
            </a:lnSpc>
          </a:pPr>
          <a:r>
            <a:rPr lang="en-GB" sz="1800">
              <a:latin typeface="Calibri" panose="020F0502020204030204" pitchFamily="34" charset="0"/>
              <a:cs typeface="Calibri" panose="020F0502020204030204" pitchFamily="34" charset="0"/>
            </a:rPr>
            <a:t>Current MIP Scoreboard does not include any environmental sustainability or green transition related indicators </a:t>
          </a:r>
        </a:p>
      </dgm:t>
    </dgm:pt>
    <dgm:pt modelId="{EF23C1DD-0A7D-444D-AC44-53AB0BDFA68F}" type="parTrans" cxnId="{2776F0AE-2855-424F-BDAF-BD53EF00CB83}">
      <dgm:prSet/>
      <dgm:spPr/>
      <dgm:t>
        <a:bodyPr/>
        <a:lstStyle/>
        <a:p>
          <a:endParaRPr lang="en-GB"/>
        </a:p>
      </dgm:t>
    </dgm:pt>
    <dgm:pt modelId="{8C51406F-FC4C-4820-BC6E-2213224F54DD}" type="sibTrans" cxnId="{2776F0AE-2855-424F-BDAF-BD53EF00CB83}">
      <dgm:prSet/>
      <dgm:spPr/>
      <dgm:t>
        <a:bodyPr/>
        <a:lstStyle/>
        <a:p>
          <a:endParaRPr lang="en-GB"/>
        </a:p>
      </dgm:t>
    </dgm:pt>
    <dgm:pt modelId="{1F8C4AD1-FDBF-4633-A31E-046221165A81}">
      <dgm:prSet phldrT="[Text]" custT="1"/>
      <dgm:spPr/>
      <dgm:t>
        <a:bodyPr/>
        <a:lstStyle/>
        <a:p>
          <a:r>
            <a:rPr lang="en-GB" sz="2400">
              <a:latin typeface="Calibri" panose="020F0502020204030204" pitchFamily="34" charset="0"/>
              <a:cs typeface="Calibri" panose="020F0502020204030204" pitchFamily="34" charset="0"/>
            </a:rPr>
            <a:t>Opportunities</a:t>
          </a:r>
        </a:p>
      </dgm:t>
    </dgm:pt>
    <dgm:pt modelId="{550F99FF-DF5C-4B68-8281-E13A475AEF7C}" type="parTrans" cxnId="{82C3AF74-14A2-4048-A2C4-44D4A74B723D}">
      <dgm:prSet/>
      <dgm:spPr/>
      <dgm:t>
        <a:bodyPr/>
        <a:lstStyle/>
        <a:p>
          <a:endParaRPr lang="en-GB"/>
        </a:p>
      </dgm:t>
    </dgm:pt>
    <dgm:pt modelId="{BDE62730-3B54-4B2A-8A0C-5BE8C292A760}" type="sibTrans" cxnId="{82C3AF74-14A2-4048-A2C4-44D4A74B723D}">
      <dgm:prSet/>
      <dgm:spPr/>
      <dgm:t>
        <a:bodyPr/>
        <a:lstStyle/>
        <a:p>
          <a:endParaRPr lang="en-GB"/>
        </a:p>
      </dgm:t>
    </dgm:pt>
    <dgm:pt modelId="{BF104BC4-F681-44F2-9303-9095A57CB42A}">
      <dgm:prSet phldrT="[Text]" custT="1"/>
      <dgm:spPr>
        <a:solidFill>
          <a:schemeClr val="accent6">
            <a:lumMod val="40000"/>
            <a:lumOff val="60000"/>
          </a:schemeClr>
        </a:solidFill>
      </dgm:spPr>
      <dgm:t>
        <a:bodyPr/>
        <a:lstStyle/>
        <a:p>
          <a:pPr>
            <a:lnSpc>
              <a:spcPct val="120000"/>
            </a:lnSpc>
          </a:pPr>
          <a:r>
            <a:rPr lang="en-GB" sz="1800">
              <a:solidFill>
                <a:schemeClr val="tx1">
                  <a:lumMod val="75000"/>
                  <a:lumOff val="25000"/>
                </a:schemeClr>
              </a:solidFill>
              <a:latin typeface="Calibri" panose="020F0502020204030204" pitchFamily="34" charset="0"/>
              <a:cs typeface="Calibri" panose="020F0502020204030204" pitchFamily="34" charset="0"/>
            </a:rPr>
            <a:t>European Semester structure is a well-established governance regime and fosters a continuous dialogue between the European Commission and Member States</a:t>
          </a:r>
        </a:p>
      </dgm:t>
    </dgm:pt>
    <dgm:pt modelId="{2FF13DD3-C357-4014-82BF-F3DA3FFD7CFF}" type="parTrans" cxnId="{199AB945-54D4-4A73-A52E-155246853CB2}">
      <dgm:prSet/>
      <dgm:spPr/>
      <dgm:t>
        <a:bodyPr/>
        <a:lstStyle/>
        <a:p>
          <a:endParaRPr lang="en-GB"/>
        </a:p>
      </dgm:t>
    </dgm:pt>
    <dgm:pt modelId="{CD897FD6-C23C-4F4F-9AFD-0C8C73F1A376}" type="sibTrans" cxnId="{199AB945-54D4-4A73-A52E-155246853CB2}">
      <dgm:prSet/>
      <dgm:spPr/>
      <dgm:t>
        <a:bodyPr/>
        <a:lstStyle/>
        <a:p>
          <a:endParaRPr lang="en-GB"/>
        </a:p>
      </dgm:t>
    </dgm:pt>
    <dgm:pt modelId="{1BD176E4-F0D1-4DFB-AB68-E04E3FBD8DB1}">
      <dgm:prSet custT="1"/>
      <dgm:spPr>
        <a:solidFill>
          <a:schemeClr val="tx2">
            <a:lumMod val="60000"/>
            <a:lumOff val="40000"/>
          </a:schemeClr>
        </a:solidFill>
      </dgm:spPr>
      <dgm:t>
        <a:bodyPr/>
        <a:lstStyle/>
        <a:p>
          <a:pPr>
            <a:lnSpc>
              <a:spcPct val="120000"/>
            </a:lnSpc>
          </a:pPr>
          <a:r>
            <a:rPr lang="en-GB" sz="1800">
              <a:latin typeface="Calibri" panose="020F0502020204030204" pitchFamily="34" charset="0"/>
              <a:cs typeface="Calibri" panose="020F0502020204030204" pitchFamily="34" charset="0"/>
            </a:rPr>
            <a:t>Tracking of environmental progress in ES structure generally limited (few and mostly energy-focused indicators)</a:t>
          </a:r>
        </a:p>
      </dgm:t>
    </dgm:pt>
    <dgm:pt modelId="{5F506489-EDAB-4BC7-8B63-F3675BDC4B33}" type="parTrans" cxnId="{6FC86EE6-903E-4F0E-AF51-726579A37734}">
      <dgm:prSet/>
      <dgm:spPr/>
      <dgm:t>
        <a:bodyPr/>
        <a:lstStyle/>
        <a:p>
          <a:endParaRPr lang="en-GB"/>
        </a:p>
      </dgm:t>
    </dgm:pt>
    <dgm:pt modelId="{C7BA4FCC-FB41-40EA-8629-607741446A23}" type="sibTrans" cxnId="{6FC86EE6-903E-4F0E-AF51-726579A37734}">
      <dgm:prSet/>
      <dgm:spPr/>
      <dgm:t>
        <a:bodyPr/>
        <a:lstStyle/>
        <a:p>
          <a:endParaRPr lang="en-GB"/>
        </a:p>
      </dgm:t>
    </dgm:pt>
    <dgm:pt modelId="{7C9105DC-F238-4788-A970-0033AF55FEDE}">
      <dgm:prSet custT="1"/>
      <dgm:spPr>
        <a:solidFill>
          <a:schemeClr val="tx2">
            <a:lumMod val="60000"/>
            <a:lumOff val="40000"/>
          </a:schemeClr>
        </a:solidFill>
      </dgm:spPr>
      <dgm:t>
        <a:bodyPr/>
        <a:lstStyle/>
        <a:p>
          <a:pPr>
            <a:lnSpc>
              <a:spcPct val="120000"/>
            </a:lnSpc>
          </a:pPr>
          <a:r>
            <a:rPr lang="en-GB" sz="1800">
              <a:latin typeface="Calibri" panose="020F0502020204030204" pitchFamily="34" charset="0"/>
              <a:cs typeface="Calibri" panose="020F0502020204030204" pitchFamily="34" charset="0"/>
            </a:rPr>
            <a:t>Green recovery is a declared priority in the EU – the European Semester needs to reflect that </a:t>
          </a:r>
        </a:p>
      </dgm:t>
    </dgm:pt>
    <dgm:pt modelId="{89A1BFD0-67C5-4C4C-A314-2CE16F91BE85}" type="parTrans" cxnId="{8CE13193-ED4B-4F51-A381-4FADC6877D2E}">
      <dgm:prSet/>
      <dgm:spPr/>
      <dgm:t>
        <a:bodyPr/>
        <a:lstStyle/>
        <a:p>
          <a:endParaRPr lang="en-GB"/>
        </a:p>
      </dgm:t>
    </dgm:pt>
    <dgm:pt modelId="{5652FC94-DF7B-4F20-9F0E-3604880D56D5}" type="sibTrans" cxnId="{8CE13193-ED4B-4F51-A381-4FADC6877D2E}">
      <dgm:prSet/>
      <dgm:spPr/>
      <dgm:t>
        <a:bodyPr/>
        <a:lstStyle/>
        <a:p>
          <a:endParaRPr lang="en-GB"/>
        </a:p>
      </dgm:t>
    </dgm:pt>
    <dgm:pt modelId="{CABF3CAB-BD30-4FED-AC5A-C0081573A726}">
      <dgm:prSet custT="1"/>
      <dgm:spPr>
        <a:solidFill>
          <a:schemeClr val="tx2">
            <a:lumMod val="60000"/>
            <a:lumOff val="40000"/>
          </a:schemeClr>
        </a:solidFill>
      </dgm:spPr>
      <dgm:t>
        <a:bodyPr/>
        <a:lstStyle/>
        <a:p>
          <a:pPr>
            <a:lnSpc>
              <a:spcPct val="120000"/>
            </a:lnSpc>
          </a:pPr>
          <a:r>
            <a:rPr lang="en-GB" sz="1800">
              <a:latin typeface="Calibri" panose="020F0502020204030204" pitchFamily="34" charset="0"/>
              <a:cs typeface="Calibri" panose="020F0502020204030204" pitchFamily="34" charset="0"/>
            </a:rPr>
            <a:t>European Semester suited to mainstream climate action and monitor climate action as well green investment gap</a:t>
          </a:r>
        </a:p>
      </dgm:t>
    </dgm:pt>
    <dgm:pt modelId="{068E6168-E435-421A-AE48-00193AFBA302}" type="parTrans" cxnId="{94390F51-B8A7-417D-9759-DED3950128A3}">
      <dgm:prSet/>
      <dgm:spPr/>
      <dgm:t>
        <a:bodyPr/>
        <a:lstStyle/>
        <a:p>
          <a:endParaRPr lang="en-GB"/>
        </a:p>
      </dgm:t>
    </dgm:pt>
    <dgm:pt modelId="{178072E0-1A06-421F-AB1E-8E0522B5AA81}" type="sibTrans" cxnId="{94390F51-B8A7-417D-9759-DED3950128A3}">
      <dgm:prSet/>
      <dgm:spPr/>
      <dgm:t>
        <a:bodyPr/>
        <a:lstStyle/>
        <a:p>
          <a:endParaRPr lang="en-GB"/>
        </a:p>
      </dgm:t>
    </dgm:pt>
    <dgm:pt modelId="{3D9AA10D-2062-4CD0-A554-9378B13BF2A6}">
      <dgm:prSet custT="1"/>
      <dgm:spPr>
        <a:solidFill>
          <a:schemeClr val="accent6">
            <a:lumMod val="40000"/>
            <a:lumOff val="60000"/>
          </a:schemeClr>
        </a:solidFill>
      </dgm:spPr>
      <dgm:t>
        <a:bodyPr/>
        <a:lstStyle/>
        <a:p>
          <a:pPr>
            <a:lnSpc>
              <a:spcPct val="120000"/>
            </a:lnSpc>
          </a:pPr>
          <a:r>
            <a:rPr lang="en-GB" sz="1800">
              <a:solidFill>
                <a:schemeClr val="tx1">
                  <a:lumMod val="75000"/>
                  <a:lumOff val="25000"/>
                </a:schemeClr>
              </a:solidFill>
              <a:latin typeface="Calibri" panose="020F0502020204030204" pitchFamily="34" charset="0"/>
              <a:cs typeface="Calibri" panose="020F0502020204030204" pitchFamily="34" charset="0"/>
            </a:rPr>
            <a:t>Re-gearing monitoring system and the ES more broadly towards the Green Deal offers far-reaching effects </a:t>
          </a:r>
        </a:p>
      </dgm:t>
    </dgm:pt>
    <dgm:pt modelId="{9796BBA1-511A-4BB9-AF43-D5244BE6CF92}" type="parTrans" cxnId="{54C9A051-3C3B-4528-89B1-3D2AFC989542}">
      <dgm:prSet/>
      <dgm:spPr/>
      <dgm:t>
        <a:bodyPr/>
        <a:lstStyle/>
        <a:p>
          <a:endParaRPr lang="en-GB"/>
        </a:p>
      </dgm:t>
    </dgm:pt>
    <dgm:pt modelId="{CBDADBDD-3AC7-45F7-8933-B1D1BD00A22D}" type="sibTrans" cxnId="{54C9A051-3C3B-4528-89B1-3D2AFC989542}">
      <dgm:prSet/>
      <dgm:spPr/>
      <dgm:t>
        <a:bodyPr/>
        <a:lstStyle/>
        <a:p>
          <a:endParaRPr lang="en-GB"/>
        </a:p>
      </dgm:t>
    </dgm:pt>
    <dgm:pt modelId="{C7064B1E-AAA1-4E69-92DD-75443A8DF65F}" type="pres">
      <dgm:prSet presAssocID="{C12053FF-C5AB-4D3A-9278-D79FCA4D3064}" presName="Name0" presStyleCnt="0">
        <dgm:presLayoutVars>
          <dgm:dir/>
          <dgm:animLvl val="lvl"/>
          <dgm:resizeHandles val="exact"/>
        </dgm:presLayoutVars>
      </dgm:prSet>
      <dgm:spPr/>
    </dgm:pt>
    <dgm:pt modelId="{D9A19D11-5292-4616-B89B-389E83334F2F}" type="pres">
      <dgm:prSet presAssocID="{5D008607-CDD8-49F7-8A4F-03417D6D2B0C}" presName="linNode" presStyleCnt="0"/>
      <dgm:spPr/>
    </dgm:pt>
    <dgm:pt modelId="{C3D9574B-C393-4476-872B-F316FB24FD7F}" type="pres">
      <dgm:prSet presAssocID="{5D008607-CDD8-49F7-8A4F-03417D6D2B0C}" presName="parTx" presStyleLbl="revTx" presStyleIdx="0" presStyleCnt="2">
        <dgm:presLayoutVars>
          <dgm:chMax val="1"/>
          <dgm:bulletEnabled val="1"/>
        </dgm:presLayoutVars>
      </dgm:prSet>
      <dgm:spPr/>
    </dgm:pt>
    <dgm:pt modelId="{2CF90F0C-49ED-487A-8959-FDC90F805EF9}" type="pres">
      <dgm:prSet presAssocID="{5D008607-CDD8-49F7-8A4F-03417D6D2B0C}" presName="bracket" presStyleLbl="parChTrans1D1" presStyleIdx="0" presStyleCnt="2"/>
      <dgm:spPr/>
    </dgm:pt>
    <dgm:pt modelId="{9DB8347D-AA5C-45D1-ADE0-F09263B47433}" type="pres">
      <dgm:prSet presAssocID="{5D008607-CDD8-49F7-8A4F-03417D6D2B0C}" presName="spH" presStyleCnt="0"/>
      <dgm:spPr/>
    </dgm:pt>
    <dgm:pt modelId="{D69FF6FF-29CC-4E39-B243-8D66E20A61DD}" type="pres">
      <dgm:prSet presAssocID="{5D008607-CDD8-49F7-8A4F-03417D6D2B0C}" presName="desTx" presStyleLbl="node1" presStyleIdx="0" presStyleCnt="2" custLinFactNeighborX="14732" custLinFactNeighborY="-355">
        <dgm:presLayoutVars>
          <dgm:bulletEnabled val="1"/>
        </dgm:presLayoutVars>
      </dgm:prSet>
      <dgm:spPr/>
    </dgm:pt>
    <dgm:pt modelId="{62D1CD30-6506-479A-A626-62023A0FFA0F}" type="pres">
      <dgm:prSet presAssocID="{25B4DD11-3653-4EE1-A3FF-8C55B70D0512}" presName="spV" presStyleCnt="0"/>
      <dgm:spPr/>
    </dgm:pt>
    <dgm:pt modelId="{B17DBC94-77BB-46D9-BBE7-2586E04547CE}" type="pres">
      <dgm:prSet presAssocID="{1F8C4AD1-FDBF-4633-A31E-046221165A81}" presName="linNode" presStyleCnt="0"/>
      <dgm:spPr/>
    </dgm:pt>
    <dgm:pt modelId="{75718E0F-DE86-4FD5-933D-E58B67248EDB}" type="pres">
      <dgm:prSet presAssocID="{1F8C4AD1-FDBF-4633-A31E-046221165A81}" presName="parTx" presStyleLbl="revTx" presStyleIdx="1" presStyleCnt="2">
        <dgm:presLayoutVars>
          <dgm:chMax val="1"/>
          <dgm:bulletEnabled val="1"/>
        </dgm:presLayoutVars>
      </dgm:prSet>
      <dgm:spPr/>
    </dgm:pt>
    <dgm:pt modelId="{391C053E-B136-43A1-904F-D5D97571D6E5}" type="pres">
      <dgm:prSet presAssocID="{1F8C4AD1-FDBF-4633-A31E-046221165A81}" presName="bracket" presStyleLbl="parChTrans1D1" presStyleIdx="1" presStyleCnt="2"/>
      <dgm:spPr/>
    </dgm:pt>
    <dgm:pt modelId="{D2BDC1D8-3EE7-44F1-BEB5-341EEA405BDD}" type="pres">
      <dgm:prSet presAssocID="{1F8C4AD1-FDBF-4633-A31E-046221165A81}" presName="spH" presStyleCnt="0"/>
      <dgm:spPr/>
    </dgm:pt>
    <dgm:pt modelId="{E68AAE1F-F925-41F6-92EA-23ADE69FE78F}" type="pres">
      <dgm:prSet presAssocID="{1F8C4AD1-FDBF-4633-A31E-046221165A81}" presName="desTx" presStyleLbl="node1" presStyleIdx="1" presStyleCnt="2">
        <dgm:presLayoutVars>
          <dgm:bulletEnabled val="1"/>
        </dgm:presLayoutVars>
      </dgm:prSet>
      <dgm:spPr/>
    </dgm:pt>
  </dgm:ptLst>
  <dgm:cxnLst>
    <dgm:cxn modelId="{8921B01A-AAE7-449E-92A3-704D1A668C9F}" type="presOf" srcId="{83178484-3489-4A0A-B637-545304DDC922}" destId="{D69FF6FF-29CC-4E39-B243-8D66E20A61DD}" srcOrd="0" destOrd="0" presId="urn:diagrams.loki3.com/BracketList"/>
    <dgm:cxn modelId="{4A005F1C-75F2-42D9-8BF1-4E1510764ADD}" srcId="{C12053FF-C5AB-4D3A-9278-D79FCA4D3064}" destId="{5D008607-CDD8-49F7-8A4F-03417D6D2B0C}" srcOrd="0" destOrd="0" parTransId="{81C5BA81-6F3E-4514-86DF-6B3AA2434685}" sibTransId="{25B4DD11-3653-4EE1-A3FF-8C55B70D0512}"/>
    <dgm:cxn modelId="{199AB945-54D4-4A73-A52E-155246853CB2}" srcId="{1F8C4AD1-FDBF-4633-A31E-046221165A81}" destId="{BF104BC4-F681-44F2-9303-9095A57CB42A}" srcOrd="0" destOrd="0" parTransId="{2FF13DD3-C357-4014-82BF-F3DA3FFD7CFF}" sibTransId="{CD897FD6-C23C-4F4F-9AFD-0C8C73F1A376}"/>
    <dgm:cxn modelId="{94390F51-B8A7-417D-9759-DED3950128A3}" srcId="{5D008607-CDD8-49F7-8A4F-03417D6D2B0C}" destId="{CABF3CAB-BD30-4FED-AC5A-C0081573A726}" srcOrd="2" destOrd="0" parTransId="{068E6168-E435-421A-AE48-00193AFBA302}" sibTransId="{178072E0-1A06-421F-AB1E-8E0522B5AA81}"/>
    <dgm:cxn modelId="{54C9A051-3C3B-4528-89B1-3D2AFC989542}" srcId="{1F8C4AD1-FDBF-4633-A31E-046221165A81}" destId="{3D9AA10D-2062-4CD0-A554-9378B13BF2A6}" srcOrd="1" destOrd="0" parTransId="{9796BBA1-511A-4BB9-AF43-D5244BE6CF92}" sibTransId="{CBDADBDD-3AC7-45F7-8933-B1D1BD00A22D}"/>
    <dgm:cxn modelId="{82C3AF74-14A2-4048-A2C4-44D4A74B723D}" srcId="{C12053FF-C5AB-4D3A-9278-D79FCA4D3064}" destId="{1F8C4AD1-FDBF-4633-A31E-046221165A81}" srcOrd="1" destOrd="0" parTransId="{550F99FF-DF5C-4B68-8281-E13A475AEF7C}" sibTransId="{BDE62730-3B54-4B2A-8A0C-5BE8C292A760}"/>
    <dgm:cxn modelId="{2A24EC54-A9A4-4F3E-A4CC-181783B26F70}" type="presOf" srcId="{1F8C4AD1-FDBF-4633-A31E-046221165A81}" destId="{75718E0F-DE86-4FD5-933D-E58B67248EDB}" srcOrd="0" destOrd="0" presId="urn:diagrams.loki3.com/BracketList"/>
    <dgm:cxn modelId="{F020AB88-DC46-4616-9E70-A6973BA2E4CC}" type="presOf" srcId="{CABF3CAB-BD30-4FED-AC5A-C0081573A726}" destId="{D69FF6FF-29CC-4E39-B243-8D66E20A61DD}" srcOrd="0" destOrd="3" presId="urn:diagrams.loki3.com/BracketList"/>
    <dgm:cxn modelId="{38141C90-A62A-4E7F-BB03-E5A75FD05B2D}" type="presOf" srcId="{1BD176E4-F0D1-4DFB-AB68-E04E3FBD8DB1}" destId="{D69FF6FF-29CC-4E39-B243-8D66E20A61DD}" srcOrd="0" destOrd="1" presId="urn:diagrams.loki3.com/BracketList"/>
    <dgm:cxn modelId="{8CE13193-ED4B-4F51-A381-4FADC6877D2E}" srcId="{5D008607-CDD8-49F7-8A4F-03417D6D2B0C}" destId="{7C9105DC-F238-4788-A970-0033AF55FEDE}" srcOrd="1" destOrd="0" parTransId="{89A1BFD0-67C5-4C4C-A314-2CE16F91BE85}" sibTransId="{5652FC94-DF7B-4F20-9F0E-3604880D56D5}"/>
    <dgm:cxn modelId="{2776F0AE-2855-424F-BDAF-BD53EF00CB83}" srcId="{5D008607-CDD8-49F7-8A4F-03417D6D2B0C}" destId="{83178484-3489-4A0A-B637-545304DDC922}" srcOrd="0" destOrd="0" parTransId="{EF23C1DD-0A7D-444D-AC44-53AB0BDFA68F}" sibTransId="{8C51406F-FC4C-4820-BC6E-2213224F54DD}"/>
    <dgm:cxn modelId="{9C1959B1-7CA6-46C6-8269-12395E8288D3}" type="presOf" srcId="{5D008607-CDD8-49F7-8A4F-03417D6D2B0C}" destId="{C3D9574B-C393-4476-872B-F316FB24FD7F}" srcOrd="0" destOrd="0" presId="urn:diagrams.loki3.com/BracketList"/>
    <dgm:cxn modelId="{D677BBBE-02EC-426F-B359-82BEE486DCAA}" type="presOf" srcId="{C12053FF-C5AB-4D3A-9278-D79FCA4D3064}" destId="{C7064B1E-AAA1-4E69-92DD-75443A8DF65F}" srcOrd="0" destOrd="0" presId="urn:diagrams.loki3.com/BracketList"/>
    <dgm:cxn modelId="{1ABAB4E1-1FDC-48F4-8788-2A2C374EB28B}" type="presOf" srcId="{7C9105DC-F238-4788-A970-0033AF55FEDE}" destId="{D69FF6FF-29CC-4E39-B243-8D66E20A61DD}" srcOrd="0" destOrd="2" presId="urn:diagrams.loki3.com/BracketList"/>
    <dgm:cxn modelId="{6FC86EE6-903E-4F0E-AF51-726579A37734}" srcId="{83178484-3489-4A0A-B637-545304DDC922}" destId="{1BD176E4-F0D1-4DFB-AB68-E04E3FBD8DB1}" srcOrd="0" destOrd="0" parTransId="{5F506489-EDAB-4BC7-8B63-F3675BDC4B33}" sibTransId="{C7BA4FCC-FB41-40EA-8629-607741446A23}"/>
    <dgm:cxn modelId="{41779EEC-7123-4759-AD0C-559E381BE7F4}" type="presOf" srcId="{3D9AA10D-2062-4CD0-A554-9378B13BF2A6}" destId="{E68AAE1F-F925-41F6-92EA-23ADE69FE78F}" srcOrd="0" destOrd="1" presId="urn:diagrams.loki3.com/BracketList"/>
    <dgm:cxn modelId="{B5E68FFF-A76E-4FA7-8F3A-EB168B54D2ED}" type="presOf" srcId="{BF104BC4-F681-44F2-9303-9095A57CB42A}" destId="{E68AAE1F-F925-41F6-92EA-23ADE69FE78F}" srcOrd="0" destOrd="0" presId="urn:diagrams.loki3.com/BracketList"/>
    <dgm:cxn modelId="{B5410AF2-29E8-4B7A-AFC7-804F06DF7DCF}" type="presParOf" srcId="{C7064B1E-AAA1-4E69-92DD-75443A8DF65F}" destId="{D9A19D11-5292-4616-B89B-389E83334F2F}" srcOrd="0" destOrd="0" presId="urn:diagrams.loki3.com/BracketList"/>
    <dgm:cxn modelId="{B531BFA2-9F50-4CFF-B850-B7ABBCEED00B}" type="presParOf" srcId="{D9A19D11-5292-4616-B89B-389E83334F2F}" destId="{C3D9574B-C393-4476-872B-F316FB24FD7F}" srcOrd="0" destOrd="0" presId="urn:diagrams.loki3.com/BracketList"/>
    <dgm:cxn modelId="{DC33495E-9169-4908-9851-318B9C080E2E}" type="presParOf" srcId="{D9A19D11-5292-4616-B89B-389E83334F2F}" destId="{2CF90F0C-49ED-487A-8959-FDC90F805EF9}" srcOrd="1" destOrd="0" presId="urn:diagrams.loki3.com/BracketList"/>
    <dgm:cxn modelId="{690B307A-08EF-4ED6-B121-41296364C2CD}" type="presParOf" srcId="{D9A19D11-5292-4616-B89B-389E83334F2F}" destId="{9DB8347D-AA5C-45D1-ADE0-F09263B47433}" srcOrd="2" destOrd="0" presId="urn:diagrams.loki3.com/BracketList"/>
    <dgm:cxn modelId="{87C9ED58-CC57-491E-9087-D1AF8E383EDA}" type="presParOf" srcId="{D9A19D11-5292-4616-B89B-389E83334F2F}" destId="{D69FF6FF-29CC-4E39-B243-8D66E20A61DD}" srcOrd="3" destOrd="0" presId="urn:diagrams.loki3.com/BracketList"/>
    <dgm:cxn modelId="{D5521A06-0EB3-48D9-9379-7ECF3F048263}" type="presParOf" srcId="{C7064B1E-AAA1-4E69-92DD-75443A8DF65F}" destId="{62D1CD30-6506-479A-A626-62023A0FFA0F}" srcOrd="1" destOrd="0" presId="urn:diagrams.loki3.com/BracketList"/>
    <dgm:cxn modelId="{DBA18240-960E-40BD-A5F2-A057DA061CBE}" type="presParOf" srcId="{C7064B1E-AAA1-4E69-92DD-75443A8DF65F}" destId="{B17DBC94-77BB-46D9-BBE7-2586E04547CE}" srcOrd="2" destOrd="0" presId="urn:diagrams.loki3.com/BracketList"/>
    <dgm:cxn modelId="{15A3AE69-C4A5-4B89-8B20-75FA0136587A}" type="presParOf" srcId="{B17DBC94-77BB-46D9-BBE7-2586E04547CE}" destId="{75718E0F-DE86-4FD5-933D-E58B67248EDB}" srcOrd="0" destOrd="0" presId="urn:diagrams.loki3.com/BracketList"/>
    <dgm:cxn modelId="{FBBFBCD3-EB73-4561-BC53-59C0C7FF96D7}" type="presParOf" srcId="{B17DBC94-77BB-46D9-BBE7-2586E04547CE}" destId="{391C053E-B136-43A1-904F-D5D97571D6E5}" srcOrd="1" destOrd="0" presId="urn:diagrams.loki3.com/BracketList"/>
    <dgm:cxn modelId="{48710D6B-47A1-4FC0-ACE8-22A0052641EB}" type="presParOf" srcId="{B17DBC94-77BB-46D9-BBE7-2586E04547CE}" destId="{D2BDC1D8-3EE7-44F1-BEB5-341EEA405BDD}" srcOrd="2" destOrd="0" presId="urn:diagrams.loki3.com/BracketList"/>
    <dgm:cxn modelId="{C206F912-59BF-457A-853A-015A6DD69D2F}" type="presParOf" srcId="{B17DBC94-77BB-46D9-BBE7-2586E04547CE}" destId="{E68AAE1F-F925-41F6-92EA-23ADE69FE78F}"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4EB1B-08AF-48AE-A2BC-3C342C435684}">
      <dsp:nvSpPr>
        <dsp:cNvPr id="0" name=""/>
        <dsp:cNvSpPr/>
      </dsp:nvSpPr>
      <dsp:spPr>
        <a:xfrm>
          <a:off x="2028" y="0"/>
          <a:ext cx="5165377" cy="4351338"/>
        </a:xfrm>
        <a:prstGeom prst="roundRect">
          <a:avLst>
            <a:gd name="adj" fmla="val 5000"/>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7160" rIns="177800" bIns="0" numCol="1" spcCol="1270" anchor="t" anchorCtr="0">
          <a:noAutofit/>
        </a:bodyPr>
        <a:lstStyle/>
        <a:p>
          <a:pPr marL="0" lvl="0" indent="0" algn="r" defTabSz="1778000">
            <a:lnSpc>
              <a:spcPct val="90000"/>
            </a:lnSpc>
            <a:spcBef>
              <a:spcPct val="0"/>
            </a:spcBef>
            <a:spcAft>
              <a:spcPct val="35000"/>
            </a:spcAft>
            <a:buNone/>
          </a:pPr>
          <a:r>
            <a:rPr lang="en-GB" sz="4000" kern="1200">
              <a:latin typeface="Calibri" panose="020F0502020204030204" pitchFamily="34" charset="0"/>
              <a:cs typeface="Calibri" panose="020F0502020204030204" pitchFamily="34" charset="0"/>
            </a:rPr>
            <a:t>MIP Scoreboard</a:t>
          </a:r>
        </a:p>
      </dsp:txBody>
      <dsp:txXfrm rot="16200000">
        <a:off x="-1265482" y="1267510"/>
        <a:ext cx="3568097" cy="1033075"/>
      </dsp:txXfrm>
    </dsp:sp>
    <dsp:sp modelId="{61C8F51E-EEFD-4BD4-8D0F-C9284360EB47}">
      <dsp:nvSpPr>
        <dsp:cNvPr id="0" name=""/>
        <dsp:cNvSpPr/>
      </dsp:nvSpPr>
      <dsp:spPr>
        <a:xfrm>
          <a:off x="1035103" y="0"/>
          <a:ext cx="3848206" cy="43513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ctr" anchorCtr="0">
          <a:noAutofit/>
        </a:bodyPr>
        <a:lstStyle/>
        <a:p>
          <a:pPr marL="0" lvl="0" indent="0" algn="ctr" defTabSz="889000">
            <a:lnSpc>
              <a:spcPct val="120000"/>
            </a:lnSpc>
            <a:spcBef>
              <a:spcPct val="0"/>
            </a:spcBef>
            <a:spcAft>
              <a:spcPct val="35000"/>
            </a:spcAft>
            <a:buNone/>
          </a:pPr>
          <a:r>
            <a:rPr lang="en-GB" sz="2000" kern="1200">
              <a:latin typeface="Calibri" panose="020F0502020204030204" pitchFamily="34" charset="0"/>
              <a:cs typeface="Calibri" panose="020F0502020204030204" pitchFamily="34" charset="0"/>
            </a:rPr>
            <a:t>In the ES cycle, the MIP scoreboard underpins the Alert Mechanism Report, which identifies whether MS are affected by imbalances and in need of policy action </a:t>
          </a:r>
        </a:p>
      </dsp:txBody>
      <dsp:txXfrm>
        <a:off x="1035103" y="0"/>
        <a:ext cx="3848206" cy="4351338"/>
      </dsp:txXfrm>
    </dsp:sp>
    <dsp:sp modelId="{43A9E067-B76D-43DC-9DD9-CFABBF9ADB59}">
      <dsp:nvSpPr>
        <dsp:cNvPr id="0" name=""/>
        <dsp:cNvSpPr/>
      </dsp:nvSpPr>
      <dsp:spPr>
        <a:xfrm>
          <a:off x="5348194" y="0"/>
          <a:ext cx="5165377" cy="4351338"/>
        </a:xfrm>
        <a:prstGeom prst="roundRect">
          <a:avLst>
            <a:gd name="adj" fmla="val 5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7160" rIns="177800" bIns="0" numCol="1" spcCol="1270" anchor="t" anchorCtr="0">
          <a:noAutofit/>
        </a:bodyPr>
        <a:lstStyle/>
        <a:p>
          <a:pPr marL="0" lvl="0" indent="0" algn="r" defTabSz="1778000">
            <a:lnSpc>
              <a:spcPct val="90000"/>
            </a:lnSpc>
            <a:spcBef>
              <a:spcPct val="0"/>
            </a:spcBef>
            <a:spcAft>
              <a:spcPct val="35000"/>
            </a:spcAft>
            <a:buNone/>
          </a:pPr>
          <a:r>
            <a:rPr lang="en-GB" sz="4000" kern="1200">
              <a:latin typeface="Calibri" panose="020F0502020204030204" pitchFamily="34" charset="0"/>
              <a:cs typeface="Calibri" panose="020F0502020204030204" pitchFamily="34" charset="0"/>
            </a:rPr>
            <a:t>ENV Scoreboard</a:t>
          </a:r>
        </a:p>
      </dsp:txBody>
      <dsp:txXfrm rot="16200000">
        <a:off x="4080683" y="1267510"/>
        <a:ext cx="3568097" cy="1033075"/>
      </dsp:txXfrm>
    </dsp:sp>
    <dsp:sp modelId="{68A3A4FF-E220-4DDC-95F9-822DCC04CCAE}">
      <dsp:nvSpPr>
        <dsp:cNvPr id="0" name=""/>
        <dsp:cNvSpPr/>
      </dsp:nvSpPr>
      <dsp:spPr>
        <a:xfrm rot="5400000">
          <a:off x="5054393" y="3341578"/>
          <a:ext cx="639254" cy="774806"/>
        </a:xfrm>
        <a:prstGeom prst="flowChartExtract">
          <a:avLst/>
        </a:prstGeom>
        <a:solidFill>
          <a:schemeClr val="lt1">
            <a:hueOff val="0"/>
            <a:satOff val="0"/>
            <a:lumOff val="0"/>
            <a:alphaOff val="0"/>
          </a:schemeClr>
        </a:solidFill>
        <a:ln w="12700" cap="flat" cmpd="sng" algn="ctr">
          <a:solidFill>
            <a:srgbClr val="005D26"/>
          </a:solidFill>
          <a:prstDash val="solid"/>
          <a:miter lim="800000"/>
        </a:ln>
        <a:effectLst/>
      </dsp:spPr>
      <dsp:style>
        <a:lnRef idx="2">
          <a:scrgbClr r="0" g="0" b="0"/>
        </a:lnRef>
        <a:fillRef idx="1">
          <a:scrgbClr r="0" g="0" b="0"/>
        </a:fillRef>
        <a:effectRef idx="0">
          <a:scrgbClr r="0" g="0" b="0"/>
        </a:effectRef>
        <a:fontRef idx="minor"/>
      </dsp:style>
    </dsp:sp>
    <dsp:sp modelId="{9F2126FC-869A-410C-A3F8-3C118D223770}">
      <dsp:nvSpPr>
        <dsp:cNvPr id="0" name=""/>
        <dsp:cNvSpPr/>
      </dsp:nvSpPr>
      <dsp:spPr>
        <a:xfrm>
          <a:off x="6381269" y="0"/>
          <a:ext cx="3848206" cy="435133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ctr" anchorCtr="0">
          <a:noAutofit/>
        </a:bodyPr>
        <a:lstStyle/>
        <a:p>
          <a:pPr marL="0" lvl="0" indent="0" algn="ctr" defTabSz="889000">
            <a:lnSpc>
              <a:spcPct val="120000"/>
            </a:lnSpc>
            <a:spcBef>
              <a:spcPct val="0"/>
            </a:spcBef>
            <a:spcAft>
              <a:spcPct val="35000"/>
            </a:spcAft>
            <a:buNone/>
          </a:pPr>
          <a:r>
            <a:rPr lang="en-GB" sz="2000" kern="1200">
              <a:latin typeface="Calibri" panose="020F0502020204030204" pitchFamily="34" charset="0"/>
              <a:cs typeface="Calibri" panose="020F0502020204030204" pitchFamily="34" charset="0"/>
            </a:rPr>
            <a:t>Similarly, an environmental scoreboard is suitable to serve as an </a:t>
          </a:r>
          <a:r>
            <a:rPr lang="en-GB" sz="2000" b="1" kern="1200">
              <a:latin typeface="Calibri" panose="020F0502020204030204" pitchFamily="34" charset="0"/>
              <a:cs typeface="Calibri" panose="020F0502020204030204" pitchFamily="34" charset="0"/>
            </a:rPr>
            <a:t>early warning system </a:t>
          </a:r>
          <a:r>
            <a:rPr lang="en-GB" sz="2000" b="0" kern="1200">
              <a:latin typeface="Calibri" panose="020F0502020204030204" pitchFamily="34" charset="0"/>
              <a:cs typeface="Calibri" panose="020F0502020204030204" pitchFamily="34" charset="0"/>
            </a:rPr>
            <a:t>tracking whether MS are on track with the green transition and helping to identify whether additional policy action on the national level is needed</a:t>
          </a:r>
          <a:r>
            <a:rPr lang="en-GB" sz="2000" kern="1200">
              <a:latin typeface="Calibri" panose="020F0502020204030204" pitchFamily="34" charset="0"/>
              <a:cs typeface="Calibri" panose="020F0502020204030204" pitchFamily="34" charset="0"/>
            </a:rPr>
            <a:t> </a:t>
          </a:r>
        </a:p>
      </dsp:txBody>
      <dsp:txXfrm>
        <a:off x="6381269" y="0"/>
        <a:ext cx="3848206" cy="4351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9574B-C393-4476-872B-F316FB24FD7F}">
      <dsp:nvSpPr>
        <dsp:cNvPr id="0" name=""/>
        <dsp:cNvSpPr/>
      </dsp:nvSpPr>
      <dsp:spPr>
        <a:xfrm>
          <a:off x="0" y="910336"/>
          <a:ext cx="2928974"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r" defTabSz="1066800">
            <a:lnSpc>
              <a:spcPct val="90000"/>
            </a:lnSpc>
            <a:spcBef>
              <a:spcPct val="0"/>
            </a:spcBef>
            <a:spcAft>
              <a:spcPct val="35000"/>
            </a:spcAft>
            <a:buNone/>
          </a:pPr>
          <a:r>
            <a:rPr lang="en-GB" sz="2400" kern="1200">
              <a:latin typeface="Calibri" panose="020F0502020204030204" pitchFamily="34" charset="0"/>
              <a:cs typeface="Calibri" panose="020F0502020204030204" pitchFamily="34" charset="0"/>
            </a:rPr>
            <a:t>Shortcomings</a:t>
          </a:r>
        </a:p>
      </dsp:txBody>
      <dsp:txXfrm>
        <a:off x="0" y="910336"/>
        <a:ext cx="2928974" cy="1287000"/>
      </dsp:txXfrm>
    </dsp:sp>
    <dsp:sp modelId="{2CF90F0C-49ED-487A-8959-FDC90F805EF9}">
      <dsp:nvSpPr>
        <dsp:cNvPr id="0" name=""/>
        <dsp:cNvSpPr/>
      </dsp:nvSpPr>
      <dsp:spPr>
        <a:xfrm>
          <a:off x="2928974" y="65742"/>
          <a:ext cx="585794" cy="2976187"/>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9FF6FF-29CC-4E39-B243-8D66E20A61DD}">
      <dsp:nvSpPr>
        <dsp:cNvPr id="0" name=""/>
        <dsp:cNvSpPr/>
      </dsp:nvSpPr>
      <dsp:spPr>
        <a:xfrm>
          <a:off x="3749087" y="55177"/>
          <a:ext cx="7966810" cy="2976187"/>
        </a:xfrm>
        <a:prstGeom prst="rect">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120000"/>
            </a:lnSpc>
            <a:spcBef>
              <a:spcPct val="0"/>
            </a:spcBef>
            <a:spcAft>
              <a:spcPct val="15000"/>
            </a:spcAft>
            <a:buChar char="•"/>
          </a:pPr>
          <a:r>
            <a:rPr lang="en-GB" sz="1800" kern="1200">
              <a:latin typeface="Calibri" panose="020F0502020204030204" pitchFamily="34" charset="0"/>
              <a:cs typeface="Calibri" panose="020F0502020204030204" pitchFamily="34" charset="0"/>
            </a:rPr>
            <a:t>Current MIP Scoreboard does not include any environmental sustainability or green transition related indicators </a:t>
          </a:r>
        </a:p>
        <a:p>
          <a:pPr marL="342900" lvl="2" indent="-171450" algn="l" defTabSz="800100">
            <a:lnSpc>
              <a:spcPct val="120000"/>
            </a:lnSpc>
            <a:spcBef>
              <a:spcPct val="0"/>
            </a:spcBef>
            <a:spcAft>
              <a:spcPct val="15000"/>
            </a:spcAft>
            <a:buChar char="•"/>
          </a:pPr>
          <a:r>
            <a:rPr lang="en-GB" sz="1800" kern="1200">
              <a:latin typeface="Calibri" panose="020F0502020204030204" pitchFamily="34" charset="0"/>
              <a:cs typeface="Calibri" panose="020F0502020204030204" pitchFamily="34" charset="0"/>
            </a:rPr>
            <a:t>Tracking of environmental progress in ES structure generally limited (few and mostly energy-focused indicators)</a:t>
          </a:r>
        </a:p>
        <a:p>
          <a:pPr marL="171450" lvl="1" indent="-171450" algn="l" defTabSz="800100">
            <a:lnSpc>
              <a:spcPct val="120000"/>
            </a:lnSpc>
            <a:spcBef>
              <a:spcPct val="0"/>
            </a:spcBef>
            <a:spcAft>
              <a:spcPct val="15000"/>
            </a:spcAft>
            <a:buChar char="•"/>
          </a:pPr>
          <a:r>
            <a:rPr lang="en-GB" sz="1800" kern="1200">
              <a:latin typeface="Calibri" panose="020F0502020204030204" pitchFamily="34" charset="0"/>
              <a:cs typeface="Calibri" panose="020F0502020204030204" pitchFamily="34" charset="0"/>
            </a:rPr>
            <a:t>Green recovery is a declared priority in the EU – the European Semester needs to reflect that </a:t>
          </a:r>
        </a:p>
        <a:p>
          <a:pPr marL="171450" lvl="1" indent="-171450" algn="l" defTabSz="800100">
            <a:lnSpc>
              <a:spcPct val="120000"/>
            </a:lnSpc>
            <a:spcBef>
              <a:spcPct val="0"/>
            </a:spcBef>
            <a:spcAft>
              <a:spcPct val="15000"/>
            </a:spcAft>
            <a:buChar char="•"/>
          </a:pPr>
          <a:r>
            <a:rPr lang="en-GB" sz="1800" kern="1200">
              <a:latin typeface="Calibri" panose="020F0502020204030204" pitchFamily="34" charset="0"/>
              <a:cs typeface="Calibri" panose="020F0502020204030204" pitchFamily="34" charset="0"/>
            </a:rPr>
            <a:t>European Semester suited to mainstream climate action and monitor climate action as well green investment gap</a:t>
          </a:r>
        </a:p>
      </dsp:txBody>
      <dsp:txXfrm>
        <a:off x="3749087" y="55177"/>
        <a:ext cx="7966810" cy="2976187"/>
      </dsp:txXfrm>
    </dsp:sp>
    <dsp:sp modelId="{75718E0F-DE86-4FD5-933D-E58B67248EDB}">
      <dsp:nvSpPr>
        <dsp:cNvPr id="0" name=""/>
        <dsp:cNvSpPr/>
      </dsp:nvSpPr>
      <dsp:spPr>
        <a:xfrm>
          <a:off x="0" y="3396586"/>
          <a:ext cx="2928974"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r" defTabSz="1066800">
            <a:lnSpc>
              <a:spcPct val="90000"/>
            </a:lnSpc>
            <a:spcBef>
              <a:spcPct val="0"/>
            </a:spcBef>
            <a:spcAft>
              <a:spcPct val="35000"/>
            </a:spcAft>
            <a:buNone/>
          </a:pPr>
          <a:r>
            <a:rPr lang="en-GB" sz="2400" kern="1200">
              <a:latin typeface="Calibri" panose="020F0502020204030204" pitchFamily="34" charset="0"/>
              <a:cs typeface="Calibri" panose="020F0502020204030204" pitchFamily="34" charset="0"/>
            </a:rPr>
            <a:t>Opportunities</a:t>
          </a:r>
        </a:p>
      </dsp:txBody>
      <dsp:txXfrm>
        <a:off x="0" y="3396586"/>
        <a:ext cx="2928974" cy="1287000"/>
      </dsp:txXfrm>
    </dsp:sp>
    <dsp:sp modelId="{391C053E-B136-43A1-904F-D5D97571D6E5}">
      <dsp:nvSpPr>
        <dsp:cNvPr id="0" name=""/>
        <dsp:cNvSpPr/>
      </dsp:nvSpPr>
      <dsp:spPr>
        <a:xfrm>
          <a:off x="2928974" y="3275930"/>
          <a:ext cx="585794" cy="1528312"/>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8AAE1F-F925-41F6-92EA-23ADE69FE78F}">
      <dsp:nvSpPr>
        <dsp:cNvPr id="0" name=""/>
        <dsp:cNvSpPr/>
      </dsp:nvSpPr>
      <dsp:spPr>
        <a:xfrm>
          <a:off x="3749087" y="3275930"/>
          <a:ext cx="7966810" cy="1528312"/>
        </a:xfrm>
        <a:prstGeom prst="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120000"/>
            </a:lnSpc>
            <a:spcBef>
              <a:spcPct val="0"/>
            </a:spcBef>
            <a:spcAft>
              <a:spcPct val="15000"/>
            </a:spcAft>
            <a:buChar char="•"/>
          </a:pPr>
          <a:r>
            <a:rPr lang="en-GB" sz="1800" kern="1200">
              <a:solidFill>
                <a:schemeClr val="tx1">
                  <a:lumMod val="75000"/>
                  <a:lumOff val="25000"/>
                </a:schemeClr>
              </a:solidFill>
              <a:latin typeface="Calibri" panose="020F0502020204030204" pitchFamily="34" charset="0"/>
              <a:cs typeface="Calibri" panose="020F0502020204030204" pitchFamily="34" charset="0"/>
            </a:rPr>
            <a:t>European Semester structure is a well-established governance regime and fosters a continuous dialogue between the European Commission and Member States</a:t>
          </a:r>
        </a:p>
        <a:p>
          <a:pPr marL="171450" lvl="1" indent="-171450" algn="l" defTabSz="800100">
            <a:lnSpc>
              <a:spcPct val="120000"/>
            </a:lnSpc>
            <a:spcBef>
              <a:spcPct val="0"/>
            </a:spcBef>
            <a:spcAft>
              <a:spcPct val="15000"/>
            </a:spcAft>
            <a:buChar char="•"/>
          </a:pPr>
          <a:r>
            <a:rPr lang="en-GB" sz="1800" kern="1200">
              <a:solidFill>
                <a:schemeClr val="tx1">
                  <a:lumMod val="75000"/>
                  <a:lumOff val="25000"/>
                </a:schemeClr>
              </a:solidFill>
              <a:latin typeface="Calibri" panose="020F0502020204030204" pitchFamily="34" charset="0"/>
              <a:cs typeface="Calibri" panose="020F0502020204030204" pitchFamily="34" charset="0"/>
            </a:rPr>
            <a:t>Re-gearing monitoring system and the ES more broadly towards the Green Deal offers far-reaching effects </a:t>
          </a:r>
        </a:p>
      </dsp:txBody>
      <dsp:txXfrm>
        <a:off x="3749087" y="3275930"/>
        <a:ext cx="7966810" cy="152831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C785C9-D454-4EE6-8130-F0317356A4F5}" type="datetimeFigureOut">
              <a:rPr lang="en-GB" smtClean="0"/>
              <a:t>15/01/2021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46BDBE-D139-4084-A6EC-019EC192BFE4}" type="slidenum">
              <a:rPr lang="en-GB" smtClean="0"/>
              <a:t>‹Nr.›</a:t>
            </a:fld>
            <a:endParaRPr lang="en-GB"/>
          </a:p>
        </p:txBody>
      </p:sp>
    </p:spTree>
    <p:extLst>
      <p:ext uri="{BB962C8B-B14F-4D97-AF65-F5344CB8AC3E}">
        <p14:creationId xmlns:p14="http://schemas.microsoft.com/office/powerpoint/2010/main" val="333225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deck was created by Climate &amp; Company as part of the joint project with Frankfurt School and </a:t>
            </a:r>
            <a:r>
              <a:rPr lang="en-US" err="1"/>
              <a:t>Germanwatch</a:t>
            </a:r>
            <a:r>
              <a:rPr lang="en-US"/>
              <a:t>, financed by the European Climate Foundation. It shall provide arguments for 1) an operation of the DNSH principle, 2) the Taxonomy as a science-based monitoring tool and 3) integrated governance.</a:t>
            </a:r>
          </a:p>
          <a:p>
            <a:endParaRPr lang="en-US"/>
          </a:p>
          <a:p>
            <a:r>
              <a:rPr lang="en-US"/>
              <a:t>In case of any questions, feel free reaching out to Ingmar@climcom.de, malte@climcom.de or stefanie@climcom.de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30193B-564F-4854-8A52-728F3FB19C8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151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4346BDBE-D139-4084-A6EC-019EC192BFE4}" type="slidenum">
              <a:rPr lang="en-GB" smtClean="0"/>
              <a:t>11</a:t>
            </a:fld>
            <a:endParaRPr lang="en-GB"/>
          </a:p>
        </p:txBody>
      </p:sp>
    </p:spTree>
    <p:extLst>
      <p:ext uri="{BB962C8B-B14F-4D97-AF65-F5344CB8AC3E}">
        <p14:creationId xmlns:p14="http://schemas.microsoft.com/office/powerpoint/2010/main" val="1585308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Sources: </a:t>
            </a:r>
          </a:p>
          <a:p>
            <a:r>
              <a:rPr lang="en-GB"/>
              <a:t>European Court of Auditors (2020). Tracking climate spending in the EU budget. Available from:   https://www.eca.europa.eu/lists/ecadocuments/rw20_01/rw_tracking_climate_spending_en.pdf</a:t>
            </a:r>
          </a:p>
          <a:p>
            <a:endParaRPr lang="en-GB"/>
          </a:p>
          <a:p>
            <a:r>
              <a:rPr lang="en-GB"/>
              <a:t>Institute for European Environmental Policy (2020). Documenting climate mainstreaming in the EU budget. A study requested by the BUDG committee, European Parliament. Available from: https://www.europarl.europa.eu/RegData/etudes/STUD/2020/654166/IPOL_STU(2020)654166_EN.pdf </a:t>
            </a:r>
          </a:p>
        </p:txBody>
      </p:sp>
      <p:sp>
        <p:nvSpPr>
          <p:cNvPr id="4" name="Slide Number Placeholder 3"/>
          <p:cNvSpPr>
            <a:spLocks noGrp="1"/>
          </p:cNvSpPr>
          <p:nvPr>
            <p:ph type="sldNum" sz="quarter" idx="5"/>
          </p:nvPr>
        </p:nvSpPr>
        <p:spPr/>
        <p:txBody>
          <a:bodyPr/>
          <a:lstStyle/>
          <a:p>
            <a:fld id="{4346BDBE-D139-4084-A6EC-019EC192BFE4}" type="slidenum">
              <a:rPr lang="en-GB" smtClean="0"/>
              <a:t>12</a:t>
            </a:fld>
            <a:endParaRPr lang="en-GB"/>
          </a:p>
        </p:txBody>
      </p:sp>
    </p:spTree>
    <p:extLst>
      <p:ext uri="{BB962C8B-B14F-4D97-AF65-F5344CB8AC3E}">
        <p14:creationId xmlns:p14="http://schemas.microsoft.com/office/powerpoint/2010/main" val="3222531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Examples illustrating Taxonomy vs. Rio markers.</a:t>
            </a:r>
          </a:p>
        </p:txBody>
      </p:sp>
      <p:sp>
        <p:nvSpPr>
          <p:cNvPr id="4" name="Foliennummernplatzhalter 3"/>
          <p:cNvSpPr>
            <a:spLocks noGrp="1"/>
          </p:cNvSpPr>
          <p:nvPr>
            <p:ph type="sldNum" sz="quarter" idx="5"/>
          </p:nvPr>
        </p:nvSpPr>
        <p:spPr/>
        <p:txBody>
          <a:bodyPr/>
          <a:lstStyle/>
          <a:p>
            <a:fld id="{4346BDBE-D139-4084-A6EC-019EC192BFE4}" type="slidenum">
              <a:rPr lang="en-GB" smtClean="0"/>
              <a:t>13</a:t>
            </a:fld>
            <a:endParaRPr lang="en-GB"/>
          </a:p>
        </p:txBody>
      </p:sp>
    </p:spTree>
    <p:extLst>
      <p:ext uri="{BB962C8B-B14F-4D97-AF65-F5344CB8AC3E}">
        <p14:creationId xmlns:p14="http://schemas.microsoft.com/office/powerpoint/2010/main" val="1036248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How to apply the EU Taxonomy against the background of (currently) insufficient corporate disclosure.</a:t>
            </a:r>
          </a:p>
        </p:txBody>
      </p:sp>
      <p:sp>
        <p:nvSpPr>
          <p:cNvPr id="4" name="Foliennummernplatzhalter 3"/>
          <p:cNvSpPr>
            <a:spLocks noGrp="1"/>
          </p:cNvSpPr>
          <p:nvPr>
            <p:ph type="sldNum" sz="quarter" idx="5"/>
          </p:nvPr>
        </p:nvSpPr>
        <p:spPr/>
        <p:txBody>
          <a:bodyPr/>
          <a:lstStyle/>
          <a:p>
            <a:fld id="{4346BDBE-D139-4084-A6EC-019EC192BFE4}" type="slidenum">
              <a:rPr lang="en-GB" smtClean="0"/>
              <a:t>14</a:t>
            </a:fld>
            <a:endParaRPr lang="en-GB"/>
          </a:p>
        </p:txBody>
      </p:sp>
    </p:spTree>
    <p:extLst>
      <p:ext uri="{BB962C8B-B14F-4D97-AF65-F5344CB8AC3E}">
        <p14:creationId xmlns:p14="http://schemas.microsoft.com/office/powerpoint/2010/main" val="664821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The EU Taxonomy defines relevant economic activities including their corresponding sector classification via the NACE nomenclature. To get an idea, how many firms (in absolute numbers) even fall under the scope of the EU Taxonomy, we screened the primary business segment of all publicly listed EU27 companies and obtained the figures presented in the table. In a next step, we weighted companies by their relative market share (see last column).</a:t>
            </a:r>
          </a:p>
        </p:txBody>
      </p:sp>
      <p:sp>
        <p:nvSpPr>
          <p:cNvPr id="4" name="Foliennummernplatzhalter 3"/>
          <p:cNvSpPr>
            <a:spLocks noGrp="1"/>
          </p:cNvSpPr>
          <p:nvPr>
            <p:ph type="sldNum" sz="quarter" idx="5"/>
          </p:nvPr>
        </p:nvSpPr>
        <p:spPr/>
        <p:txBody>
          <a:bodyPr/>
          <a:lstStyle/>
          <a:p>
            <a:fld id="{4346BDBE-D139-4084-A6EC-019EC192BFE4}" type="slidenum">
              <a:rPr lang="en-GB" smtClean="0"/>
              <a:t>15</a:t>
            </a:fld>
            <a:endParaRPr lang="en-GB"/>
          </a:p>
        </p:txBody>
      </p:sp>
    </p:spTree>
    <p:extLst>
      <p:ext uri="{BB962C8B-B14F-4D97-AF65-F5344CB8AC3E}">
        <p14:creationId xmlns:p14="http://schemas.microsoft.com/office/powerpoint/2010/main" val="2855096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4346BDBE-D139-4084-A6EC-019EC192BFE4}" type="slidenum">
              <a:rPr lang="en-GB" smtClean="0"/>
              <a:t>16</a:t>
            </a:fld>
            <a:endParaRPr lang="en-GB"/>
          </a:p>
        </p:txBody>
      </p:sp>
    </p:spTree>
    <p:extLst>
      <p:ext uri="{BB962C8B-B14F-4D97-AF65-F5344CB8AC3E}">
        <p14:creationId xmlns:p14="http://schemas.microsoft.com/office/powerpoint/2010/main" val="351154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Key aspects how to deliver the Green Deal. The right mix of financing, capacity building and regulation &amp; reforms.</a:t>
            </a:r>
          </a:p>
        </p:txBody>
      </p:sp>
      <p:sp>
        <p:nvSpPr>
          <p:cNvPr id="4" name="Foliennummernplatzhalter 3"/>
          <p:cNvSpPr>
            <a:spLocks noGrp="1"/>
          </p:cNvSpPr>
          <p:nvPr>
            <p:ph type="sldNum" sz="quarter" idx="5"/>
          </p:nvPr>
        </p:nvSpPr>
        <p:spPr/>
        <p:txBody>
          <a:bodyPr/>
          <a:lstStyle/>
          <a:p>
            <a:fld id="{4346BDBE-D139-4084-A6EC-019EC192BFE4}" type="slidenum">
              <a:rPr lang="en-GB" smtClean="0"/>
              <a:t>17</a:t>
            </a:fld>
            <a:endParaRPr lang="en-GB"/>
          </a:p>
        </p:txBody>
      </p:sp>
    </p:spTree>
    <p:extLst>
      <p:ext uri="{BB962C8B-B14F-4D97-AF65-F5344CB8AC3E}">
        <p14:creationId xmlns:p14="http://schemas.microsoft.com/office/powerpoint/2010/main" val="143506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4346BDBE-D139-4084-A6EC-019EC192BFE4}" type="slidenum">
              <a:rPr lang="en-GB" smtClean="0"/>
              <a:t>19</a:t>
            </a:fld>
            <a:endParaRPr lang="en-GB"/>
          </a:p>
        </p:txBody>
      </p:sp>
    </p:spTree>
    <p:extLst>
      <p:ext uri="{BB962C8B-B14F-4D97-AF65-F5344CB8AC3E}">
        <p14:creationId xmlns:p14="http://schemas.microsoft.com/office/powerpoint/2010/main" val="3286678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Coordination </a:t>
            </a:r>
          </a:p>
          <a:p>
            <a:endParaRPr lang="en-GB"/>
          </a:p>
          <a:p>
            <a:r>
              <a:rPr lang="en-GB"/>
              <a:t>Monitoring </a:t>
            </a:r>
          </a:p>
          <a:p>
            <a:endParaRPr lang="en-GB"/>
          </a:p>
          <a:p>
            <a:r>
              <a:rPr lang="en-GB"/>
              <a:t>Link: https://ec.europa.eu/info/sites/info/files/business_economy_euro/banking_and_finance/documents/200715-sustainable-finance-teg-statement-resilience-recovery_en.pdf</a:t>
            </a:r>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940FB4-E81B-45D5-A03C-B9B7CC6BBE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8862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346BDBE-D139-4084-A6EC-019EC192BFE4}" type="slidenum">
              <a:rPr lang="en-GB" smtClean="0"/>
              <a:t>22</a:t>
            </a:fld>
            <a:endParaRPr lang="en-GB"/>
          </a:p>
        </p:txBody>
      </p:sp>
    </p:spTree>
    <p:extLst>
      <p:ext uri="{BB962C8B-B14F-4D97-AF65-F5344CB8AC3E}">
        <p14:creationId xmlns:p14="http://schemas.microsoft.com/office/powerpoint/2010/main" val="12044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4346BDBE-D139-4084-A6EC-019EC192BFE4}" type="slidenum">
              <a:rPr lang="en-GB" smtClean="0"/>
              <a:t>2</a:t>
            </a:fld>
            <a:endParaRPr lang="en-GB"/>
          </a:p>
        </p:txBody>
      </p:sp>
    </p:spTree>
    <p:extLst>
      <p:ext uri="{BB962C8B-B14F-4D97-AF65-F5344CB8AC3E}">
        <p14:creationId xmlns:p14="http://schemas.microsoft.com/office/powerpoint/2010/main" val="1810867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346BDBE-D139-4084-A6EC-019EC192BFE4}" type="slidenum">
              <a:rPr lang="en-GB" smtClean="0"/>
              <a:t>23</a:t>
            </a:fld>
            <a:endParaRPr lang="en-GB"/>
          </a:p>
        </p:txBody>
      </p:sp>
    </p:spTree>
    <p:extLst>
      <p:ext uri="{BB962C8B-B14F-4D97-AF65-F5344CB8AC3E}">
        <p14:creationId xmlns:p14="http://schemas.microsoft.com/office/powerpoint/2010/main" val="11176061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Many indicators for a potential environmental scoreboard already exist!</a:t>
            </a:r>
          </a:p>
        </p:txBody>
      </p:sp>
      <p:sp>
        <p:nvSpPr>
          <p:cNvPr id="4" name="Foliennummernplatzhalter 3"/>
          <p:cNvSpPr>
            <a:spLocks noGrp="1"/>
          </p:cNvSpPr>
          <p:nvPr>
            <p:ph type="sldNum" sz="quarter" idx="5"/>
          </p:nvPr>
        </p:nvSpPr>
        <p:spPr/>
        <p:txBody>
          <a:bodyPr/>
          <a:lstStyle/>
          <a:p>
            <a:fld id="{4346BDBE-D139-4084-A6EC-019EC192BFE4}" type="slidenum">
              <a:rPr lang="en-GB" smtClean="0"/>
              <a:t>26</a:t>
            </a:fld>
            <a:endParaRPr lang="en-GB"/>
          </a:p>
        </p:txBody>
      </p:sp>
    </p:spTree>
    <p:extLst>
      <p:ext uri="{BB962C8B-B14F-4D97-AF65-F5344CB8AC3E}">
        <p14:creationId xmlns:p14="http://schemas.microsoft.com/office/powerpoint/2010/main" val="4259878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Many indicators for a potential environmental scoreboard already exist!</a:t>
            </a:r>
          </a:p>
          <a:p>
            <a:endParaRPr lang="en-US"/>
          </a:p>
        </p:txBody>
      </p:sp>
      <p:sp>
        <p:nvSpPr>
          <p:cNvPr id="4" name="Foliennummernplatzhalter 3"/>
          <p:cNvSpPr>
            <a:spLocks noGrp="1"/>
          </p:cNvSpPr>
          <p:nvPr>
            <p:ph type="sldNum" sz="quarter" idx="5"/>
          </p:nvPr>
        </p:nvSpPr>
        <p:spPr/>
        <p:txBody>
          <a:bodyPr/>
          <a:lstStyle/>
          <a:p>
            <a:fld id="{4346BDBE-D139-4084-A6EC-019EC192BFE4}" type="slidenum">
              <a:rPr lang="en-GB" smtClean="0"/>
              <a:t>27</a:t>
            </a:fld>
            <a:endParaRPr lang="en-GB"/>
          </a:p>
        </p:txBody>
      </p:sp>
    </p:spTree>
    <p:extLst>
      <p:ext uri="{BB962C8B-B14F-4D97-AF65-F5344CB8AC3E}">
        <p14:creationId xmlns:p14="http://schemas.microsoft.com/office/powerpoint/2010/main" val="7808667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30193B-564F-4854-8A52-728F3FB19C8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23945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NECPs as a negative example. The provided guidance lacked led to inconsistent reports. </a:t>
            </a:r>
          </a:p>
        </p:txBody>
      </p:sp>
      <p:sp>
        <p:nvSpPr>
          <p:cNvPr id="4" name="Foliennummernplatzhalter 3"/>
          <p:cNvSpPr>
            <a:spLocks noGrp="1"/>
          </p:cNvSpPr>
          <p:nvPr>
            <p:ph type="sldNum" sz="quarter" idx="5"/>
          </p:nvPr>
        </p:nvSpPr>
        <p:spPr/>
        <p:txBody>
          <a:bodyPr/>
          <a:lstStyle/>
          <a:p>
            <a:fld id="{4346BDBE-D139-4084-A6EC-019EC192BFE4}" type="slidenum">
              <a:rPr lang="en-GB" smtClean="0"/>
              <a:t>30</a:t>
            </a:fld>
            <a:endParaRPr lang="en-GB"/>
          </a:p>
        </p:txBody>
      </p:sp>
    </p:spTree>
    <p:extLst>
      <p:ext uri="{BB962C8B-B14F-4D97-AF65-F5344CB8AC3E}">
        <p14:creationId xmlns:p14="http://schemas.microsoft.com/office/powerpoint/2010/main" val="118826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Key aspects how to deliver the Green Deal. The right mix of financing, capacity building and regulation &amp; reforms.</a:t>
            </a:r>
          </a:p>
        </p:txBody>
      </p:sp>
      <p:sp>
        <p:nvSpPr>
          <p:cNvPr id="4" name="Foliennummernplatzhalter 3"/>
          <p:cNvSpPr>
            <a:spLocks noGrp="1"/>
          </p:cNvSpPr>
          <p:nvPr>
            <p:ph type="sldNum" sz="quarter" idx="5"/>
          </p:nvPr>
        </p:nvSpPr>
        <p:spPr/>
        <p:txBody>
          <a:bodyPr/>
          <a:lstStyle/>
          <a:p>
            <a:fld id="{4346BDBE-D139-4084-A6EC-019EC192BFE4}" type="slidenum">
              <a:rPr lang="en-GB" smtClean="0"/>
              <a:t>3</a:t>
            </a:fld>
            <a:endParaRPr lang="en-GB"/>
          </a:p>
        </p:txBody>
      </p:sp>
    </p:spTree>
    <p:extLst>
      <p:ext uri="{BB962C8B-B14F-4D97-AF65-F5344CB8AC3E}">
        <p14:creationId xmlns:p14="http://schemas.microsoft.com/office/powerpoint/2010/main" val="2706216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1" dirty="0"/>
          </a:p>
        </p:txBody>
      </p:sp>
      <p:sp>
        <p:nvSpPr>
          <p:cNvPr id="4" name="Foliennummernplatzhalter 3"/>
          <p:cNvSpPr>
            <a:spLocks noGrp="1"/>
          </p:cNvSpPr>
          <p:nvPr>
            <p:ph type="sldNum" sz="quarter" idx="5"/>
          </p:nvPr>
        </p:nvSpPr>
        <p:spPr/>
        <p:txBody>
          <a:bodyPr/>
          <a:lstStyle/>
          <a:p>
            <a:fld id="{4346BDBE-D139-4084-A6EC-019EC192BFE4}" type="slidenum">
              <a:rPr lang="en-GB" smtClean="0"/>
              <a:t>4</a:t>
            </a:fld>
            <a:endParaRPr lang="en-GB"/>
          </a:p>
        </p:txBody>
      </p:sp>
    </p:spTree>
    <p:extLst>
      <p:ext uri="{BB962C8B-B14F-4D97-AF65-F5344CB8AC3E}">
        <p14:creationId xmlns:p14="http://schemas.microsoft.com/office/powerpoint/2010/main" val="2867095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346BDBE-D139-4084-A6EC-019EC192BFE4}" type="slidenum">
              <a:rPr lang="en-GB" smtClean="0"/>
              <a:t>5</a:t>
            </a:fld>
            <a:endParaRPr lang="en-GB"/>
          </a:p>
        </p:txBody>
      </p:sp>
    </p:spTree>
    <p:extLst>
      <p:ext uri="{BB962C8B-B14F-4D97-AF65-F5344CB8AC3E}">
        <p14:creationId xmlns:p14="http://schemas.microsoft.com/office/powerpoint/2010/main" val="4237541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 Even given the most optimistic scenario: climate target of 40% and in which all funds that could theoretically be used for climate investment in these sectors are actually used to this end, the EU budget would cover less than half of requires investments (based on conservative assumptions and lower level of ambition).</a:t>
            </a:r>
            <a:endParaRPr lang="en-US" dirty="0"/>
          </a:p>
        </p:txBody>
      </p:sp>
      <p:sp>
        <p:nvSpPr>
          <p:cNvPr id="4" name="Foliennummernplatzhalter 3"/>
          <p:cNvSpPr>
            <a:spLocks noGrp="1"/>
          </p:cNvSpPr>
          <p:nvPr>
            <p:ph type="sldNum" sz="quarter" idx="5"/>
          </p:nvPr>
        </p:nvSpPr>
        <p:spPr/>
        <p:txBody>
          <a:bodyPr/>
          <a:lstStyle/>
          <a:p>
            <a:fld id="{F8D944CB-FEBE-46CB-AEF7-F26E2251E1FD}" type="slidenum">
              <a:rPr lang="en-US" smtClean="0"/>
              <a:t>6</a:t>
            </a:fld>
            <a:endParaRPr lang="en-US"/>
          </a:p>
        </p:txBody>
      </p:sp>
    </p:spTree>
    <p:extLst>
      <p:ext uri="{BB962C8B-B14F-4D97-AF65-F5344CB8AC3E}">
        <p14:creationId xmlns:p14="http://schemas.microsoft.com/office/powerpoint/2010/main" val="674181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The three chapters of this slide deck: 1) </a:t>
            </a:r>
          </a:p>
        </p:txBody>
      </p:sp>
      <p:sp>
        <p:nvSpPr>
          <p:cNvPr id="4" name="Foliennummernplatzhalter 3"/>
          <p:cNvSpPr>
            <a:spLocks noGrp="1"/>
          </p:cNvSpPr>
          <p:nvPr>
            <p:ph type="sldNum" sz="quarter" idx="5"/>
          </p:nvPr>
        </p:nvSpPr>
        <p:spPr/>
        <p:txBody>
          <a:bodyPr/>
          <a:lstStyle/>
          <a:p>
            <a:fld id="{4346BDBE-D139-4084-A6EC-019EC192BFE4}" type="slidenum">
              <a:rPr lang="en-GB" smtClean="0"/>
              <a:t>7</a:t>
            </a:fld>
            <a:endParaRPr lang="en-GB"/>
          </a:p>
        </p:txBody>
      </p:sp>
    </p:spTree>
    <p:extLst>
      <p:ext uri="{BB962C8B-B14F-4D97-AF65-F5344CB8AC3E}">
        <p14:creationId xmlns:p14="http://schemas.microsoft.com/office/powerpoint/2010/main" val="802211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4346BDBE-D139-4084-A6EC-019EC192BFE4}" type="slidenum">
              <a:rPr lang="en-GB" smtClean="0"/>
              <a:t>8</a:t>
            </a:fld>
            <a:endParaRPr lang="en-GB"/>
          </a:p>
        </p:txBody>
      </p:sp>
    </p:spTree>
    <p:extLst>
      <p:ext uri="{BB962C8B-B14F-4D97-AF65-F5344CB8AC3E}">
        <p14:creationId xmlns:p14="http://schemas.microsoft.com/office/powerpoint/2010/main" val="570762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An example, open for discussion, how sectoral exclusion criteria could look like. Based on already existing work (see sources), they could be operationalized relatively quickly.</a:t>
            </a:r>
          </a:p>
        </p:txBody>
      </p:sp>
      <p:sp>
        <p:nvSpPr>
          <p:cNvPr id="4" name="Foliennummernplatzhalter 3"/>
          <p:cNvSpPr>
            <a:spLocks noGrp="1"/>
          </p:cNvSpPr>
          <p:nvPr>
            <p:ph type="sldNum" sz="quarter" idx="5"/>
          </p:nvPr>
        </p:nvSpPr>
        <p:spPr/>
        <p:txBody>
          <a:bodyPr/>
          <a:lstStyle/>
          <a:p>
            <a:fld id="{4346BDBE-D139-4084-A6EC-019EC192BFE4}" type="slidenum">
              <a:rPr lang="en-GB" smtClean="0"/>
              <a:t>10</a:t>
            </a:fld>
            <a:endParaRPr lang="en-GB"/>
          </a:p>
        </p:txBody>
      </p:sp>
    </p:spTree>
    <p:extLst>
      <p:ext uri="{BB962C8B-B14F-4D97-AF65-F5344CB8AC3E}">
        <p14:creationId xmlns:p14="http://schemas.microsoft.com/office/powerpoint/2010/main" val="245054682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climcom.de/" TargetMode="External"/><Relationship Id="rId3" Type="http://schemas.openxmlformats.org/officeDocument/2006/relationships/tags" Target="../tags/tag2.xml"/><Relationship Id="rId7" Type="http://schemas.openxmlformats.org/officeDocument/2006/relationships/image" Target="../media/image3.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image" Target="../media/image6.png"/><Relationship Id="rId5" Type="http://schemas.openxmlformats.org/officeDocument/2006/relationships/oleObject" Target="../embeddings/oleObject1.bin"/><Relationship Id="rId10" Type="http://schemas.openxmlformats.org/officeDocument/2006/relationships/image" Target="../media/image5.png"/><Relationship Id="rId4" Type="http://schemas.openxmlformats.org/officeDocument/2006/relationships/slideMaster" Target="../slideMasters/slideMaster1.xml"/><Relationship Id="rId9"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5.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hyperlink" Target="http://www.climcom.de/" TargetMode="External"/><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image" Target="../media/image11.png"/><Relationship Id="rId5" Type="http://schemas.openxmlformats.org/officeDocument/2006/relationships/image" Target="../media/image2.emf"/><Relationship Id="rId4" Type="http://schemas.openxmlformats.org/officeDocument/2006/relationships/oleObject" Target="../embeddings/oleObject6.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8.vml"/><Relationship Id="rId5" Type="http://schemas.openxmlformats.org/officeDocument/2006/relationships/image" Target="../media/image2.emf"/><Relationship Id="rId4" Type="http://schemas.openxmlformats.org/officeDocument/2006/relationships/oleObject" Target="../embeddings/oleObject7.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9.v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0.v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vmlDrawing" Target="../drawings/vmlDrawing11.vml"/><Relationship Id="rId5" Type="http://schemas.openxmlformats.org/officeDocument/2006/relationships/image" Target="../media/image2.emf"/><Relationship Id="rId4" Type="http://schemas.openxmlformats.org/officeDocument/2006/relationships/oleObject" Target="../embeddings/oleObject10.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vmlDrawing" Target="../drawings/vmlDrawing12.v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vmlDrawing" Target="../drawings/vmlDrawing13.v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vmlDrawing" Target="../drawings/vmlDrawing14.v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xml"/><Relationship Id="rId7" Type="http://schemas.openxmlformats.org/officeDocument/2006/relationships/image" Target="../media/image7.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vmlDrawing" Target="../drawings/vmlDrawing15.v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vmlDrawing" Target="../drawings/vmlDrawing16.v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17.v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vmlDrawing" Target="../drawings/vmlDrawing18.v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vmlDrawing" Target="../drawings/vmlDrawing19.v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24.xml"/><Relationship Id="rId1" Type="http://schemas.openxmlformats.org/officeDocument/2006/relationships/vmlDrawing" Target="../drawings/vmlDrawing20.vml"/><Relationship Id="rId6" Type="http://schemas.openxmlformats.org/officeDocument/2006/relationships/hyperlink" Target="http://www.climcom.de/" TargetMode="External"/><Relationship Id="rId5" Type="http://schemas.openxmlformats.org/officeDocument/2006/relationships/image" Target="../media/image2.emf"/><Relationship Id="rId4" Type="http://schemas.openxmlformats.org/officeDocument/2006/relationships/oleObject" Target="../embeddings/oleObject19.bin"/><Relationship Id="rId9"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6.xml"/><Relationship Id="rId7" Type="http://schemas.openxmlformats.org/officeDocument/2006/relationships/image" Target="../media/image7.png"/><Relationship Id="rId2" Type="http://schemas.openxmlformats.org/officeDocument/2006/relationships/tags" Target="../tags/tag25.xml"/><Relationship Id="rId1" Type="http://schemas.openxmlformats.org/officeDocument/2006/relationships/vmlDrawing" Target="../drawings/vmlDrawing21.vml"/><Relationship Id="rId6" Type="http://schemas.openxmlformats.org/officeDocument/2006/relationships/image" Target="../media/image2.emf"/><Relationship Id="rId5" Type="http://schemas.openxmlformats.org/officeDocument/2006/relationships/oleObject" Target="../embeddings/oleObject20.bin"/><Relationship Id="rId4"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vmlDrawing" Target="../drawings/vmlDrawing22.vml"/><Relationship Id="rId6" Type="http://schemas.openxmlformats.org/officeDocument/2006/relationships/image" Target="../media/image2.emf"/><Relationship Id="rId5" Type="http://schemas.openxmlformats.org/officeDocument/2006/relationships/oleObject" Target="../embeddings/oleObject21.bin"/><Relationship Id="rId4"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limcom.de/" TargetMode="External"/><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8" Type="http://schemas.openxmlformats.org/officeDocument/2006/relationships/hyperlink" Target="http://www.climcom.de/" TargetMode="External"/><Relationship Id="rId3" Type="http://schemas.openxmlformats.org/officeDocument/2006/relationships/tags" Target="../tags/tag30.xml"/><Relationship Id="rId7" Type="http://schemas.openxmlformats.org/officeDocument/2006/relationships/image" Target="../media/image3.png"/><Relationship Id="rId2" Type="http://schemas.openxmlformats.org/officeDocument/2006/relationships/tags" Target="../tags/tag29.xml"/><Relationship Id="rId1" Type="http://schemas.openxmlformats.org/officeDocument/2006/relationships/vmlDrawing" Target="../drawings/vmlDrawing23.vml"/><Relationship Id="rId6" Type="http://schemas.openxmlformats.org/officeDocument/2006/relationships/image" Target="../media/image2.emf"/><Relationship Id="rId11" Type="http://schemas.openxmlformats.org/officeDocument/2006/relationships/image" Target="../media/image6.png"/><Relationship Id="rId5" Type="http://schemas.openxmlformats.org/officeDocument/2006/relationships/oleObject" Target="../embeddings/oleObject22.bin"/><Relationship Id="rId10" Type="http://schemas.openxmlformats.org/officeDocument/2006/relationships/image" Target="../media/image5.png"/><Relationship Id="rId4" Type="http://schemas.openxmlformats.org/officeDocument/2006/relationships/slideMaster" Target="../slideMasters/slideMaster2.xml"/><Relationship Id="rId9" Type="http://schemas.openxmlformats.org/officeDocument/2006/relationships/image" Target="../media/image4.png"/></Relationships>
</file>

<file path=ppt/slideLayouts/_rels/slideLayout53.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vmlDrawing" Target="../drawings/vmlDrawing24.vml"/><Relationship Id="rId6" Type="http://schemas.openxmlformats.org/officeDocument/2006/relationships/image" Target="../media/image2.emf"/><Relationship Id="rId5" Type="http://schemas.openxmlformats.org/officeDocument/2006/relationships/oleObject" Target="../embeddings/oleObject23.bin"/><Relationship Id="rId4"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3.xml"/><Relationship Id="rId1" Type="http://schemas.openxmlformats.org/officeDocument/2006/relationships/vmlDrawing" Target="../drawings/vmlDrawing25.v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4.xml"/><Relationship Id="rId1" Type="http://schemas.openxmlformats.org/officeDocument/2006/relationships/vmlDrawing" Target="../drawings/vmlDrawing26.v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hyperlink" Target="http://www.climcom.de/" TargetMode="External"/><Relationship Id="rId2" Type="http://schemas.openxmlformats.org/officeDocument/2006/relationships/tags" Target="../tags/tag35.xml"/><Relationship Id="rId1" Type="http://schemas.openxmlformats.org/officeDocument/2006/relationships/vmlDrawing" Target="../drawings/vmlDrawing27.vml"/><Relationship Id="rId6" Type="http://schemas.openxmlformats.org/officeDocument/2006/relationships/image" Target="../media/image11.png"/><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6.xml"/><Relationship Id="rId1" Type="http://schemas.openxmlformats.org/officeDocument/2006/relationships/vmlDrawing" Target="../drawings/vmlDrawing28.v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7.xml"/><Relationship Id="rId1" Type="http://schemas.openxmlformats.org/officeDocument/2006/relationships/vmlDrawing" Target="../drawings/vmlDrawing29.vml"/><Relationship Id="rId5" Type="http://schemas.openxmlformats.org/officeDocument/2006/relationships/image" Target="../media/image2.emf"/><Relationship Id="rId4" Type="http://schemas.openxmlformats.org/officeDocument/2006/relationships/oleObject" Target="../embeddings/oleObject28.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8.xml"/><Relationship Id="rId1" Type="http://schemas.openxmlformats.org/officeDocument/2006/relationships/vmlDrawing" Target="../drawings/vmlDrawing30.vml"/><Relationship Id="rId5" Type="http://schemas.openxmlformats.org/officeDocument/2006/relationships/image" Target="../media/image2.emf"/><Relationship Id="rId4" Type="http://schemas.openxmlformats.org/officeDocument/2006/relationships/oleObject" Target="../embeddings/oleObject29.bin"/></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9.xml"/><Relationship Id="rId1" Type="http://schemas.openxmlformats.org/officeDocument/2006/relationships/vmlDrawing" Target="../drawings/vmlDrawing31.vml"/><Relationship Id="rId5" Type="http://schemas.openxmlformats.org/officeDocument/2006/relationships/image" Target="../media/image2.emf"/><Relationship Id="rId4" Type="http://schemas.openxmlformats.org/officeDocument/2006/relationships/oleObject" Target="../embeddings/oleObject30.bin"/></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0.xml"/><Relationship Id="rId1" Type="http://schemas.openxmlformats.org/officeDocument/2006/relationships/vmlDrawing" Target="../drawings/vmlDrawing32.vml"/><Relationship Id="rId5" Type="http://schemas.openxmlformats.org/officeDocument/2006/relationships/image" Target="../media/image2.emf"/><Relationship Id="rId4" Type="http://schemas.openxmlformats.org/officeDocument/2006/relationships/oleObject" Target="../embeddings/oleObject31.bin"/></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1.xml"/><Relationship Id="rId1" Type="http://schemas.openxmlformats.org/officeDocument/2006/relationships/vmlDrawing" Target="../drawings/vmlDrawing33.vml"/><Relationship Id="rId5" Type="http://schemas.openxmlformats.org/officeDocument/2006/relationships/image" Target="../media/image2.emf"/><Relationship Id="rId4" Type="http://schemas.openxmlformats.org/officeDocument/2006/relationships/oleObject" Target="../embeddings/oleObject32.bin"/></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2.xml"/><Relationship Id="rId1" Type="http://schemas.openxmlformats.org/officeDocument/2006/relationships/vmlDrawing" Target="../drawings/vmlDrawing34.vml"/><Relationship Id="rId5" Type="http://schemas.openxmlformats.org/officeDocument/2006/relationships/image" Target="../media/image2.emf"/><Relationship Id="rId4" Type="http://schemas.openxmlformats.org/officeDocument/2006/relationships/oleObject" Target="../embeddings/oleObject33.bin"/></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3.xml"/><Relationship Id="rId1" Type="http://schemas.openxmlformats.org/officeDocument/2006/relationships/vmlDrawing" Target="../drawings/vmlDrawing35.vml"/><Relationship Id="rId5" Type="http://schemas.openxmlformats.org/officeDocument/2006/relationships/image" Target="../media/image2.emf"/><Relationship Id="rId4" Type="http://schemas.openxmlformats.org/officeDocument/2006/relationships/oleObject" Target="../embeddings/oleObject34.bin"/></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vmlDrawing" Target="../drawings/vmlDrawing36.vml"/><Relationship Id="rId5" Type="http://schemas.openxmlformats.org/officeDocument/2006/relationships/image" Target="../media/image2.emf"/><Relationship Id="rId4" Type="http://schemas.openxmlformats.org/officeDocument/2006/relationships/oleObject" Target="../embeddings/oleObject35.bin"/></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5.xml"/><Relationship Id="rId1" Type="http://schemas.openxmlformats.org/officeDocument/2006/relationships/vmlDrawing" Target="../drawings/vmlDrawing37.vml"/><Relationship Id="rId5" Type="http://schemas.openxmlformats.org/officeDocument/2006/relationships/image" Target="../media/image2.emf"/><Relationship Id="rId4" Type="http://schemas.openxmlformats.org/officeDocument/2006/relationships/oleObject" Target="../embeddings/oleObject36.bin"/></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6.xml"/><Relationship Id="rId1" Type="http://schemas.openxmlformats.org/officeDocument/2006/relationships/vmlDrawing" Target="../drawings/vmlDrawing38.vml"/><Relationship Id="rId5" Type="http://schemas.openxmlformats.org/officeDocument/2006/relationships/image" Target="../media/image2.emf"/><Relationship Id="rId4" Type="http://schemas.openxmlformats.org/officeDocument/2006/relationships/oleObject" Target="../embeddings/oleObject37.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7.xml"/><Relationship Id="rId1" Type="http://schemas.openxmlformats.org/officeDocument/2006/relationships/vmlDrawing" Target="../drawings/vmlDrawing39.vml"/><Relationship Id="rId5" Type="http://schemas.openxmlformats.org/officeDocument/2006/relationships/image" Target="../media/image2.emf"/><Relationship Id="rId4" Type="http://schemas.openxmlformats.org/officeDocument/2006/relationships/oleObject" Target="../embeddings/oleObject38.bin"/></Relationships>
</file>

<file path=ppt/slideLayouts/_rels/slideLayout71.xml.rels><?xml version="1.0" encoding="UTF-8" standalone="yes"?>
<Relationships xmlns="http://schemas.openxmlformats.org/package/2006/relationships"><Relationship Id="rId8" Type="http://schemas.openxmlformats.org/officeDocument/2006/relationships/hyperlink" Target="http://www.climcom.de/" TargetMode="External"/><Relationship Id="rId3" Type="http://schemas.openxmlformats.org/officeDocument/2006/relationships/tags" Target="../tags/tag49.xml"/><Relationship Id="rId7" Type="http://schemas.openxmlformats.org/officeDocument/2006/relationships/image" Target="../media/image3.png"/><Relationship Id="rId2" Type="http://schemas.openxmlformats.org/officeDocument/2006/relationships/tags" Target="../tags/tag48.xml"/><Relationship Id="rId1" Type="http://schemas.openxmlformats.org/officeDocument/2006/relationships/vmlDrawing" Target="../drawings/vmlDrawing40.vml"/><Relationship Id="rId6" Type="http://schemas.openxmlformats.org/officeDocument/2006/relationships/image" Target="../media/image2.emf"/><Relationship Id="rId11" Type="http://schemas.openxmlformats.org/officeDocument/2006/relationships/image" Target="../media/image6.png"/><Relationship Id="rId5" Type="http://schemas.openxmlformats.org/officeDocument/2006/relationships/oleObject" Target="../embeddings/oleObject39.bin"/><Relationship Id="rId10" Type="http://schemas.openxmlformats.org/officeDocument/2006/relationships/image" Target="../media/image5.png"/><Relationship Id="rId4" Type="http://schemas.openxmlformats.org/officeDocument/2006/relationships/slideMaster" Target="../slideMasters/slideMaster2.xml"/><Relationship Id="rId9" Type="http://schemas.openxmlformats.org/officeDocument/2006/relationships/image" Target="../media/image4.png"/></Relationships>
</file>

<file path=ppt/slideLayouts/_rels/slideLayout72.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vmlDrawing" Target="../drawings/vmlDrawing41.vml"/><Relationship Id="rId6" Type="http://schemas.openxmlformats.org/officeDocument/2006/relationships/image" Target="../media/image2.emf"/><Relationship Id="rId5" Type="http://schemas.openxmlformats.org/officeDocument/2006/relationships/oleObject" Target="../embeddings/oleObject40.bin"/><Relationship Id="rId4"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2.xml"/><Relationship Id="rId1" Type="http://schemas.openxmlformats.org/officeDocument/2006/relationships/vmlDrawing" Target="../drawings/vmlDrawing42.vml"/><Relationship Id="rId5" Type="http://schemas.openxmlformats.org/officeDocument/2006/relationships/image" Target="../media/image2.emf"/><Relationship Id="rId4" Type="http://schemas.openxmlformats.org/officeDocument/2006/relationships/oleObject" Target="../embeddings/oleObject41.bin"/></Relationships>
</file>

<file path=ppt/slideLayouts/_rels/slideLayout7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3.xml"/><Relationship Id="rId1" Type="http://schemas.openxmlformats.org/officeDocument/2006/relationships/vmlDrawing" Target="../drawings/vmlDrawing43.vml"/><Relationship Id="rId5" Type="http://schemas.openxmlformats.org/officeDocument/2006/relationships/image" Target="../media/image2.emf"/><Relationship Id="rId4" Type="http://schemas.openxmlformats.org/officeDocument/2006/relationships/oleObject" Target="../embeddings/oleObject42.bin"/></Relationships>
</file>

<file path=ppt/slideLayouts/_rels/slideLayout75.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hyperlink" Target="http://www.climcom.de/" TargetMode="External"/><Relationship Id="rId2" Type="http://schemas.openxmlformats.org/officeDocument/2006/relationships/tags" Target="../tags/tag54.xml"/><Relationship Id="rId1" Type="http://schemas.openxmlformats.org/officeDocument/2006/relationships/vmlDrawing" Target="../drawings/vmlDrawing44.vml"/><Relationship Id="rId6" Type="http://schemas.openxmlformats.org/officeDocument/2006/relationships/image" Target="../media/image11.png"/><Relationship Id="rId5" Type="http://schemas.openxmlformats.org/officeDocument/2006/relationships/image" Target="../media/image2.emf"/><Relationship Id="rId4" Type="http://schemas.openxmlformats.org/officeDocument/2006/relationships/oleObject" Target="../embeddings/oleObject43.bin"/></Relationships>
</file>

<file path=ppt/slideLayouts/_rels/slideLayout7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5.xml"/><Relationship Id="rId1" Type="http://schemas.openxmlformats.org/officeDocument/2006/relationships/vmlDrawing" Target="../drawings/vmlDrawing45.vml"/><Relationship Id="rId5" Type="http://schemas.openxmlformats.org/officeDocument/2006/relationships/image" Target="../media/image2.emf"/><Relationship Id="rId4" Type="http://schemas.openxmlformats.org/officeDocument/2006/relationships/oleObject" Target="../embeddings/oleObject44.bin"/></Relationships>
</file>

<file path=ppt/slideLayouts/_rels/slideLayout7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6.xml"/><Relationship Id="rId1" Type="http://schemas.openxmlformats.org/officeDocument/2006/relationships/vmlDrawing" Target="../drawings/vmlDrawing46.vml"/><Relationship Id="rId5" Type="http://schemas.openxmlformats.org/officeDocument/2006/relationships/image" Target="../media/image2.emf"/><Relationship Id="rId4" Type="http://schemas.openxmlformats.org/officeDocument/2006/relationships/oleObject" Target="../embeddings/oleObject45.bin"/></Relationships>
</file>

<file path=ppt/slideLayouts/_rels/slideLayout7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7.xml"/><Relationship Id="rId1" Type="http://schemas.openxmlformats.org/officeDocument/2006/relationships/vmlDrawing" Target="../drawings/vmlDrawing47.vml"/><Relationship Id="rId5" Type="http://schemas.openxmlformats.org/officeDocument/2006/relationships/image" Target="../media/image2.emf"/><Relationship Id="rId4" Type="http://schemas.openxmlformats.org/officeDocument/2006/relationships/oleObject" Target="../embeddings/oleObject46.bin"/></Relationships>
</file>

<file path=ppt/slideLayouts/_rels/slideLayout7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vmlDrawing" Target="../drawings/vmlDrawing48.vml"/><Relationship Id="rId5" Type="http://schemas.openxmlformats.org/officeDocument/2006/relationships/image" Target="../media/image2.emf"/><Relationship Id="rId4" Type="http://schemas.openxmlformats.org/officeDocument/2006/relationships/oleObject" Target="../embeddings/oleObject47.bin"/></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9.xml"/><Relationship Id="rId1" Type="http://schemas.openxmlformats.org/officeDocument/2006/relationships/vmlDrawing" Target="../drawings/vmlDrawing49.vml"/><Relationship Id="rId5" Type="http://schemas.openxmlformats.org/officeDocument/2006/relationships/image" Target="../media/image2.emf"/><Relationship Id="rId4" Type="http://schemas.openxmlformats.org/officeDocument/2006/relationships/oleObject" Target="../embeddings/oleObject48.bin"/></Relationships>
</file>

<file path=ppt/slideLayouts/_rels/slideLayout8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vmlDrawing" Target="../drawings/vmlDrawing50.vml"/><Relationship Id="rId5" Type="http://schemas.openxmlformats.org/officeDocument/2006/relationships/image" Target="../media/image2.emf"/><Relationship Id="rId4" Type="http://schemas.openxmlformats.org/officeDocument/2006/relationships/oleObject" Target="../embeddings/oleObject49.bin"/></Relationships>
</file>

<file path=ppt/slideLayouts/_rels/slideLayout8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vmlDrawing" Target="../drawings/vmlDrawing51.vml"/><Relationship Id="rId5" Type="http://schemas.openxmlformats.org/officeDocument/2006/relationships/image" Target="../media/image2.emf"/><Relationship Id="rId4" Type="http://schemas.openxmlformats.org/officeDocument/2006/relationships/oleObject" Target="../embeddings/oleObject50.bin"/></Relationships>
</file>

<file path=ppt/slideLayouts/_rels/slideLayout8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vmlDrawing" Target="../drawings/vmlDrawing52.vml"/><Relationship Id="rId5" Type="http://schemas.openxmlformats.org/officeDocument/2006/relationships/image" Target="../media/image2.emf"/><Relationship Id="rId4" Type="http://schemas.openxmlformats.org/officeDocument/2006/relationships/oleObject" Target="../embeddings/oleObject51.bin"/></Relationships>
</file>

<file path=ppt/slideLayouts/_rels/slideLayout8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vmlDrawing" Target="../drawings/vmlDrawing53.vml"/><Relationship Id="rId5" Type="http://schemas.openxmlformats.org/officeDocument/2006/relationships/image" Target="../media/image2.emf"/><Relationship Id="rId4" Type="http://schemas.openxmlformats.org/officeDocument/2006/relationships/oleObject" Target="../embeddings/oleObject52.bin"/></Relationships>
</file>

<file path=ppt/slideLayouts/_rels/slideLayout8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vmlDrawing" Target="../drawings/vmlDrawing54.vml"/><Relationship Id="rId5" Type="http://schemas.openxmlformats.org/officeDocument/2006/relationships/image" Target="../media/image2.emf"/><Relationship Id="rId4" Type="http://schemas.openxmlformats.org/officeDocument/2006/relationships/oleObject" Target="../embeddings/oleObject53.bin"/></Relationships>
</file>

<file path=ppt/slideLayouts/_rels/slideLayout8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5.xml"/><Relationship Id="rId1" Type="http://schemas.openxmlformats.org/officeDocument/2006/relationships/vmlDrawing" Target="../drawings/vmlDrawing55.vml"/><Relationship Id="rId5" Type="http://schemas.openxmlformats.org/officeDocument/2006/relationships/image" Target="../media/image2.emf"/><Relationship Id="rId4" Type="http://schemas.openxmlformats.org/officeDocument/2006/relationships/oleObject" Target="../embeddings/oleObject54.bin"/></Relationships>
</file>

<file path=ppt/slideLayouts/_rels/slideLayout8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vmlDrawing" Target="../drawings/vmlDrawing56.vml"/><Relationship Id="rId5" Type="http://schemas.openxmlformats.org/officeDocument/2006/relationships/image" Target="../media/image2.emf"/><Relationship Id="rId4" Type="http://schemas.openxmlformats.org/officeDocument/2006/relationships/oleObject" Target="../embeddings/oleObject55.bin"/></Relationships>
</file>

<file path=ppt/slideLayouts/_rels/slideLayout8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Master" Target="../slideMasters/slideMaster2.xml"/><Relationship Id="rId7" Type="http://schemas.openxmlformats.org/officeDocument/2006/relationships/image" Target="../media/image4.png"/><Relationship Id="rId2" Type="http://schemas.openxmlformats.org/officeDocument/2006/relationships/tags" Target="../tags/tag67.xml"/><Relationship Id="rId1" Type="http://schemas.openxmlformats.org/officeDocument/2006/relationships/vmlDrawing" Target="../drawings/vmlDrawing57.vml"/><Relationship Id="rId6" Type="http://schemas.openxmlformats.org/officeDocument/2006/relationships/hyperlink" Target="http://www.climcom.de/" TargetMode="External"/><Relationship Id="rId5" Type="http://schemas.openxmlformats.org/officeDocument/2006/relationships/image" Target="../media/image2.emf"/><Relationship Id="rId4" Type="http://schemas.openxmlformats.org/officeDocument/2006/relationships/oleObject" Target="../embeddings/oleObject56.bin"/><Relationship Id="rId9"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www.climcom.de/" TargetMode="External"/><Relationship Id="rId3" Type="http://schemas.openxmlformats.org/officeDocument/2006/relationships/tags" Target="../tags/tag8.xml"/><Relationship Id="rId7" Type="http://schemas.openxmlformats.org/officeDocument/2006/relationships/image" Target="../media/image3.png"/><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2.emf"/><Relationship Id="rId11" Type="http://schemas.openxmlformats.org/officeDocument/2006/relationships/image" Target="../media/image6.png"/><Relationship Id="rId5" Type="http://schemas.openxmlformats.org/officeDocument/2006/relationships/oleObject" Target="../embeddings/oleObject3.bin"/><Relationship Id="rId10" Type="http://schemas.openxmlformats.org/officeDocument/2006/relationships/image" Target="../media/image5.png"/><Relationship Id="rId4" Type="http://schemas.openxmlformats.org/officeDocument/2006/relationships/slideMaster" Target="../slideMasters/slideMaster1.xml"/><Relationship Id="rId9"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_default">
    <p:bg>
      <p:bgRef idx="1001">
        <a:schemeClr val="bg1"/>
      </p:bgRef>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C053451E-08BA-4614-ACE0-C6BE5408F9DB}"/>
              </a:ext>
            </a:extLst>
          </p:cNvPr>
          <p:cNvSpPr/>
          <p:nvPr userDrawn="1"/>
        </p:nvSpPr>
        <p:spPr bwMode="gray">
          <a:xfrm>
            <a:off x="0" y="1637679"/>
            <a:ext cx="7096991" cy="522032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7" name="Objekt 6" hidden="1">
            <a:extLst>
              <a:ext uri="{FF2B5EF4-FFF2-40B4-BE49-F238E27FC236}">
                <a16:creationId xmlns:a16="http://schemas.microsoft.com/office/drawing/2014/main" id="{D4DBCC8F-9347-4E40-90E1-98EA79070F9B}"/>
              </a:ext>
            </a:extLst>
          </p:cNvPr>
          <p:cNvGraphicFramePr>
            <a:graphicFrameLocks noChangeAspect="1"/>
          </p:cNvGraphicFramePr>
          <p:nvPr userDrawn="1">
            <p:custDataLst>
              <p:tags r:id="rId2"/>
            </p:custDataLst>
            <p:extLst>
              <p:ext uri="{D42A27DB-BD31-4B8C-83A1-F6EECF244321}">
                <p14:modId xmlns:p14="http://schemas.microsoft.com/office/powerpoint/2010/main" val="15043541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7" name="think-cell Folie" r:id="rId5" imgW="530" imgH="531" progId="TCLayout.ActiveDocument.1">
                  <p:embed/>
                </p:oleObj>
              </mc:Choice>
              <mc:Fallback>
                <p:oleObj name="think-cell Folie" r:id="rId5" imgW="530" imgH="531" progId="TCLayout.ActiveDocument.1">
                  <p:embed/>
                  <p:pic>
                    <p:nvPicPr>
                      <p:cNvPr id="7" name="Objekt 6" hidden="1">
                        <a:extLst>
                          <a:ext uri="{FF2B5EF4-FFF2-40B4-BE49-F238E27FC236}">
                            <a16:creationId xmlns:a16="http://schemas.microsoft.com/office/drawing/2014/main" id="{D4DBCC8F-9347-4E40-90E1-98EA79070F9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hteck 1" hidden="1">
            <a:extLst>
              <a:ext uri="{FF2B5EF4-FFF2-40B4-BE49-F238E27FC236}">
                <a16:creationId xmlns:a16="http://schemas.microsoft.com/office/drawing/2014/main" id="{ECE82270-0F51-48DE-A400-7BA4AB5D7EB3}"/>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a:ln>
                <a:noFill/>
              </a:ln>
              <a:solidFill>
                <a:prstClr val="black"/>
              </a:solidFill>
              <a:effectLst/>
              <a:uLnTx/>
              <a:uFillTx/>
              <a:latin typeface="Arial" panose="020B0604020202020204" pitchFamily="34" charset="0"/>
              <a:ea typeface="Verdana" panose="020B0604030504040204" pitchFamily="34" charset="0"/>
              <a:cs typeface="+mn-cs"/>
              <a:sym typeface="Arial" panose="020B0604020202020204" pitchFamily="34" charset="0"/>
            </a:endParaRPr>
          </a:p>
        </p:txBody>
      </p:sp>
      <p:sp>
        <p:nvSpPr>
          <p:cNvPr id="5" name="Rechteck 4"/>
          <p:cNvSpPr/>
          <p:nvPr userDrawn="1"/>
        </p:nvSpPr>
        <p:spPr bwMode="gray">
          <a:xfrm>
            <a:off x="1059873" y="2035580"/>
            <a:ext cx="4654800" cy="4769312"/>
          </a:xfrm>
          <a:prstGeom prst="rect">
            <a:avLst/>
          </a:prstGeom>
          <a:solidFill>
            <a:srgbClr val="FFFFFF">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itel 1"/>
          <p:cNvSpPr>
            <a:spLocks noGrp="1"/>
          </p:cNvSpPr>
          <p:nvPr>
            <p:ph type="ctrTitle" hasCustomPrompt="1"/>
          </p:nvPr>
        </p:nvSpPr>
        <p:spPr bwMode="gray">
          <a:xfrm>
            <a:off x="1289117" y="2336800"/>
            <a:ext cx="4349683" cy="2366765"/>
          </a:xfrm>
        </p:spPr>
        <p:txBody>
          <a:bodyPr anchor="b" anchorCtr="0"/>
          <a:lstStyle>
            <a:lvl1pPr>
              <a:defRPr sz="3200" b="1" baseline="0">
                <a:latin typeface="+mj-lt"/>
                <a:ea typeface="Verdana" panose="020B0604030504040204" pitchFamily="34" charset="0"/>
                <a:cs typeface="Verdana" panose="020B0604030504040204" pitchFamily="34" charset="0"/>
              </a:defRPr>
            </a:lvl1pPr>
          </a:lstStyle>
          <a:p>
            <a:r>
              <a:rPr lang="en-US" err="1"/>
              <a:t>Titel</a:t>
            </a:r>
            <a:r>
              <a:rPr lang="en-US"/>
              <a:t> </a:t>
            </a:r>
            <a:r>
              <a:rPr lang="en-US" err="1"/>
              <a:t>durch</a:t>
            </a:r>
            <a:r>
              <a:rPr lang="en-US"/>
              <a:t> </a:t>
            </a:r>
            <a:r>
              <a:rPr lang="en-US" err="1"/>
              <a:t>Klicken</a:t>
            </a:r>
            <a:r>
              <a:rPr lang="en-US"/>
              <a:t> </a:t>
            </a:r>
            <a:r>
              <a:rPr lang="en-US" err="1"/>
              <a:t>hinzufügen</a:t>
            </a:r>
            <a:endParaRPr lang="en-US"/>
          </a:p>
        </p:txBody>
      </p:sp>
      <p:sp>
        <p:nvSpPr>
          <p:cNvPr id="11" name="Untertitel 2"/>
          <p:cNvSpPr>
            <a:spLocks noGrp="1"/>
          </p:cNvSpPr>
          <p:nvPr>
            <p:ph type="subTitle" idx="1"/>
          </p:nvPr>
        </p:nvSpPr>
        <p:spPr bwMode="gray">
          <a:xfrm>
            <a:off x="1289117" y="4869806"/>
            <a:ext cx="4349683" cy="350515"/>
          </a:xfrm>
        </p:spPr>
        <p:txBody>
          <a:bodyPr/>
          <a:lstStyle>
            <a:lvl1pPr marL="0" indent="0" algn="l">
              <a:lnSpc>
                <a:spcPct val="100000"/>
              </a:lnSpc>
              <a:spcAft>
                <a:spcPts val="0"/>
              </a:spcAft>
              <a:buNone/>
              <a:defRPr sz="1800" b="0" i="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Master-</a:t>
            </a:r>
            <a:r>
              <a:rPr lang="en-US" err="1"/>
              <a:t>Untertitelformat</a:t>
            </a:r>
            <a:r>
              <a:rPr lang="en-US"/>
              <a:t> </a:t>
            </a:r>
            <a:r>
              <a:rPr lang="en-US" err="1"/>
              <a:t>bearbeiten</a:t>
            </a:r>
            <a:endParaRPr lang="en-US"/>
          </a:p>
        </p:txBody>
      </p:sp>
      <p:sp>
        <p:nvSpPr>
          <p:cNvPr id="14" name="Textplatzhalter 9"/>
          <p:cNvSpPr>
            <a:spLocks noGrp="1"/>
          </p:cNvSpPr>
          <p:nvPr>
            <p:ph type="body" sz="quarter" idx="13" hasCustomPrompt="1"/>
          </p:nvPr>
        </p:nvSpPr>
        <p:spPr bwMode="gray">
          <a:xfrm>
            <a:off x="1302452" y="6285347"/>
            <a:ext cx="4336348" cy="307082"/>
          </a:xfrm>
        </p:spPr>
        <p:txBody>
          <a:bodyPr/>
          <a:lstStyle>
            <a:lvl1pPr marL="0" indent="0">
              <a:lnSpc>
                <a:spcPct val="100000"/>
              </a:lnSpc>
              <a:spcAft>
                <a:spcPts val="0"/>
              </a:spcAft>
              <a:buNone/>
              <a:defRPr sz="1400" b="1" cap="all" baseline="0">
                <a:solidFill>
                  <a:schemeClr val="tx2"/>
                </a:solidFill>
                <a:latin typeface="+mn-lt"/>
                <a:ea typeface="Verdana" panose="020B0604030504040204" pitchFamily="34" charset="0"/>
                <a:cs typeface="Verdana" panose="020B0604030504040204" pitchFamily="34" charset="0"/>
              </a:defRPr>
            </a:lvl1pPr>
          </a:lstStyle>
          <a:p>
            <a:pPr lvl="0"/>
            <a:r>
              <a:rPr lang="en-US"/>
              <a:t>Ort, Datum</a:t>
            </a:r>
          </a:p>
        </p:txBody>
      </p:sp>
      <p:sp>
        <p:nvSpPr>
          <p:cNvPr id="6" name="Textplatzhalter 5"/>
          <p:cNvSpPr>
            <a:spLocks noGrp="1"/>
          </p:cNvSpPr>
          <p:nvPr>
            <p:ph type="body" sz="quarter" idx="14" hasCustomPrompt="1"/>
          </p:nvPr>
        </p:nvSpPr>
        <p:spPr>
          <a:xfrm>
            <a:off x="1289117" y="5905500"/>
            <a:ext cx="4349683" cy="304800"/>
          </a:xfrm>
        </p:spPr>
        <p:txBody>
          <a:bodyPr anchor="b" anchorCtr="0"/>
          <a:lstStyle>
            <a:lvl1pPr marL="0" indent="0">
              <a:buNone/>
              <a:defRPr sz="1600" b="1"/>
            </a:lvl1pPr>
          </a:lstStyle>
          <a:p>
            <a:pPr lvl="0"/>
            <a:r>
              <a:rPr lang="en-US"/>
              <a:t>Name</a:t>
            </a:r>
          </a:p>
        </p:txBody>
      </p:sp>
      <p:pic>
        <p:nvPicPr>
          <p:cNvPr id="13" name="Picture 1">
            <a:extLst>
              <a:ext uri="{FF2B5EF4-FFF2-40B4-BE49-F238E27FC236}">
                <a16:creationId xmlns:a16="http://schemas.microsoft.com/office/drawing/2014/main" id="{5F463A8B-7A16-4913-A436-C7C72E4EB4C7}"/>
              </a:ext>
            </a:extLst>
          </p:cNvPr>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9549245" y="282405"/>
            <a:ext cx="2125765" cy="1141149"/>
          </a:xfrm>
          <a:prstGeom prst="rect">
            <a:avLst/>
          </a:prstGeom>
          <a:ln>
            <a:noFill/>
          </a:ln>
          <a:extLst>
            <a:ext uri="{53640926-AAD7-44D8-BBD7-CCE9431645EC}">
              <a14:shadowObscured xmlns:a14="http://schemas.microsoft.com/office/drawing/2010/main"/>
            </a:ext>
          </a:extLst>
        </p:spPr>
      </p:pic>
      <p:grpSp>
        <p:nvGrpSpPr>
          <p:cNvPr id="12" name="Gruppieren 11">
            <a:extLst>
              <a:ext uri="{FF2B5EF4-FFF2-40B4-BE49-F238E27FC236}">
                <a16:creationId xmlns:a16="http://schemas.microsoft.com/office/drawing/2014/main" id="{65AA77F8-C88C-42AF-9FC0-FB38AC021873}"/>
              </a:ext>
            </a:extLst>
          </p:cNvPr>
          <p:cNvGrpSpPr/>
          <p:nvPr userDrawn="1"/>
        </p:nvGrpSpPr>
        <p:grpSpPr>
          <a:xfrm>
            <a:off x="7714779" y="4907862"/>
            <a:ext cx="3174769" cy="1684567"/>
            <a:chOff x="3949313" y="-435825"/>
            <a:chExt cx="3098241" cy="1684567"/>
          </a:xfrm>
        </p:grpSpPr>
        <p:sp>
          <p:nvSpPr>
            <p:cNvPr id="15" name="Inhaltsplatzhalter 2">
              <a:extLst>
                <a:ext uri="{FF2B5EF4-FFF2-40B4-BE49-F238E27FC236}">
                  <a16:creationId xmlns:a16="http://schemas.microsoft.com/office/drawing/2014/main" id="{7898762F-1A7A-44A4-BB9B-3FBF5E51A3AB}"/>
                </a:ext>
              </a:extLst>
            </p:cNvPr>
            <p:cNvSpPr txBox="1">
              <a:spLocks/>
            </p:cNvSpPr>
            <p:nvPr userDrawn="1"/>
          </p:nvSpPr>
          <p:spPr bwMode="gray">
            <a:xfrm>
              <a:off x="3965652" y="-435825"/>
              <a:ext cx="234156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1" indent="0" algn="l" defTabSz="914400" rtl="0" eaLnBrk="1" fontAlgn="auto" latinLnBrk="0" hangingPunct="1">
                <a:lnSpc>
                  <a:spcPct val="100000"/>
                </a:lnSpc>
                <a:spcBef>
                  <a:spcPts val="0"/>
                </a:spcBef>
                <a:spcAft>
                  <a:spcPts val="0"/>
                </a:spcAft>
                <a:buClr>
                  <a:srgbClr val="4472C4"/>
                </a:buClr>
                <a:buSzTx/>
                <a:buFont typeface="Arial" pitchFamily="34" charset="0"/>
                <a:buNone/>
                <a:tabLst/>
                <a:defRPr/>
              </a:pPr>
              <a:r>
                <a:rPr kumimoji="0" lang="en-US" sz="1100" b="1"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rPr>
                <a:t>Climate &amp; Company</a:t>
              </a:r>
            </a:p>
            <a:p>
              <a:pPr marL="0" marR="0" lvl="1" indent="0" algn="l" defTabSz="914400" rtl="0" eaLnBrk="1" fontAlgn="auto" latinLnBrk="0" hangingPunct="1">
                <a:lnSpc>
                  <a:spcPct val="100000"/>
                </a:lnSpc>
                <a:spcBef>
                  <a:spcPts val="0"/>
                </a:spcBef>
                <a:spcAft>
                  <a:spcPts val="0"/>
                </a:spcAft>
                <a:buClr>
                  <a:srgbClr val="4472C4"/>
                </a:buClr>
                <a:buSzTx/>
                <a:buFont typeface="Arial" pitchFamily="34" charset="0"/>
                <a:buNone/>
                <a:tabLst/>
                <a:defRPr/>
              </a:pPr>
              <a:r>
                <a:rPr kumimoji="0" lang="en-GB" sz="1100" b="0" i="0" u="none" strike="noStrike" kern="1200" cap="none" spc="0" normalizeH="0" baseline="0" noProof="0" err="1">
                  <a:ln>
                    <a:noFill/>
                  </a:ln>
                  <a:solidFill>
                    <a:prstClr val="black"/>
                  </a:solidFill>
                  <a:effectLst/>
                  <a:uLnTx/>
                  <a:uFillTx/>
                  <a:latin typeface="Arial" pitchFamily="34" charset="0"/>
                  <a:ea typeface="Frutiger LT 47 LightCn" charset="0"/>
                  <a:cs typeface="Frutiger LT 47 LightCn" charset="0"/>
                </a:rPr>
                <a:t>Ahornallee</a:t>
              </a:r>
              <a:r>
                <a:rPr kumimoji="0" lang="en-GB" sz="1100" b="0" i="0" u="none" strike="noStrike" kern="1200" cap="none" spc="0" normalizeH="0" baseline="0" noProof="0">
                  <a:ln>
                    <a:noFill/>
                  </a:ln>
                  <a:solidFill>
                    <a:prstClr val="black"/>
                  </a:solidFill>
                  <a:effectLst/>
                  <a:uLnTx/>
                  <a:uFillTx/>
                  <a:latin typeface="Arial" pitchFamily="34" charset="0"/>
                  <a:ea typeface="Frutiger LT 47 LightCn" charset="0"/>
                  <a:cs typeface="Frutiger LT 47 LightCn" charset="0"/>
                </a:rPr>
                <a:t> 2</a:t>
              </a:r>
              <a:br>
                <a:rPr kumimoji="0" lang="en-GB" sz="1100" b="0" i="0" u="none" strike="noStrike" kern="1200" cap="none" spc="0" normalizeH="0" baseline="0" noProof="0">
                  <a:ln>
                    <a:noFill/>
                  </a:ln>
                  <a:solidFill>
                    <a:prstClr val="black"/>
                  </a:solidFill>
                  <a:effectLst/>
                  <a:uLnTx/>
                  <a:uFillTx/>
                  <a:latin typeface="Arial" pitchFamily="34" charset="0"/>
                  <a:ea typeface="Frutiger LT 47 LightCn" charset="0"/>
                  <a:cs typeface="Frutiger LT 47 LightCn" charset="0"/>
                </a:rPr>
              </a:br>
              <a:r>
                <a:rPr kumimoji="0" lang="en-US" sz="11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rPr>
                <a:t>12623 Berlin</a:t>
              </a:r>
            </a:p>
          </p:txBody>
        </p:sp>
        <p:grpSp>
          <p:nvGrpSpPr>
            <p:cNvPr id="16" name="Gruppieren 15">
              <a:extLst>
                <a:ext uri="{FF2B5EF4-FFF2-40B4-BE49-F238E27FC236}">
                  <a16:creationId xmlns:a16="http://schemas.microsoft.com/office/drawing/2014/main" id="{3B6F6F25-644D-478D-89F3-B820B5A507FE}"/>
                </a:ext>
              </a:extLst>
            </p:cNvPr>
            <p:cNvGrpSpPr/>
            <p:nvPr userDrawn="1"/>
          </p:nvGrpSpPr>
          <p:grpSpPr>
            <a:xfrm>
              <a:off x="3949313" y="316126"/>
              <a:ext cx="3098241" cy="932616"/>
              <a:chOff x="3695313" y="451894"/>
              <a:chExt cx="3098241" cy="932616"/>
            </a:xfrm>
          </p:grpSpPr>
          <p:sp>
            <p:nvSpPr>
              <p:cNvPr id="17" name="Inhaltsplatzhalter 2">
                <a:extLst>
                  <a:ext uri="{FF2B5EF4-FFF2-40B4-BE49-F238E27FC236}">
                    <a16:creationId xmlns:a16="http://schemas.microsoft.com/office/drawing/2014/main" id="{7926357F-188A-454A-8214-D1858832AB24}"/>
                  </a:ext>
                </a:extLst>
              </p:cNvPr>
              <p:cNvSpPr txBox="1">
                <a:spLocks/>
              </p:cNvSpPr>
              <p:nvPr userDrawn="1"/>
            </p:nvSpPr>
            <p:spPr bwMode="gray">
              <a:xfrm>
                <a:off x="4110243" y="77233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342900" marR="0" lvl="0" indent="-342900" algn="l" defTabSz="914400" rtl="0" eaLnBrk="0" fontAlgn="auto" latinLnBrk="0" hangingPunct="0">
                  <a:lnSpc>
                    <a:spcPct val="2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Frutiger LT 47 LightCn" charset="0"/>
                    <a:ea typeface="Frutiger LT 47 LightCn" charset="0"/>
                    <a:cs typeface="Frutiger LT 47 LightCn" charset="0"/>
                    <a:hlinkClick r:id="rId8"/>
                  </a:rPr>
                  <a:t>www.climcom.de</a:t>
                </a:r>
                <a:r>
                  <a:rPr kumimoji="0" lang="en-GB" sz="1000" b="0" i="0" u="none" strike="noStrike" kern="1200" cap="none" spc="0" normalizeH="0" baseline="0" noProof="0">
                    <a:ln>
                      <a:noFill/>
                    </a:ln>
                    <a:solidFill>
                      <a:prstClr val="black"/>
                    </a:solidFill>
                    <a:effectLst/>
                    <a:uLnTx/>
                    <a:uFillTx/>
                    <a:latin typeface="Frutiger LT 47 LightCn" charset="0"/>
                    <a:ea typeface="Frutiger LT 47 LightCn" charset="0"/>
                    <a:cs typeface="Frutiger LT 47 LightCn" charset="0"/>
                  </a:rPr>
                  <a:t> </a:t>
                </a:r>
              </a:p>
            </p:txBody>
          </p:sp>
          <p:pic>
            <p:nvPicPr>
              <p:cNvPr id="18" name="Bild 8">
                <a:extLst>
                  <a:ext uri="{FF2B5EF4-FFF2-40B4-BE49-F238E27FC236}">
                    <a16:creationId xmlns:a16="http://schemas.microsoft.com/office/drawing/2014/main" id="{13206442-EACF-486E-9C10-0C086A4C656B}"/>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3711652" y="539417"/>
                <a:ext cx="232913" cy="232913"/>
              </a:xfrm>
              <a:prstGeom prst="rect">
                <a:avLst/>
              </a:prstGeom>
            </p:spPr>
          </p:pic>
          <p:sp>
            <p:nvSpPr>
              <p:cNvPr id="19" name="Textfeld 11">
                <a:extLst>
                  <a:ext uri="{FF2B5EF4-FFF2-40B4-BE49-F238E27FC236}">
                    <a16:creationId xmlns:a16="http://schemas.microsoft.com/office/drawing/2014/main" id="{E42EB9CB-7175-4186-8D27-3CA8532E1D31}"/>
                  </a:ext>
                </a:extLst>
              </p:cNvPr>
              <p:cNvSpPr txBox="1"/>
              <p:nvPr userDrawn="1"/>
            </p:nvSpPr>
            <p:spPr>
              <a:xfrm>
                <a:off x="3993615" y="451894"/>
                <a:ext cx="2590065" cy="35702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Frutiger LT 47 LightCn" charset="0"/>
                    <a:ea typeface="Frutiger LT 47 LightCn" charset="0"/>
                    <a:cs typeface="Frutiger LT 47 LightCn" charset="0"/>
                  </a:rPr>
                  <a:t>linkedin.com/company/climate-and-company</a:t>
                </a:r>
              </a:p>
            </p:txBody>
          </p:sp>
          <p:pic>
            <p:nvPicPr>
              <p:cNvPr id="20" name="Grafik 19">
                <a:extLst>
                  <a:ext uri="{FF2B5EF4-FFF2-40B4-BE49-F238E27FC236}">
                    <a16:creationId xmlns:a16="http://schemas.microsoft.com/office/drawing/2014/main" id="{C0749156-B000-47A3-92BE-4FB60D6D284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695313" y="831632"/>
                <a:ext cx="237744" cy="237744"/>
              </a:xfrm>
              <a:prstGeom prst="rect">
                <a:avLst/>
              </a:prstGeom>
            </p:spPr>
          </p:pic>
          <p:pic>
            <p:nvPicPr>
              <p:cNvPr id="21" name="Grafik 20">
                <a:extLst>
                  <a:ext uri="{FF2B5EF4-FFF2-40B4-BE49-F238E27FC236}">
                    <a16:creationId xmlns:a16="http://schemas.microsoft.com/office/drawing/2014/main" id="{F61D3A64-4B6A-4350-8914-867BCE84338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711652" y="1146766"/>
                <a:ext cx="237744" cy="237744"/>
              </a:xfrm>
              <a:prstGeom prst="rect">
                <a:avLst/>
              </a:prstGeom>
            </p:spPr>
          </p:pic>
          <p:sp>
            <p:nvSpPr>
              <p:cNvPr id="22" name="Inhaltsplatzhalter 2">
                <a:extLst>
                  <a:ext uri="{FF2B5EF4-FFF2-40B4-BE49-F238E27FC236}">
                    <a16:creationId xmlns:a16="http://schemas.microsoft.com/office/drawing/2014/main" id="{B58A633E-3327-40F4-872F-47A39C454506}"/>
                  </a:ext>
                </a:extLst>
              </p:cNvPr>
              <p:cNvSpPr txBox="1">
                <a:spLocks/>
              </p:cNvSpPr>
              <p:nvPr userDrawn="1"/>
            </p:nvSpPr>
            <p:spPr bwMode="gray">
              <a:xfrm>
                <a:off x="4110242" y="1057562"/>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342900" marR="0" lvl="0" indent="-342900" algn="l" defTabSz="914400" rtl="0" eaLnBrk="0" fontAlgn="auto" latinLnBrk="0" hangingPunct="0">
                  <a:lnSpc>
                    <a:spcPct val="2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Frutiger LT 47 LightCn" charset="0"/>
                    <a:ea typeface="Frutiger LT 47 LightCn" charset="0"/>
                    <a:cs typeface="Frutiger LT 47 LightCn" charset="0"/>
                  </a:rPr>
                  <a:t>hello@climcom.de</a:t>
                </a:r>
              </a:p>
            </p:txBody>
          </p:sp>
        </p:grpSp>
      </p:grpSp>
    </p:spTree>
    <p:extLst>
      <p:ext uri="{BB962C8B-B14F-4D97-AF65-F5344CB8AC3E}">
        <p14:creationId xmlns:p14="http://schemas.microsoft.com/office/powerpoint/2010/main" val="3456267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fault 2">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681346EC-1A7C-484E-8EB7-83186BB66825}"/>
              </a:ext>
            </a:extLst>
          </p:cNvPr>
          <p:cNvGraphicFramePr>
            <a:graphicFrameLocks noChangeAspect="1"/>
          </p:cNvGraphicFramePr>
          <p:nvPr userDrawn="1">
            <p:custDataLst>
              <p:tags r:id="rId2"/>
            </p:custDataLst>
            <p:extLst>
              <p:ext uri="{D42A27DB-BD31-4B8C-83A1-F6EECF244321}">
                <p14:modId xmlns:p14="http://schemas.microsoft.com/office/powerpoint/2010/main" val="22605609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3"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681346EC-1A7C-484E-8EB7-83186BB6682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291041" y="407948"/>
            <a:ext cx="8401429" cy="603366"/>
          </a:xfrm>
        </p:spPr>
        <p:txBody>
          <a:bodyPr/>
          <a:lstStyle>
            <a:lvl1pPr>
              <a:defRPr sz="2400" baseline="0"/>
            </a:lvl1pPr>
          </a:lstStyle>
          <a:p>
            <a:r>
              <a:rPr lang="en-US" err="1"/>
              <a:t>Überschrift</a:t>
            </a:r>
            <a:endParaRPr lang="en-US"/>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6" y="5876475"/>
            <a:ext cx="53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7" y="1848075"/>
            <a:ext cx="5364000" cy="360000"/>
          </a:xfrm>
          <a:solidFill>
            <a:srgbClr val="E3E4EA"/>
          </a:solidFill>
        </p:spPr>
        <p:txBody>
          <a:bodyPr lIns="108000" anchor="ctr" anchorCtr="0"/>
          <a:lstStyle>
            <a:lvl1pPr marL="0" indent="0">
              <a:lnSpc>
                <a:spcPct val="100000"/>
              </a:lnSpc>
              <a:buNone/>
              <a:defRPr sz="1400" b="0"/>
            </a:lvl1pPr>
          </a:lstStyle>
          <a:p>
            <a:pPr lvl="0"/>
            <a:r>
              <a:rPr lang="en-US"/>
              <a:t>Title A</a:t>
            </a:r>
          </a:p>
        </p:txBody>
      </p:sp>
      <p:sp>
        <p:nvSpPr>
          <p:cNvPr id="13" name="Textplatzhalter 5"/>
          <p:cNvSpPr>
            <a:spLocks noGrp="1"/>
          </p:cNvSpPr>
          <p:nvPr>
            <p:ph type="body" sz="quarter" idx="19" hasCustomPrompt="1"/>
          </p:nvPr>
        </p:nvSpPr>
        <p:spPr>
          <a:xfrm>
            <a:off x="6247764" y="5876475"/>
            <a:ext cx="53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4" name="Textplatzhalter 5"/>
          <p:cNvSpPr>
            <a:spLocks noGrp="1"/>
          </p:cNvSpPr>
          <p:nvPr>
            <p:ph type="body" sz="quarter" idx="20" hasCustomPrompt="1"/>
          </p:nvPr>
        </p:nvSpPr>
        <p:spPr>
          <a:xfrm>
            <a:off x="6247765" y="1848075"/>
            <a:ext cx="5364000" cy="360000"/>
          </a:xfrm>
          <a:solidFill>
            <a:srgbClr val="E3E4EA"/>
          </a:solidFill>
        </p:spPr>
        <p:txBody>
          <a:bodyPr lIns="108000" anchor="ctr" anchorCtr="0"/>
          <a:lstStyle>
            <a:lvl1pPr marL="0" marR="0" indent="0" algn="l" defTabSz="914400" rtl="0" eaLnBrk="1" fontAlgn="auto" latinLnBrk="0" hangingPunct="1">
              <a:lnSpc>
                <a:spcPct val="100000"/>
              </a:lnSpc>
              <a:spcBef>
                <a:spcPts val="0"/>
              </a:spcBef>
              <a:spcAft>
                <a:spcPts val="900"/>
              </a:spcAft>
              <a:buClr>
                <a:schemeClr val="accent3"/>
              </a:buClr>
              <a:buSzTx/>
              <a:buFont typeface="Flexo" pitchFamily="50" charset="0"/>
              <a:buNone/>
              <a:tabLst/>
              <a:defRPr sz="1400" b="0"/>
            </a:lvl1pPr>
          </a:lstStyle>
          <a:p>
            <a:pPr marL="0" marR="0" lvl="0" indent="0" algn="l" defTabSz="914400" rtl="0" eaLnBrk="1" fontAlgn="auto" latinLnBrk="0" hangingPunct="1">
              <a:lnSpc>
                <a:spcPct val="100000"/>
              </a:lnSpc>
              <a:spcBef>
                <a:spcPts val="0"/>
              </a:spcBef>
              <a:spcAft>
                <a:spcPts val="900"/>
              </a:spcAft>
              <a:buClr>
                <a:schemeClr val="accent3"/>
              </a:buClr>
              <a:buSzTx/>
              <a:buFont typeface="Flexo" pitchFamily="50" charset="0"/>
              <a:buNone/>
              <a:tabLst/>
              <a:defRPr/>
            </a:pPr>
            <a:r>
              <a:rPr lang="en-US"/>
              <a:t>Title B</a:t>
            </a:r>
          </a:p>
        </p:txBody>
      </p:sp>
      <p:sp>
        <p:nvSpPr>
          <p:cNvPr id="18" name="Textplatzhalter 7">
            <a:extLst>
              <a:ext uri="{FF2B5EF4-FFF2-40B4-BE49-F238E27FC236}">
                <a16:creationId xmlns:a16="http://schemas.microsoft.com/office/drawing/2014/main" id="{EAC367F6-C977-469A-9746-A4F9265B78B0}"/>
              </a:ext>
            </a:extLst>
          </p:cNvPr>
          <p:cNvSpPr>
            <a:spLocks noGrp="1"/>
          </p:cNvSpPr>
          <p:nvPr>
            <p:ph type="body" sz="quarter" idx="18" hasCustomPrompt="1"/>
          </p:nvPr>
        </p:nvSpPr>
        <p:spPr>
          <a:xfrm>
            <a:off x="814917" y="2306319"/>
            <a:ext cx="5363999" cy="3379713"/>
          </a:xfrm>
          <a:solidFill>
            <a:srgbClr val="F6F6F8"/>
          </a:solidFill>
          <a:ln w="1270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sp>
        <p:nvSpPr>
          <p:cNvPr id="19" name="Textplatzhalter 7">
            <a:extLst>
              <a:ext uri="{FF2B5EF4-FFF2-40B4-BE49-F238E27FC236}">
                <a16:creationId xmlns:a16="http://schemas.microsoft.com/office/drawing/2014/main" id="{535A696F-80CC-4289-B01D-811BE4888720}"/>
              </a:ext>
            </a:extLst>
          </p:cNvPr>
          <p:cNvSpPr>
            <a:spLocks noGrp="1"/>
          </p:cNvSpPr>
          <p:nvPr>
            <p:ph type="body" sz="quarter" idx="21" hasCustomPrompt="1"/>
          </p:nvPr>
        </p:nvSpPr>
        <p:spPr>
          <a:xfrm>
            <a:off x="6247765" y="2306319"/>
            <a:ext cx="5363999" cy="3379713"/>
          </a:xfrm>
          <a:solidFill>
            <a:srgbClr val="F6F6F8"/>
          </a:solidFill>
          <a:ln w="1270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cxnSp>
        <p:nvCxnSpPr>
          <p:cNvPr id="12" name="Gerade Verbindung 9">
            <a:extLst>
              <a:ext uri="{FF2B5EF4-FFF2-40B4-BE49-F238E27FC236}">
                <a16:creationId xmlns:a16="http://schemas.microsoft.com/office/drawing/2014/main" id="{9C0D17EA-DAD3-463F-935B-3E3A8F98E837}"/>
              </a:ext>
            </a:extLst>
          </p:cNvPr>
          <p:cNvCxnSpPr/>
          <p:nvPr userDrawn="1"/>
        </p:nvCxnSpPr>
        <p:spPr bwMode="gray">
          <a:xfrm>
            <a:off x="291041" y="1136737"/>
            <a:ext cx="10752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83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liederung - 3 Kapitel">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DEFD88BD-F1B0-4AEA-BD01-D9AEA4245B54}"/>
              </a:ext>
            </a:extLst>
          </p:cNvPr>
          <p:cNvGraphicFramePr>
            <a:graphicFrameLocks noChangeAspect="1"/>
          </p:cNvGraphicFramePr>
          <p:nvPr userDrawn="1">
            <p:custDataLst>
              <p:tags r:id="rId2"/>
            </p:custDataLst>
            <p:extLst>
              <p:ext uri="{D42A27DB-BD31-4B8C-83A1-F6EECF244321}">
                <p14:modId xmlns:p14="http://schemas.microsoft.com/office/powerpoint/2010/main" val="16669388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7"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DEFD88BD-F1B0-4AEA-BD01-D9AEA4245B5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6" name="Textfeld 5"/>
          <p:cNvSpPr txBox="1"/>
          <p:nvPr userDrawn="1"/>
        </p:nvSpPr>
        <p:spPr>
          <a:xfrm>
            <a:off x="814917" y="1122259"/>
            <a:ext cx="8402400" cy="430887"/>
          </a:xfrm>
          <a:prstGeom prst="rect">
            <a:avLst/>
          </a:prstGeom>
          <a:noFill/>
        </p:spPr>
        <p:txBody>
          <a:bodyPr vert="horz" lIns="144000" tIns="0" rIns="144000" bIns="0" rtlCol="0" anchor="ctr">
            <a:noAutofit/>
          </a:bodyPr>
          <a:lstStyle>
            <a:lvl1pPr indent="0">
              <a:lnSpc>
                <a:spcPct val="100000"/>
              </a:lnSpc>
              <a:spcBef>
                <a:spcPts val="0"/>
              </a:spcBef>
              <a:spcAft>
                <a:spcPts val="0"/>
              </a:spcAft>
              <a:buClr>
                <a:schemeClr val="accent3"/>
              </a:buClr>
              <a:buFont typeface="Flexo" pitchFamily="50" charset="0"/>
              <a:buNone/>
              <a:defRPr b="1" baseline="0">
                <a:ea typeface="Verdana" panose="020B0604030504040204" pitchFamily="34" charset="0"/>
                <a:cs typeface="Verdana" panose="020B0604030504040204" pitchFamily="34" charset="0"/>
              </a:defRPr>
            </a:lvl1pPr>
            <a:lvl2pPr indent="0" algn="ctr">
              <a:lnSpc>
                <a:spcPts val="2800"/>
              </a:lnSpc>
              <a:spcBef>
                <a:spcPts val="0"/>
              </a:spcBef>
              <a:spcAft>
                <a:spcPts val="900"/>
              </a:spcAft>
              <a:buClr>
                <a:schemeClr val="accent3"/>
              </a:buClr>
              <a:buFont typeface="Arial" pitchFamily="34" charset="0"/>
              <a:buNone/>
              <a:defRPr sz="2000">
                <a:solidFill>
                  <a:schemeClr val="tx1">
                    <a:tint val="75000"/>
                  </a:schemeClr>
                </a:solidFill>
                <a:ea typeface="Verdana" panose="020B0604030504040204" pitchFamily="34" charset="0"/>
                <a:cs typeface="Verdana" panose="020B0604030504040204" pitchFamily="34" charset="0"/>
              </a:defRPr>
            </a:lvl2pPr>
            <a:lvl3pPr indent="0" algn="ctr">
              <a:lnSpc>
                <a:spcPts val="2800"/>
              </a:lnSpc>
              <a:spcBef>
                <a:spcPts val="0"/>
              </a:spcBef>
              <a:spcAft>
                <a:spcPts val="900"/>
              </a:spcAft>
              <a:buClr>
                <a:schemeClr val="accent3"/>
              </a:buClr>
              <a:buFont typeface="Arial" pitchFamily="34" charset="0"/>
              <a:buNone/>
              <a:defRPr sz="1600">
                <a:solidFill>
                  <a:schemeClr val="tx1">
                    <a:tint val="75000"/>
                  </a:schemeClr>
                </a:solidFill>
                <a:ea typeface="Verdana" panose="020B0604030504040204" pitchFamily="34" charset="0"/>
                <a:cs typeface="Verdana" panose="020B0604030504040204" pitchFamily="34" charset="0"/>
              </a:defRPr>
            </a:lvl3pPr>
            <a:lvl4pPr indent="0" algn="ctr" defTabSz="895350">
              <a:lnSpc>
                <a:spcPts val="2800"/>
              </a:lnSpc>
              <a:spcBef>
                <a:spcPts val="0"/>
              </a:spcBef>
              <a:spcAft>
                <a:spcPts val="900"/>
              </a:spcAft>
              <a:buClr>
                <a:schemeClr val="accent3"/>
              </a:buClr>
              <a:buFont typeface="Arial" pitchFamily="34" charset="0"/>
              <a:buNone/>
              <a:defRPr sz="1400">
                <a:solidFill>
                  <a:schemeClr val="tx1">
                    <a:tint val="75000"/>
                  </a:schemeClr>
                </a:solidFill>
                <a:ea typeface="Verdana" panose="020B0604030504040204" pitchFamily="34" charset="0"/>
                <a:cs typeface="Verdana" panose="020B0604030504040204" pitchFamily="34" charset="0"/>
              </a:defRPr>
            </a:lvl4pPr>
            <a:lvl5pPr indent="0" algn="ctr">
              <a:lnSpc>
                <a:spcPts val="2800"/>
              </a:lnSpc>
              <a:spcBef>
                <a:spcPts val="0"/>
              </a:spcBef>
              <a:spcAft>
                <a:spcPts val="900"/>
              </a:spcAft>
              <a:buClr>
                <a:schemeClr val="tx1"/>
              </a:buClr>
              <a:buFont typeface="Arial" pitchFamily="34" charset="0"/>
              <a:buNone/>
              <a:defRPr baseline="0">
                <a:solidFill>
                  <a:schemeClr val="tx1">
                    <a:tint val="75000"/>
                  </a:schemeClr>
                </a:solidFill>
                <a:ea typeface="Verdana" panose="020B0604030504040204" pitchFamily="34" charset="0"/>
                <a:cs typeface="Verdana" panose="020B0604030504040204" pitchFamily="34" charset="0"/>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pPr lvl="0"/>
            <a:r>
              <a:rPr lang="en-US" sz="2000"/>
              <a:t>Outline…</a:t>
            </a:r>
          </a:p>
        </p:txBody>
      </p:sp>
      <p:sp>
        <p:nvSpPr>
          <p:cNvPr id="10" name="Untertitel 2"/>
          <p:cNvSpPr>
            <a:spLocks noGrp="1"/>
          </p:cNvSpPr>
          <p:nvPr>
            <p:ph type="subTitle" idx="1" hasCustomPrompt="1"/>
          </p:nvPr>
        </p:nvSpPr>
        <p:spPr bwMode="gray">
          <a:xfrm>
            <a:off x="2038350" y="2844693"/>
            <a:ext cx="9296401" cy="680917"/>
          </a:xfrm>
          <a:solidFill>
            <a:srgbClr val="F2F2F2"/>
          </a:solidFill>
        </p:spPr>
        <p:txBody>
          <a:bodyPr lIns="144000" rIns="144000" anchor="ctr"/>
          <a:lstStyle>
            <a:lvl1pPr marL="0" indent="0" algn="l">
              <a:lnSpc>
                <a:spcPct val="100000"/>
              </a:lnSpc>
              <a:spcAft>
                <a:spcPts val="0"/>
              </a:spcAft>
              <a:buNone/>
              <a:defRPr sz="1800" b="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err="1"/>
              <a:t>Kapitel</a:t>
            </a:r>
            <a:r>
              <a:rPr lang="en-US"/>
              <a:t>		</a:t>
            </a:r>
          </a:p>
        </p:txBody>
      </p:sp>
      <p:sp>
        <p:nvSpPr>
          <p:cNvPr id="17" name="Textplatzhalter 5"/>
          <p:cNvSpPr>
            <a:spLocks noGrp="1"/>
          </p:cNvSpPr>
          <p:nvPr>
            <p:ph type="body" sz="quarter" idx="18" hasCustomPrompt="1"/>
          </p:nvPr>
        </p:nvSpPr>
        <p:spPr>
          <a:xfrm>
            <a:off x="2038350" y="3633940"/>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1" name="Textplatzhalter 5"/>
          <p:cNvSpPr>
            <a:spLocks noGrp="1"/>
          </p:cNvSpPr>
          <p:nvPr>
            <p:ph type="body" sz="quarter" idx="22" hasCustomPrompt="1"/>
          </p:nvPr>
        </p:nvSpPr>
        <p:spPr>
          <a:xfrm>
            <a:off x="2038350" y="4433542"/>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 name="Rechteck 1"/>
          <p:cNvSpPr/>
          <p:nvPr userDrawn="1"/>
        </p:nvSpPr>
        <p:spPr bwMode="gray">
          <a:xfrm>
            <a:off x="1047750" y="2844693"/>
            <a:ext cx="819150" cy="680917"/>
          </a:xfrm>
          <a:prstGeom prst="rect">
            <a:avLst/>
          </a:prstGeom>
          <a:solidFill>
            <a:srgbClr val="F2F2F2"/>
          </a:solidFill>
        </p:spPr>
        <p:txBody>
          <a:bodyPr vert="horz" lIns="144000" tIns="0" rIns="144000" bIns="0" rtlCol="0" anchor="ctr">
            <a:noAutofit/>
          </a:bodyPr>
          <a:lstStyle/>
          <a:p>
            <a:pPr lvl="0" indent="0" algn="ctr">
              <a:lnSpc>
                <a:spcPct val="100000"/>
              </a:lnSpc>
              <a:spcBef>
                <a:spcPts val="0"/>
              </a:spcBef>
              <a:spcAft>
                <a:spcPts val="0"/>
              </a:spcAft>
              <a:buClr>
                <a:schemeClr val="accent3"/>
              </a:buClr>
              <a:buFont typeface="Flexo" pitchFamily="50" charset="0"/>
              <a:buNone/>
            </a:pPr>
            <a:r>
              <a:rPr lang="en-US" b="1" baseline="0">
                <a:solidFill>
                  <a:schemeClr val="tx1"/>
                </a:solidFill>
                <a:ea typeface="Verdana" panose="020B0604030504040204" pitchFamily="34" charset="0"/>
              </a:rPr>
              <a:t>1.</a:t>
            </a:r>
          </a:p>
        </p:txBody>
      </p:sp>
      <p:sp>
        <p:nvSpPr>
          <p:cNvPr id="24" name="Rechteck 23"/>
          <p:cNvSpPr/>
          <p:nvPr userDrawn="1"/>
        </p:nvSpPr>
        <p:spPr bwMode="gray">
          <a:xfrm>
            <a:off x="1047750" y="3644295"/>
            <a:ext cx="819150" cy="680917"/>
          </a:xfrm>
          <a:prstGeom prst="rect">
            <a:avLst/>
          </a:prstGeom>
          <a:solidFill>
            <a:srgbClr val="F2F2F2"/>
          </a:solidFill>
        </p:spPr>
        <p:txBody>
          <a:bodyPr vert="horz" lIns="144000" tIns="0" rIns="144000" bIns="0" rtlCol="0" anchor="ctr">
            <a:noAutofit/>
          </a:bodyPr>
          <a:lstStyle/>
          <a:p>
            <a:pPr lvl="0" indent="0" algn="ctr">
              <a:lnSpc>
                <a:spcPct val="100000"/>
              </a:lnSpc>
              <a:spcBef>
                <a:spcPts val="0"/>
              </a:spcBef>
              <a:spcAft>
                <a:spcPts val="0"/>
              </a:spcAft>
              <a:buClr>
                <a:schemeClr val="accent3"/>
              </a:buClr>
              <a:buFont typeface="Flexo" pitchFamily="50" charset="0"/>
              <a:buNone/>
            </a:pPr>
            <a:r>
              <a:rPr lang="en-US" b="1" baseline="0">
                <a:solidFill>
                  <a:schemeClr val="tx1"/>
                </a:solidFill>
                <a:ea typeface="Verdana" panose="020B0604030504040204" pitchFamily="34" charset="0"/>
              </a:rPr>
              <a:t>2.</a:t>
            </a:r>
          </a:p>
        </p:txBody>
      </p:sp>
      <p:sp>
        <p:nvSpPr>
          <p:cNvPr id="25" name="Rechteck 24"/>
          <p:cNvSpPr/>
          <p:nvPr userDrawn="1"/>
        </p:nvSpPr>
        <p:spPr bwMode="gray">
          <a:xfrm>
            <a:off x="1047750" y="4443897"/>
            <a:ext cx="819150" cy="680917"/>
          </a:xfrm>
          <a:prstGeom prst="rect">
            <a:avLst/>
          </a:prstGeom>
          <a:solidFill>
            <a:srgbClr val="F2F2F2"/>
          </a:solidFill>
        </p:spPr>
        <p:txBody>
          <a:bodyPr vert="horz" lIns="144000" tIns="0" rIns="144000" bIns="0" rtlCol="0" anchor="ctr">
            <a:noAutofit/>
          </a:bodyPr>
          <a:lstStyle/>
          <a:p>
            <a:pPr lvl="0" indent="0" algn="ctr">
              <a:lnSpc>
                <a:spcPct val="100000"/>
              </a:lnSpc>
              <a:spcBef>
                <a:spcPts val="0"/>
              </a:spcBef>
              <a:spcAft>
                <a:spcPts val="0"/>
              </a:spcAft>
              <a:buClr>
                <a:schemeClr val="accent3"/>
              </a:buClr>
              <a:buFont typeface="Flexo" pitchFamily="50" charset="0"/>
              <a:buNone/>
            </a:pPr>
            <a:r>
              <a:rPr lang="en-US" b="1" baseline="0">
                <a:solidFill>
                  <a:schemeClr val="tx1"/>
                </a:solidFill>
                <a:ea typeface="Verdana" panose="020B0604030504040204" pitchFamily="34" charset="0"/>
              </a:rPr>
              <a:t>3.</a:t>
            </a:r>
          </a:p>
        </p:txBody>
      </p:sp>
    </p:spTree>
    <p:extLst>
      <p:ext uri="{BB962C8B-B14F-4D97-AF65-F5344CB8AC3E}">
        <p14:creationId xmlns:p14="http://schemas.microsoft.com/office/powerpoint/2010/main" val="2355393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nksagung_Standard">
    <p:spTree>
      <p:nvGrpSpPr>
        <p:cNvPr id="1" name=""/>
        <p:cNvGrpSpPr/>
        <p:nvPr/>
      </p:nvGrpSpPr>
      <p:grpSpPr>
        <a:xfrm>
          <a:off x="0" y="0"/>
          <a:ext cx="0" cy="0"/>
          <a:chOff x="0" y="0"/>
          <a:chExt cx="0" cy="0"/>
        </a:xfrm>
      </p:grpSpPr>
      <p:sp>
        <p:nvSpPr>
          <p:cNvPr id="30" name="Rechteck 29">
            <a:extLst>
              <a:ext uri="{FF2B5EF4-FFF2-40B4-BE49-F238E27FC236}">
                <a16:creationId xmlns:a16="http://schemas.microsoft.com/office/drawing/2014/main" id="{086BCE55-9942-46DF-BA3D-7037A1024290}"/>
              </a:ext>
            </a:extLst>
          </p:cNvPr>
          <p:cNvSpPr/>
          <p:nvPr userDrawn="1"/>
        </p:nvSpPr>
        <p:spPr bwMode="gray">
          <a:xfrm>
            <a:off x="804942" y="1769894"/>
            <a:ext cx="5201003" cy="453883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aphicFrame>
        <p:nvGraphicFramePr>
          <p:cNvPr id="3" name="Objekt 2" hidden="1">
            <a:extLst>
              <a:ext uri="{FF2B5EF4-FFF2-40B4-BE49-F238E27FC236}">
                <a16:creationId xmlns:a16="http://schemas.microsoft.com/office/drawing/2014/main" id="{4D7DA874-D1AD-46AC-B2C4-7ABE14562B44}"/>
              </a:ext>
            </a:extLst>
          </p:cNvPr>
          <p:cNvGraphicFramePr>
            <a:graphicFrameLocks noChangeAspect="1"/>
          </p:cNvGraphicFramePr>
          <p:nvPr userDrawn="1">
            <p:custDataLst>
              <p:tags r:id="rId2"/>
            </p:custDataLst>
            <p:extLst>
              <p:ext uri="{D42A27DB-BD31-4B8C-83A1-F6EECF244321}">
                <p14:modId xmlns:p14="http://schemas.microsoft.com/office/powerpoint/2010/main" val="12224220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1"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4D7DA874-D1AD-46AC-B2C4-7ABE14562B4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2" name="Textfeld 21"/>
          <p:cNvSpPr txBox="1"/>
          <p:nvPr userDrawn="1"/>
        </p:nvSpPr>
        <p:spPr>
          <a:xfrm>
            <a:off x="1209360" y="2771564"/>
            <a:ext cx="4584563" cy="1200329"/>
          </a:xfrm>
          <a:prstGeom prst="rect">
            <a:avLst/>
          </a:prstGeom>
          <a:noFill/>
        </p:spPr>
        <p:txBody>
          <a:bodyPr wrap="square" rtlCol="0">
            <a:spAutoFit/>
          </a:bodyPr>
          <a:lstStyle/>
          <a:p>
            <a:r>
              <a:rPr lang="en-US" sz="3600" b="1">
                <a:latin typeface="+mj-lt"/>
              </a:rPr>
              <a:t>Vielen Dank für Ihre</a:t>
            </a:r>
            <a:r>
              <a:rPr lang="en-US" sz="3600" b="1" baseline="0">
                <a:latin typeface="+mj-lt"/>
              </a:rPr>
              <a:t> Aufmerksamkeit!</a:t>
            </a:r>
            <a:endParaRPr lang="en-US" sz="3600" b="1">
              <a:latin typeface="+mj-lt"/>
            </a:endParaRPr>
          </a:p>
        </p:txBody>
      </p:sp>
      <p:sp>
        <p:nvSpPr>
          <p:cNvPr id="20" name="Inhaltsplatzhalter 2"/>
          <p:cNvSpPr txBox="1">
            <a:spLocks/>
          </p:cNvSpPr>
          <p:nvPr userDrawn="1"/>
        </p:nvSpPr>
        <p:spPr bwMode="gray">
          <a:xfrm>
            <a:off x="6758106" y="2678112"/>
            <a:ext cx="2957394"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lvl="1" eaLnBrk="1" hangingPunct="1">
              <a:buClr>
                <a:schemeClr val="accent1"/>
              </a:buClr>
              <a:buFont typeface="Arial" pitchFamily="34" charset="0"/>
              <a:buNone/>
            </a:pPr>
            <a:r>
              <a:rPr lang="en-US" sz="1100" b="1"/>
              <a:t>Climate &amp; Company</a:t>
            </a:r>
          </a:p>
          <a:p>
            <a:pPr marL="0" lvl="1" eaLnBrk="1" hangingPunct="1">
              <a:buClr>
                <a:schemeClr val="accent1"/>
              </a:buClr>
              <a:buFont typeface="Arial" pitchFamily="34" charset="0"/>
              <a:buNone/>
            </a:pPr>
            <a:r>
              <a:rPr lang="en-GB" sz="1100" kern="1200">
                <a:solidFill>
                  <a:schemeClr val="tx1"/>
                </a:solidFill>
                <a:latin typeface="Arial" pitchFamily="34" charset="0"/>
                <a:ea typeface="Frutiger LT 47 LightCn" charset="0"/>
                <a:cs typeface="Frutiger LT 47 LightCn" charset="0"/>
              </a:rPr>
              <a:t>Ahornallee2</a:t>
            </a:r>
            <a:br>
              <a:rPr lang="en-GB" sz="1100" kern="1200">
                <a:solidFill>
                  <a:schemeClr val="tx1"/>
                </a:solidFill>
                <a:latin typeface="Arial" pitchFamily="34" charset="0"/>
                <a:ea typeface="Frutiger LT 47 LightCn" charset="0"/>
                <a:cs typeface="Frutiger LT 47 LightCn" charset="0"/>
              </a:rPr>
            </a:br>
            <a:r>
              <a:rPr lang="en-US" sz="1100"/>
              <a:t>12623 Berlin</a:t>
            </a:r>
          </a:p>
        </p:txBody>
      </p:sp>
      <p:grpSp>
        <p:nvGrpSpPr>
          <p:cNvPr id="5" name="Gruppieren 4">
            <a:extLst>
              <a:ext uri="{FF2B5EF4-FFF2-40B4-BE49-F238E27FC236}">
                <a16:creationId xmlns:a16="http://schemas.microsoft.com/office/drawing/2014/main" id="{83996AD4-FDA3-49AA-8D2D-57BB186FACF3}"/>
              </a:ext>
            </a:extLst>
          </p:cNvPr>
          <p:cNvGrpSpPr/>
          <p:nvPr userDrawn="1"/>
        </p:nvGrpSpPr>
        <p:grpSpPr>
          <a:xfrm>
            <a:off x="6758106" y="3594355"/>
            <a:ext cx="2994781" cy="608819"/>
            <a:chOff x="5646298" y="447403"/>
            <a:chExt cx="2994781" cy="608819"/>
          </a:xfrm>
        </p:grpSpPr>
        <p:grpSp>
          <p:nvGrpSpPr>
            <p:cNvPr id="17" name="Gruppieren 16"/>
            <p:cNvGrpSpPr/>
            <p:nvPr userDrawn="1"/>
          </p:nvGrpSpPr>
          <p:grpSpPr>
            <a:xfrm>
              <a:off x="5646298" y="447403"/>
              <a:ext cx="2994781" cy="319496"/>
              <a:chOff x="5278702" y="555762"/>
              <a:chExt cx="2822776" cy="228218"/>
            </a:xfrm>
          </p:grpSpPr>
          <p:pic>
            <p:nvPicPr>
              <p:cNvPr id="4" name="Grafik 3"/>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5278702" y="580238"/>
                <a:ext cx="203742" cy="203742"/>
              </a:xfrm>
              <a:prstGeom prst="rect">
                <a:avLst/>
              </a:prstGeom>
            </p:spPr>
          </p:pic>
          <p:sp>
            <p:nvSpPr>
              <p:cNvPr id="14" name="Inhaltsplatzhalter 2"/>
              <p:cNvSpPr txBox="1">
                <a:spLocks/>
              </p:cNvSpPr>
              <p:nvPr userDrawn="1"/>
            </p:nvSpPr>
            <p:spPr bwMode="gray">
              <a:xfrm>
                <a:off x="5572283" y="555762"/>
                <a:ext cx="2529195" cy="203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rPr>
                  <a:t>linkedin.com/company/climate-and-company</a:t>
                </a:r>
              </a:p>
            </p:txBody>
          </p:sp>
        </p:grpSp>
        <p:sp>
          <p:nvSpPr>
            <p:cNvPr id="28" name="Inhaltsplatzhalter 2">
              <a:extLst>
                <a:ext uri="{FF2B5EF4-FFF2-40B4-BE49-F238E27FC236}">
                  <a16:creationId xmlns:a16="http://schemas.microsoft.com/office/drawing/2014/main" id="{82A211C6-8618-4F9E-BA31-9B5F7BB01A7C}"/>
                </a:ext>
              </a:extLst>
            </p:cNvPr>
            <p:cNvSpPr txBox="1">
              <a:spLocks/>
            </p:cNvSpPr>
            <p:nvPr userDrawn="1"/>
          </p:nvSpPr>
          <p:spPr bwMode="gray">
            <a:xfrm>
              <a:off x="5957768" y="77099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hlinkClick r:id="rId7"/>
                </a:rPr>
                <a:t>www.climcom.de</a:t>
              </a:r>
              <a:r>
                <a:rPr lang="en-GB" sz="1000">
                  <a:latin typeface="Frutiger LT 47 LightCn" charset="0"/>
                  <a:ea typeface="Frutiger LT 47 LightCn" charset="0"/>
                  <a:cs typeface="Frutiger LT 47 LightCn" charset="0"/>
                </a:rPr>
                <a:t> </a:t>
              </a:r>
            </a:p>
          </p:txBody>
        </p:sp>
      </p:grpSp>
    </p:spTree>
    <p:extLst>
      <p:ext uri="{BB962C8B-B14F-4D97-AF65-F5344CB8AC3E}">
        <p14:creationId xmlns:p14="http://schemas.microsoft.com/office/powerpoint/2010/main" val="803956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liederung - 4 Kapitel">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E1BB1310-8521-41A5-8EAA-0724F89F9861}"/>
              </a:ext>
            </a:extLst>
          </p:cNvPr>
          <p:cNvGraphicFramePr>
            <a:graphicFrameLocks noChangeAspect="1"/>
          </p:cNvGraphicFramePr>
          <p:nvPr userDrawn="1">
            <p:custDataLst>
              <p:tags r:id="rId2"/>
            </p:custDataLst>
            <p:extLst>
              <p:ext uri="{D42A27DB-BD31-4B8C-83A1-F6EECF244321}">
                <p14:modId xmlns:p14="http://schemas.microsoft.com/office/powerpoint/2010/main" val="12613886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5"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E1BB1310-8521-41A5-8EAA-0724F89F986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6" name="Textfeld 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Gliederung</a:t>
            </a:r>
          </a:p>
        </p:txBody>
      </p:sp>
      <p:sp>
        <p:nvSpPr>
          <p:cNvPr id="10" name="Untertitel 2"/>
          <p:cNvSpPr>
            <a:spLocks noGrp="1"/>
          </p:cNvSpPr>
          <p:nvPr>
            <p:ph type="subTitle" idx="1" hasCustomPrompt="1"/>
          </p:nvPr>
        </p:nvSpPr>
        <p:spPr bwMode="gray">
          <a:xfrm>
            <a:off x="2038350" y="2539893"/>
            <a:ext cx="9296401" cy="680917"/>
          </a:xfrm>
          <a:solidFill>
            <a:srgbClr val="F2F2F2"/>
          </a:solidFill>
        </p:spPr>
        <p:txBody>
          <a:bodyPr lIns="144000" rIns="144000" anchor="ctr"/>
          <a:lstStyle>
            <a:lvl1pPr marL="0" indent="0" algn="l">
              <a:lnSpc>
                <a:spcPct val="100000"/>
              </a:lnSpc>
              <a:spcAft>
                <a:spcPts val="0"/>
              </a:spcAft>
              <a:buNone/>
              <a:defRPr sz="1800" b="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Kapitel		</a:t>
            </a:r>
          </a:p>
        </p:txBody>
      </p:sp>
      <p:sp>
        <p:nvSpPr>
          <p:cNvPr id="17" name="Textplatzhalter 5"/>
          <p:cNvSpPr>
            <a:spLocks noGrp="1"/>
          </p:cNvSpPr>
          <p:nvPr>
            <p:ph type="body" sz="quarter" idx="18" hasCustomPrompt="1"/>
          </p:nvPr>
        </p:nvSpPr>
        <p:spPr>
          <a:xfrm>
            <a:off x="2038350" y="3329140"/>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1" name="Textplatzhalter 5"/>
          <p:cNvSpPr>
            <a:spLocks noGrp="1"/>
          </p:cNvSpPr>
          <p:nvPr>
            <p:ph type="body" sz="quarter" idx="22" hasCustomPrompt="1"/>
          </p:nvPr>
        </p:nvSpPr>
        <p:spPr>
          <a:xfrm>
            <a:off x="2038350" y="4128742"/>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2" name="Textplatzhalter 5"/>
          <p:cNvSpPr>
            <a:spLocks noGrp="1"/>
          </p:cNvSpPr>
          <p:nvPr>
            <p:ph type="body" sz="quarter" idx="23" hasCustomPrompt="1"/>
          </p:nvPr>
        </p:nvSpPr>
        <p:spPr>
          <a:xfrm>
            <a:off x="2038350" y="4928344"/>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 name="Rechteck 1"/>
          <p:cNvSpPr/>
          <p:nvPr userDrawn="1"/>
        </p:nvSpPr>
        <p:spPr bwMode="gray">
          <a:xfrm>
            <a:off x="1047750" y="2539893"/>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1.</a:t>
            </a:r>
          </a:p>
        </p:txBody>
      </p:sp>
      <p:sp>
        <p:nvSpPr>
          <p:cNvPr id="24" name="Rechteck 23"/>
          <p:cNvSpPr/>
          <p:nvPr userDrawn="1"/>
        </p:nvSpPr>
        <p:spPr bwMode="gray">
          <a:xfrm>
            <a:off x="1047750" y="3339495"/>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2.</a:t>
            </a:r>
          </a:p>
        </p:txBody>
      </p:sp>
      <p:sp>
        <p:nvSpPr>
          <p:cNvPr id="25" name="Rechteck 24"/>
          <p:cNvSpPr/>
          <p:nvPr userDrawn="1"/>
        </p:nvSpPr>
        <p:spPr bwMode="gray">
          <a:xfrm>
            <a:off x="1047750" y="4139097"/>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3.</a:t>
            </a:r>
          </a:p>
        </p:txBody>
      </p:sp>
      <p:sp>
        <p:nvSpPr>
          <p:cNvPr id="26" name="Rechteck 25"/>
          <p:cNvSpPr/>
          <p:nvPr userDrawn="1"/>
        </p:nvSpPr>
        <p:spPr bwMode="gray">
          <a:xfrm>
            <a:off x="1047750" y="4938699"/>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4.</a:t>
            </a:r>
          </a:p>
        </p:txBody>
      </p:sp>
    </p:spTree>
    <p:extLst>
      <p:ext uri="{BB962C8B-B14F-4D97-AF65-F5344CB8AC3E}">
        <p14:creationId xmlns:p14="http://schemas.microsoft.com/office/powerpoint/2010/main" val="3574164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liederung - 5 Kapitel">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FEB71018-9C4B-4A45-B32C-AA377F17D6E9}"/>
              </a:ext>
            </a:extLst>
          </p:cNvPr>
          <p:cNvGraphicFramePr>
            <a:graphicFrameLocks noChangeAspect="1"/>
          </p:cNvGraphicFramePr>
          <p:nvPr userDrawn="1">
            <p:custDataLst>
              <p:tags r:id="rId2"/>
            </p:custDataLst>
            <p:extLst>
              <p:ext uri="{D42A27DB-BD31-4B8C-83A1-F6EECF244321}">
                <p14:modId xmlns:p14="http://schemas.microsoft.com/office/powerpoint/2010/main" val="5256434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9"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FEB71018-9C4B-4A45-B32C-AA377F17D6E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6" name="Textfeld 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Gliederung</a:t>
            </a:r>
          </a:p>
        </p:txBody>
      </p:sp>
      <p:sp>
        <p:nvSpPr>
          <p:cNvPr id="10" name="Untertitel 2"/>
          <p:cNvSpPr>
            <a:spLocks noGrp="1"/>
          </p:cNvSpPr>
          <p:nvPr>
            <p:ph type="subTitle" idx="1" hasCustomPrompt="1"/>
          </p:nvPr>
        </p:nvSpPr>
        <p:spPr bwMode="gray">
          <a:xfrm>
            <a:off x="2038350" y="2101743"/>
            <a:ext cx="9296401" cy="680917"/>
          </a:xfrm>
          <a:solidFill>
            <a:srgbClr val="F2F2F2"/>
          </a:solidFill>
        </p:spPr>
        <p:txBody>
          <a:bodyPr lIns="144000" rIns="144000" anchor="ctr"/>
          <a:lstStyle>
            <a:lvl1pPr marL="0" indent="0" algn="l">
              <a:lnSpc>
                <a:spcPct val="100000"/>
              </a:lnSpc>
              <a:spcAft>
                <a:spcPts val="0"/>
              </a:spcAft>
              <a:buNone/>
              <a:defRPr sz="1800" b="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Kapitel		</a:t>
            </a:r>
          </a:p>
        </p:txBody>
      </p:sp>
      <p:sp>
        <p:nvSpPr>
          <p:cNvPr id="17" name="Textplatzhalter 5"/>
          <p:cNvSpPr>
            <a:spLocks noGrp="1"/>
          </p:cNvSpPr>
          <p:nvPr>
            <p:ph type="body" sz="quarter" idx="18" hasCustomPrompt="1"/>
          </p:nvPr>
        </p:nvSpPr>
        <p:spPr>
          <a:xfrm>
            <a:off x="2038350" y="2890990"/>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1" name="Textplatzhalter 5"/>
          <p:cNvSpPr>
            <a:spLocks noGrp="1"/>
          </p:cNvSpPr>
          <p:nvPr>
            <p:ph type="body" sz="quarter" idx="22" hasCustomPrompt="1"/>
          </p:nvPr>
        </p:nvSpPr>
        <p:spPr>
          <a:xfrm>
            <a:off x="2038350" y="3690592"/>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2" name="Textplatzhalter 5"/>
          <p:cNvSpPr>
            <a:spLocks noGrp="1"/>
          </p:cNvSpPr>
          <p:nvPr>
            <p:ph type="body" sz="quarter" idx="23" hasCustomPrompt="1"/>
          </p:nvPr>
        </p:nvSpPr>
        <p:spPr>
          <a:xfrm>
            <a:off x="2038350" y="4490194"/>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3" name="Textplatzhalter 5"/>
          <p:cNvSpPr>
            <a:spLocks noGrp="1"/>
          </p:cNvSpPr>
          <p:nvPr>
            <p:ph type="body" sz="quarter" idx="24" hasCustomPrompt="1"/>
          </p:nvPr>
        </p:nvSpPr>
        <p:spPr>
          <a:xfrm>
            <a:off x="2038350" y="5289797"/>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 name="Rechteck 1"/>
          <p:cNvSpPr/>
          <p:nvPr userDrawn="1"/>
        </p:nvSpPr>
        <p:spPr bwMode="gray">
          <a:xfrm>
            <a:off x="1047750" y="2101743"/>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1.</a:t>
            </a:r>
          </a:p>
        </p:txBody>
      </p:sp>
      <p:sp>
        <p:nvSpPr>
          <p:cNvPr id="24" name="Rechteck 23"/>
          <p:cNvSpPr/>
          <p:nvPr userDrawn="1"/>
        </p:nvSpPr>
        <p:spPr bwMode="gray">
          <a:xfrm>
            <a:off x="1047750" y="2901345"/>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2.</a:t>
            </a:r>
          </a:p>
        </p:txBody>
      </p:sp>
      <p:sp>
        <p:nvSpPr>
          <p:cNvPr id="25" name="Rechteck 24"/>
          <p:cNvSpPr/>
          <p:nvPr userDrawn="1"/>
        </p:nvSpPr>
        <p:spPr bwMode="gray">
          <a:xfrm>
            <a:off x="1047750" y="3700947"/>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3.</a:t>
            </a:r>
          </a:p>
        </p:txBody>
      </p:sp>
      <p:sp>
        <p:nvSpPr>
          <p:cNvPr id="26" name="Rechteck 25"/>
          <p:cNvSpPr/>
          <p:nvPr userDrawn="1"/>
        </p:nvSpPr>
        <p:spPr bwMode="gray">
          <a:xfrm>
            <a:off x="1047750" y="4500549"/>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4.</a:t>
            </a:r>
          </a:p>
        </p:txBody>
      </p:sp>
      <p:sp>
        <p:nvSpPr>
          <p:cNvPr id="27" name="Rechteck 26"/>
          <p:cNvSpPr/>
          <p:nvPr userDrawn="1"/>
        </p:nvSpPr>
        <p:spPr bwMode="gray">
          <a:xfrm>
            <a:off x="1047750" y="5300152"/>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5.</a:t>
            </a:r>
          </a:p>
        </p:txBody>
      </p:sp>
    </p:spTree>
    <p:extLst>
      <p:ext uri="{BB962C8B-B14F-4D97-AF65-F5344CB8AC3E}">
        <p14:creationId xmlns:p14="http://schemas.microsoft.com/office/powerpoint/2010/main" val="3867404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Grafik">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BE3D70C6-BA37-4128-9DCC-EBA1EE87BCCC}"/>
              </a:ext>
            </a:extLst>
          </p:cNvPr>
          <p:cNvGraphicFramePr>
            <a:graphicFrameLocks noChangeAspect="1"/>
          </p:cNvGraphicFramePr>
          <p:nvPr userDrawn="1">
            <p:custDataLst>
              <p:tags r:id="rId2"/>
            </p:custDataLst>
            <p:extLst>
              <p:ext uri="{D42A27DB-BD31-4B8C-83A1-F6EECF244321}">
                <p14:modId xmlns:p14="http://schemas.microsoft.com/office/powerpoint/2010/main" val="34373375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3"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BE3D70C6-BA37-4128-9DCC-EBA1EE87BCC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hteck 7"/>
          <p:cNvSpPr/>
          <p:nvPr userDrawn="1"/>
        </p:nvSpPr>
        <p:spPr bwMode="gray">
          <a:xfrm>
            <a:off x="814915" y="2251800"/>
            <a:ext cx="10799999"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7" name="Bildplatzhalter 6"/>
          <p:cNvSpPr>
            <a:spLocks noGrp="1" noChangeAspect="1"/>
          </p:cNvSpPr>
          <p:nvPr>
            <p:ph type="pic" sz="quarter" idx="13" hasCustomPrompt="1"/>
          </p:nvPr>
        </p:nvSpPr>
        <p:spPr>
          <a:xfrm>
            <a:off x="1031732" y="2345718"/>
            <a:ext cx="10260000" cy="3420000"/>
          </a:xfrm>
          <a:solidFill>
            <a:srgbClr val="E3E4EA"/>
          </a:solidFill>
        </p:spPr>
        <p:txBody>
          <a:bodyPr anchor="t"/>
          <a:lstStyle>
            <a:lvl1pPr marL="72000" indent="0">
              <a:buNone/>
              <a:defRPr sz="1400"/>
            </a:lvl1pPr>
          </a:lstStyle>
          <a:p>
            <a:r>
              <a:rPr lang="en-US"/>
              <a:t>Grafik mit Rechtsklick einfügen</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9" name="Textplatzhalter 5"/>
          <p:cNvSpPr>
            <a:spLocks noGrp="1"/>
          </p:cNvSpPr>
          <p:nvPr>
            <p:ph type="body" sz="quarter" idx="17" hasCustomPrompt="1"/>
          </p:nvPr>
        </p:nvSpPr>
        <p:spPr>
          <a:xfrm>
            <a:off x="814917" y="1856507"/>
            <a:ext cx="10800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2" name="Textplatzhalter 5"/>
          <p:cNvSpPr>
            <a:spLocks noGrp="1"/>
          </p:cNvSpPr>
          <p:nvPr>
            <p:ph type="body" sz="quarter" idx="16" hasCustomPrompt="1"/>
          </p:nvPr>
        </p:nvSpPr>
        <p:spPr>
          <a:xfrm>
            <a:off x="814914" y="5886389"/>
            <a:ext cx="10800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Tree>
    <p:extLst>
      <p:ext uri="{BB962C8B-B14F-4D97-AF65-F5344CB8AC3E}">
        <p14:creationId xmlns:p14="http://schemas.microsoft.com/office/powerpoint/2010/main" val="968723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Grafiken">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3024BC90-FDA5-44E1-862F-5B5549C45E57}"/>
              </a:ext>
            </a:extLst>
          </p:cNvPr>
          <p:cNvGraphicFramePr>
            <a:graphicFrameLocks noChangeAspect="1"/>
          </p:cNvGraphicFramePr>
          <p:nvPr userDrawn="1">
            <p:custDataLst>
              <p:tags r:id="rId2"/>
            </p:custDataLst>
            <p:extLst>
              <p:ext uri="{D42A27DB-BD31-4B8C-83A1-F6EECF244321}">
                <p14:modId xmlns:p14="http://schemas.microsoft.com/office/powerpoint/2010/main" val="6076738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7"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3024BC90-FDA5-44E1-862F-5B5549C45E5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Rechteck 18"/>
          <p:cNvSpPr/>
          <p:nvPr userDrawn="1"/>
        </p:nvSpPr>
        <p:spPr bwMode="gray">
          <a:xfrm>
            <a:off x="814916" y="2242275"/>
            <a:ext cx="3563998"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0" name="Rechteck 19"/>
          <p:cNvSpPr/>
          <p:nvPr userDrawn="1"/>
        </p:nvSpPr>
        <p:spPr bwMode="gray">
          <a:xfrm>
            <a:off x="4431341" y="2242275"/>
            <a:ext cx="3563998"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1" name="Rechteck 20"/>
          <p:cNvSpPr/>
          <p:nvPr userDrawn="1"/>
        </p:nvSpPr>
        <p:spPr bwMode="gray">
          <a:xfrm>
            <a:off x="8047767" y="2242275"/>
            <a:ext cx="3563998"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6" y="5876475"/>
            <a:ext cx="35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7" y="1848075"/>
            <a:ext cx="3564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3" name="Textplatzhalter 5"/>
          <p:cNvSpPr>
            <a:spLocks noGrp="1"/>
          </p:cNvSpPr>
          <p:nvPr>
            <p:ph type="body" sz="quarter" idx="19" hasCustomPrompt="1"/>
          </p:nvPr>
        </p:nvSpPr>
        <p:spPr>
          <a:xfrm>
            <a:off x="8047765" y="5876475"/>
            <a:ext cx="35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4" name="Textplatzhalter 5"/>
          <p:cNvSpPr>
            <a:spLocks noGrp="1"/>
          </p:cNvSpPr>
          <p:nvPr>
            <p:ph type="body" sz="quarter" idx="20" hasCustomPrompt="1"/>
          </p:nvPr>
        </p:nvSpPr>
        <p:spPr>
          <a:xfrm>
            <a:off x="8047765" y="1848075"/>
            <a:ext cx="3564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5" name="Bildplatzhalter 6"/>
          <p:cNvSpPr>
            <a:spLocks noGrp="1" noChangeAspect="1"/>
          </p:cNvSpPr>
          <p:nvPr>
            <p:ph type="pic" sz="quarter" idx="21" hasCustomPrompt="1"/>
          </p:nvPr>
        </p:nvSpPr>
        <p:spPr>
          <a:xfrm>
            <a:off x="904015" y="2332275"/>
            <a:ext cx="3385800" cy="3420000"/>
          </a:xfrm>
          <a:solidFill>
            <a:srgbClr val="E3E4EA"/>
          </a:solidFill>
        </p:spPr>
        <p:txBody>
          <a:bodyPr anchor="t"/>
          <a:lstStyle>
            <a:lvl1pPr marL="72000" indent="0">
              <a:buNone/>
              <a:defRPr sz="1400" baseline="0"/>
            </a:lvl1pPr>
          </a:lstStyle>
          <a:p>
            <a:r>
              <a:rPr lang="en-US"/>
              <a:t>Grafik mit Rechtsklick einfügen</a:t>
            </a:r>
          </a:p>
        </p:txBody>
      </p:sp>
      <p:sp>
        <p:nvSpPr>
          <p:cNvPr id="16" name="Bildplatzhalter 6"/>
          <p:cNvSpPr>
            <a:spLocks noGrp="1" noChangeAspect="1"/>
          </p:cNvSpPr>
          <p:nvPr>
            <p:ph type="pic" sz="quarter" idx="22" hasCustomPrompt="1"/>
          </p:nvPr>
        </p:nvSpPr>
        <p:spPr>
          <a:xfrm>
            <a:off x="8136866" y="2332275"/>
            <a:ext cx="3385800" cy="3420000"/>
          </a:xfrm>
          <a:solidFill>
            <a:srgbClr val="E3E4EA"/>
          </a:solidFill>
        </p:spPr>
        <p:txBody>
          <a:bodyPr anchor="t"/>
          <a:lstStyle>
            <a:lvl1pPr marL="72000" indent="0">
              <a:buNone/>
              <a:defRPr sz="1400" baseline="0"/>
            </a:lvl1pPr>
          </a:lstStyle>
          <a:p>
            <a:r>
              <a:rPr lang="en-US"/>
              <a:t>Grafik mit Rechtsklick einfügen</a:t>
            </a:r>
          </a:p>
        </p:txBody>
      </p:sp>
      <p:sp>
        <p:nvSpPr>
          <p:cNvPr id="12" name="Textplatzhalter 5"/>
          <p:cNvSpPr>
            <a:spLocks noGrp="1"/>
          </p:cNvSpPr>
          <p:nvPr>
            <p:ph type="body" sz="quarter" idx="23" hasCustomPrompt="1"/>
          </p:nvPr>
        </p:nvSpPr>
        <p:spPr>
          <a:xfrm>
            <a:off x="4431339" y="5876475"/>
            <a:ext cx="35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7" name="Textplatzhalter 5"/>
          <p:cNvSpPr>
            <a:spLocks noGrp="1"/>
          </p:cNvSpPr>
          <p:nvPr>
            <p:ph type="body" sz="quarter" idx="24" hasCustomPrompt="1"/>
          </p:nvPr>
        </p:nvSpPr>
        <p:spPr>
          <a:xfrm>
            <a:off x="4431340" y="1848075"/>
            <a:ext cx="3564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8" name="Bildplatzhalter 6"/>
          <p:cNvSpPr>
            <a:spLocks noGrp="1" noChangeAspect="1"/>
          </p:cNvSpPr>
          <p:nvPr>
            <p:ph type="pic" sz="quarter" idx="25" hasCustomPrompt="1"/>
          </p:nvPr>
        </p:nvSpPr>
        <p:spPr>
          <a:xfrm>
            <a:off x="4520440" y="2332275"/>
            <a:ext cx="3385800" cy="3420000"/>
          </a:xfrm>
          <a:solidFill>
            <a:srgbClr val="E3E4EA"/>
          </a:solidFill>
        </p:spPr>
        <p:txBody>
          <a:bodyPr anchor="t"/>
          <a:lstStyle>
            <a:lvl1pPr marL="72000" indent="0">
              <a:buNone/>
              <a:defRPr sz="1400" baseline="0"/>
            </a:lvl1pPr>
          </a:lstStyle>
          <a:p>
            <a:r>
              <a:rPr lang="en-US"/>
              <a:t>Grafik mit Rechtsklick einfügen</a:t>
            </a:r>
          </a:p>
        </p:txBody>
      </p:sp>
    </p:spTree>
    <p:extLst>
      <p:ext uri="{BB962C8B-B14F-4D97-AF65-F5344CB8AC3E}">
        <p14:creationId xmlns:p14="http://schemas.microsoft.com/office/powerpoint/2010/main" val="3780826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Grafik + Text (1)">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FAFD401C-D473-461A-8362-7C0FFA6A6044}"/>
              </a:ext>
            </a:extLst>
          </p:cNvPr>
          <p:cNvGraphicFramePr>
            <a:graphicFrameLocks noChangeAspect="1"/>
          </p:cNvGraphicFramePr>
          <p:nvPr userDrawn="1">
            <p:custDataLst>
              <p:tags r:id="rId2"/>
            </p:custDataLst>
            <p:extLst>
              <p:ext uri="{D42A27DB-BD31-4B8C-83A1-F6EECF244321}">
                <p14:modId xmlns:p14="http://schemas.microsoft.com/office/powerpoint/2010/main" val="3201949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1"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FAFD401C-D473-461A-8362-7C0FFA6A604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hteck 13"/>
          <p:cNvSpPr/>
          <p:nvPr userDrawn="1"/>
        </p:nvSpPr>
        <p:spPr bwMode="gray">
          <a:xfrm>
            <a:off x="814915" y="2242275"/>
            <a:ext cx="6400800"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5" y="5876475"/>
            <a:ext cx="6399999"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6" y="1848075"/>
            <a:ext cx="6399999"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5" name="Bildplatzhalter 6"/>
          <p:cNvSpPr>
            <a:spLocks noGrp="1" noChangeAspect="1"/>
          </p:cNvSpPr>
          <p:nvPr>
            <p:ph type="pic" sz="quarter" idx="21" hasCustomPrompt="1"/>
          </p:nvPr>
        </p:nvSpPr>
        <p:spPr>
          <a:xfrm>
            <a:off x="975315" y="2332275"/>
            <a:ext cx="6080000" cy="3420000"/>
          </a:xfrm>
          <a:solidFill>
            <a:srgbClr val="E3E4EA"/>
          </a:solidFill>
        </p:spPr>
        <p:txBody>
          <a:bodyPr anchor="t"/>
          <a:lstStyle>
            <a:lvl1pPr marL="72000" indent="0">
              <a:buNone/>
              <a:defRPr sz="1400" baseline="0"/>
            </a:lvl1pPr>
          </a:lstStyle>
          <a:p>
            <a:r>
              <a:rPr lang="en-US"/>
              <a:t>Grafik mit Rechtsklick einfügen</a:t>
            </a:r>
          </a:p>
        </p:txBody>
      </p:sp>
      <p:sp>
        <p:nvSpPr>
          <p:cNvPr id="12" name="Rechteck 11"/>
          <p:cNvSpPr/>
          <p:nvPr userDrawn="1"/>
        </p:nvSpPr>
        <p:spPr bwMode="gray">
          <a:xfrm>
            <a:off x="7267575" y="1848075"/>
            <a:ext cx="4327640" cy="43884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3" name="Textplatzhalter 7"/>
          <p:cNvSpPr>
            <a:spLocks noGrp="1"/>
          </p:cNvSpPr>
          <p:nvPr>
            <p:ph type="body" sz="quarter" idx="18" hasCustomPrompt="1"/>
          </p:nvPr>
        </p:nvSpPr>
        <p:spPr>
          <a:xfrm>
            <a:off x="7359595" y="1936275"/>
            <a:ext cx="4143600" cy="4212000"/>
          </a:xfrm>
          <a:solidFill>
            <a:srgbClr val="F6F6F8"/>
          </a:solidFill>
        </p:spPr>
        <p:txBody>
          <a:bodyPr lIns="72000" tIns="72000" rIns="72000" bIns="72000"/>
          <a:lstStyle>
            <a:lvl1pPr marL="285750" indent="-285750">
              <a:lnSpc>
                <a:spcPts val="1680"/>
              </a:lnSpc>
              <a:buFont typeface="Flexo" pitchFamily="50" charset="0"/>
              <a:buChar char="→"/>
              <a:defRPr sz="1400" baseline="0"/>
            </a:lvl1pPr>
            <a:lvl2pPr marL="447675" indent="-285750">
              <a:lnSpc>
                <a:spcPts val="1680"/>
              </a:lnSpc>
              <a:buFont typeface="Arial" panose="020B0604020202020204" pitchFamily="34" charset="0"/>
              <a:buChar char="•"/>
              <a:defRPr sz="1400"/>
            </a:lvl2pPr>
          </a:lstStyle>
          <a:p>
            <a:pPr lvl="0"/>
            <a:r>
              <a:rPr lang="en-US"/>
              <a:t>Bullet hinzufügen</a:t>
            </a:r>
          </a:p>
          <a:p>
            <a:pPr lvl="1"/>
            <a:r>
              <a:rPr lang="en-US"/>
              <a:t>Zweiter Bullet</a:t>
            </a:r>
          </a:p>
        </p:txBody>
      </p:sp>
    </p:spTree>
    <p:extLst>
      <p:ext uri="{BB962C8B-B14F-4D97-AF65-F5344CB8AC3E}">
        <p14:creationId xmlns:p14="http://schemas.microsoft.com/office/powerpoint/2010/main" val="37492739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Grafik + Text (2)">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DB815616-E194-460F-876B-BBF17196F4BA}"/>
              </a:ext>
            </a:extLst>
          </p:cNvPr>
          <p:cNvGraphicFramePr>
            <a:graphicFrameLocks noChangeAspect="1"/>
          </p:cNvGraphicFramePr>
          <p:nvPr userDrawn="1">
            <p:custDataLst>
              <p:tags r:id="rId2"/>
            </p:custDataLst>
            <p:extLst>
              <p:ext uri="{D42A27DB-BD31-4B8C-83A1-F6EECF244321}">
                <p14:modId xmlns:p14="http://schemas.microsoft.com/office/powerpoint/2010/main" val="29933518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5"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DB815616-E194-460F-876B-BBF17196F4B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7" name="Rechteck 16"/>
          <p:cNvSpPr/>
          <p:nvPr userDrawn="1"/>
        </p:nvSpPr>
        <p:spPr bwMode="gray">
          <a:xfrm>
            <a:off x="814915" y="2242275"/>
            <a:ext cx="6400800"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5" y="5876475"/>
            <a:ext cx="6399999"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6" y="1848075"/>
            <a:ext cx="6399999"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5" name="Bildplatzhalter 6"/>
          <p:cNvSpPr>
            <a:spLocks noGrp="1" noChangeAspect="1"/>
          </p:cNvSpPr>
          <p:nvPr>
            <p:ph type="pic" sz="quarter" idx="21" hasCustomPrompt="1"/>
          </p:nvPr>
        </p:nvSpPr>
        <p:spPr>
          <a:xfrm>
            <a:off x="975315" y="2332275"/>
            <a:ext cx="6080000" cy="3420000"/>
          </a:xfrm>
          <a:solidFill>
            <a:srgbClr val="E3E4EA"/>
          </a:solidFill>
        </p:spPr>
        <p:txBody>
          <a:bodyPr anchor="t"/>
          <a:lstStyle>
            <a:lvl1pPr marL="72000" indent="0">
              <a:buNone/>
              <a:defRPr sz="1400" baseline="0"/>
            </a:lvl1pPr>
          </a:lstStyle>
          <a:p>
            <a:r>
              <a:rPr lang="en-US"/>
              <a:t>Grafik mit Rechtsklick einfügen</a:t>
            </a:r>
          </a:p>
        </p:txBody>
      </p:sp>
      <p:sp>
        <p:nvSpPr>
          <p:cNvPr id="12" name="Rechteck 11"/>
          <p:cNvSpPr/>
          <p:nvPr userDrawn="1"/>
        </p:nvSpPr>
        <p:spPr bwMode="gray">
          <a:xfrm>
            <a:off x="7267575" y="1848075"/>
            <a:ext cx="4327640" cy="43884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3" name="Textplatzhalter 5"/>
          <p:cNvSpPr>
            <a:spLocks noGrp="1"/>
          </p:cNvSpPr>
          <p:nvPr>
            <p:ph type="body" sz="quarter" idx="18"/>
          </p:nvPr>
        </p:nvSpPr>
        <p:spPr>
          <a:xfrm>
            <a:off x="7359708" y="1921211"/>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
        <p:nvSpPr>
          <p:cNvPr id="14" name="Textplatzhalter 5"/>
          <p:cNvSpPr>
            <a:spLocks noGrp="1"/>
          </p:cNvSpPr>
          <p:nvPr>
            <p:ph type="body" sz="quarter" idx="19"/>
          </p:nvPr>
        </p:nvSpPr>
        <p:spPr>
          <a:xfrm>
            <a:off x="7359708" y="5133975"/>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
        <p:nvSpPr>
          <p:cNvPr id="16" name="Textplatzhalter 5"/>
          <p:cNvSpPr>
            <a:spLocks noGrp="1"/>
          </p:cNvSpPr>
          <p:nvPr>
            <p:ph type="body" sz="quarter" idx="20"/>
          </p:nvPr>
        </p:nvSpPr>
        <p:spPr>
          <a:xfrm>
            <a:off x="7359708" y="4063053"/>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
        <p:nvSpPr>
          <p:cNvPr id="18" name="Textplatzhalter 5"/>
          <p:cNvSpPr>
            <a:spLocks noGrp="1"/>
          </p:cNvSpPr>
          <p:nvPr>
            <p:ph type="body" sz="quarter" idx="22"/>
          </p:nvPr>
        </p:nvSpPr>
        <p:spPr>
          <a:xfrm>
            <a:off x="7359708" y="2992132"/>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Tree>
    <p:extLst>
      <p:ext uri="{BB962C8B-B14F-4D97-AF65-F5344CB8AC3E}">
        <p14:creationId xmlns:p14="http://schemas.microsoft.com/office/powerpoint/2010/main" val="2456255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Textfelder (grau)">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1E99D871-CA82-4834-B2AF-F5A3B6D4854C}"/>
              </a:ext>
            </a:extLst>
          </p:cNvPr>
          <p:cNvGraphicFramePr>
            <a:graphicFrameLocks noChangeAspect="1"/>
          </p:cNvGraphicFramePr>
          <p:nvPr userDrawn="1">
            <p:custDataLst>
              <p:tags r:id="rId2"/>
            </p:custDataLst>
            <p:extLst>
              <p:ext uri="{D42A27DB-BD31-4B8C-83A1-F6EECF244321}">
                <p14:modId xmlns:p14="http://schemas.microsoft.com/office/powerpoint/2010/main" val="5176660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9"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1E99D871-CA82-4834-B2AF-F5A3B6D4854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24442" y="1848075"/>
            <a:ext cx="5364000" cy="360000"/>
          </a:xfrm>
          <a:solidFill>
            <a:srgbClr val="E3E4EA"/>
          </a:solidFill>
        </p:spPr>
        <p:txBody>
          <a:bodyPr lIns="108000" anchor="ctr" anchorCtr="0"/>
          <a:lstStyle>
            <a:lvl1pPr marL="0" indent="0">
              <a:lnSpc>
                <a:spcPct val="100000"/>
              </a:lnSpc>
              <a:buNone/>
              <a:defRPr sz="1400" b="0"/>
            </a:lvl1pPr>
          </a:lstStyle>
          <a:p>
            <a:pPr lvl="0"/>
            <a:r>
              <a:rPr lang="en-US"/>
              <a:t>Titel 1</a:t>
            </a:r>
          </a:p>
        </p:txBody>
      </p:sp>
      <p:sp>
        <p:nvSpPr>
          <p:cNvPr id="14" name="Textplatzhalter 5"/>
          <p:cNvSpPr>
            <a:spLocks noGrp="1"/>
          </p:cNvSpPr>
          <p:nvPr>
            <p:ph type="body" sz="quarter" idx="20" hasCustomPrompt="1"/>
          </p:nvPr>
        </p:nvSpPr>
        <p:spPr>
          <a:xfrm>
            <a:off x="6238240" y="1848075"/>
            <a:ext cx="5364000" cy="360000"/>
          </a:xfrm>
          <a:solidFill>
            <a:srgbClr val="E3E4EA"/>
          </a:solidFill>
        </p:spPr>
        <p:txBody>
          <a:bodyPr lIns="108000" anchor="ctr" anchorCtr="0"/>
          <a:lstStyle>
            <a:lvl1pPr marL="0" indent="0">
              <a:lnSpc>
                <a:spcPct val="100000"/>
              </a:lnSpc>
              <a:buNone/>
              <a:defRPr sz="1400" b="0"/>
            </a:lvl1pPr>
          </a:lstStyle>
          <a:p>
            <a:pPr lvl="0"/>
            <a:r>
              <a:rPr lang="en-US"/>
              <a:t>Titel 2</a:t>
            </a:r>
          </a:p>
        </p:txBody>
      </p:sp>
      <p:sp>
        <p:nvSpPr>
          <p:cNvPr id="12" name="Rechteck 11"/>
          <p:cNvSpPr/>
          <p:nvPr userDrawn="1"/>
        </p:nvSpPr>
        <p:spPr bwMode="gray">
          <a:xfrm>
            <a:off x="824442" y="2228851"/>
            <a:ext cx="5364000" cy="40536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7" name="Rechteck 16"/>
          <p:cNvSpPr/>
          <p:nvPr userDrawn="1"/>
        </p:nvSpPr>
        <p:spPr bwMode="gray">
          <a:xfrm>
            <a:off x="6238240" y="2228851"/>
            <a:ext cx="5364000" cy="40536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8" name="Textplatzhalter 7"/>
          <p:cNvSpPr>
            <a:spLocks noGrp="1"/>
          </p:cNvSpPr>
          <p:nvPr>
            <p:ph type="body" sz="quarter" idx="18" hasCustomPrompt="1"/>
          </p:nvPr>
        </p:nvSpPr>
        <p:spPr>
          <a:xfrm>
            <a:off x="902942" y="2293501"/>
            <a:ext cx="5207000" cy="3924300"/>
          </a:xfrm>
          <a:solidFill>
            <a:srgbClr val="F6F6F8"/>
          </a:solidFill>
        </p:spPr>
        <p:txBody>
          <a:bodyPr lIns="72000" tIns="72000" rIns="72000" bIns="72000"/>
          <a:lstStyle>
            <a:lvl1pPr marL="285750" indent="-285750">
              <a:lnSpc>
                <a:spcPct val="100000"/>
              </a:lnSpc>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
        <p:nvSpPr>
          <p:cNvPr id="20" name="Textplatzhalter 7"/>
          <p:cNvSpPr>
            <a:spLocks noGrp="1"/>
          </p:cNvSpPr>
          <p:nvPr>
            <p:ph type="body" sz="quarter" idx="21" hasCustomPrompt="1"/>
          </p:nvPr>
        </p:nvSpPr>
        <p:spPr>
          <a:xfrm>
            <a:off x="6316740" y="2293501"/>
            <a:ext cx="5207000" cy="3924300"/>
          </a:xfrm>
          <a:solidFill>
            <a:srgbClr val="F6F6F8"/>
          </a:solidFill>
        </p:spPr>
        <p:txBody>
          <a:bodyPr lIns="72000" tIns="72000" rIns="72000" bIns="72000"/>
          <a:lstStyle>
            <a:lvl1pPr marL="285750" indent="-285750">
              <a:lnSpc>
                <a:spcPct val="100000"/>
              </a:lnSpc>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Tree>
    <p:extLst>
      <p:ext uri="{BB962C8B-B14F-4D97-AF65-F5344CB8AC3E}">
        <p14:creationId xmlns:p14="http://schemas.microsoft.com/office/powerpoint/2010/main" val="117306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_Ingmar">
    <p:bg>
      <p:bgRef idx="1001">
        <a:schemeClr val="bg1"/>
      </p:bgRef>
    </p:bg>
    <p:spTree>
      <p:nvGrpSpPr>
        <p:cNvPr id="1" name=""/>
        <p:cNvGrpSpPr/>
        <p:nvPr/>
      </p:nvGrpSpPr>
      <p:grpSpPr>
        <a:xfrm>
          <a:off x="0" y="0"/>
          <a:ext cx="0" cy="0"/>
          <a:chOff x="0" y="0"/>
          <a:chExt cx="0" cy="0"/>
        </a:xfrm>
      </p:grpSpPr>
      <p:sp>
        <p:nvSpPr>
          <p:cNvPr id="23" name="Rectangle 10">
            <a:extLst>
              <a:ext uri="{FF2B5EF4-FFF2-40B4-BE49-F238E27FC236}">
                <a16:creationId xmlns:a16="http://schemas.microsoft.com/office/drawing/2014/main" id="{AFE3544E-3694-4AE6-8A77-CC208782C668}"/>
              </a:ext>
            </a:extLst>
          </p:cNvPr>
          <p:cNvSpPr/>
          <p:nvPr userDrawn="1"/>
        </p:nvSpPr>
        <p:spPr>
          <a:xfrm>
            <a:off x="8630292" y="0"/>
            <a:ext cx="3561708" cy="6858000"/>
          </a:xfrm>
          <a:prstGeom prst="rect">
            <a:avLst/>
          </a:prstGeom>
          <a:solidFill>
            <a:srgbClr val="7D9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E7E6E6"/>
                </a:solidFill>
                <a:effectLst/>
                <a:uLnTx/>
                <a:uFillTx/>
                <a:latin typeface="Calibri" panose="020F0502020204030204" pitchFamily="34" charset="0"/>
                <a:ea typeface="+mn-ea"/>
                <a:cs typeface="Calibri" panose="020F0502020204030204" pitchFamily="34" charset="0"/>
              </a:rPr>
              <a:t>Climate &amp; Company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E7E6E6"/>
                </a:solidFill>
                <a:effectLst/>
                <a:uLnTx/>
                <a:uFillTx/>
                <a:latin typeface="Calibri" panose="020F0502020204030204" pitchFamily="34" charset="0"/>
                <a:ea typeface="+mn-ea"/>
                <a:cs typeface="Calibri" panose="020F0502020204030204" pitchFamily="34" charset="0"/>
              </a:rPr>
              <a:t>  </a:t>
            </a:r>
            <a:r>
              <a:rPr kumimoji="0" lang="en-GB" sz="1800" b="0" i="0" u="none" strike="noStrike" kern="1200" cap="none" spc="0" normalizeH="0" baseline="0" noProof="0">
                <a:ln>
                  <a:noFill/>
                </a:ln>
                <a:solidFill>
                  <a:srgbClr val="E7E6E6"/>
                </a:solidFill>
                <a:effectLst/>
                <a:uLnTx/>
                <a:uFillTx/>
                <a:latin typeface="Calibri" panose="020F0502020204030204" pitchFamily="34" charset="0"/>
                <a:ea typeface="+mn-ea"/>
                <a:cs typeface="Calibri" panose="020F0502020204030204" pitchFamily="34" charset="0"/>
              </a:rPr>
              <a:t>Climateandcompany.de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Frankfurt School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UNEP Centre for Climate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&amp; Sustainable Energy Finance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fs-unep-centre.org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srgbClr val="FFFFFF"/>
                </a:solidFill>
                <a:effectLst/>
                <a:uLnTx/>
                <a:uFillTx/>
                <a:latin typeface="Calibri" panose="020F0502020204030204" pitchFamily="34" charset="0"/>
                <a:ea typeface="+mn-ea"/>
                <a:cs typeface="Calibri" panose="020F0502020204030204" pitchFamily="34" charset="0"/>
              </a:rPr>
              <a:t>Germanwatch</a:t>
            </a:r>
            <a:endParaRPr kumimoji="0" lang="en-GB" sz="1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rPr>
              <a:t>Germanwatch.org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7E6E6"/>
              </a:solidFill>
              <a:effectLst/>
              <a:uLnTx/>
              <a:uFillTx/>
              <a:latin typeface="Calibri" panose="020F0502020204030204" pitchFamily="34" charset="0"/>
              <a:ea typeface="+mn-ea"/>
              <a:cs typeface="Calibri" panose="020F0502020204030204" pitchFamily="34" charset="0"/>
            </a:endParaRPr>
          </a:p>
        </p:txBody>
      </p:sp>
      <p:graphicFrame>
        <p:nvGraphicFramePr>
          <p:cNvPr id="7" name="Objekt 6" hidden="1">
            <a:extLst>
              <a:ext uri="{FF2B5EF4-FFF2-40B4-BE49-F238E27FC236}">
                <a16:creationId xmlns:a16="http://schemas.microsoft.com/office/drawing/2014/main" id="{D4DBCC8F-9347-4E40-90E1-98EA79070F9B}"/>
              </a:ext>
            </a:extLst>
          </p:cNvPr>
          <p:cNvGraphicFramePr>
            <a:graphicFrameLocks noChangeAspect="1"/>
          </p:cNvGraphicFramePr>
          <p:nvPr userDrawn="1">
            <p:custDataLst>
              <p:tags r:id="rId2"/>
            </p:custDataLst>
            <p:extLst>
              <p:ext uri="{D42A27DB-BD31-4B8C-83A1-F6EECF244321}">
                <p14:modId xmlns:p14="http://schemas.microsoft.com/office/powerpoint/2010/main" val="29543513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1" name="think-cell Folie" r:id="rId5" imgW="530" imgH="531" progId="TCLayout.ActiveDocument.1">
                  <p:embed/>
                </p:oleObj>
              </mc:Choice>
              <mc:Fallback>
                <p:oleObj name="think-cell Folie" r:id="rId5" imgW="530" imgH="531" progId="TCLayout.ActiveDocument.1">
                  <p:embed/>
                  <p:pic>
                    <p:nvPicPr>
                      <p:cNvPr id="7" name="Objekt 6" hidden="1">
                        <a:extLst>
                          <a:ext uri="{FF2B5EF4-FFF2-40B4-BE49-F238E27FC236}">
                            <a16:creationId xmlns:a16="http://schemas.microsoft.com/office/drawing/2014/main" id="{D4DBCC8F-9347-4E40-90E1-98EA79070F9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hteck 1" hidden="1">
            <a:extLst>
              <a:ext uri="{FF2B5EF4-FFF2-40B4-BE49-F238E27FC236}">
                <a16:creationId xmlns:a16="http://schemas.microsoft.com/office/drawing/2014/main" id="{ECE82270-0F51-48DE-A400-7BA4AB5D7EB3}"/>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a:ln>
                <a:noFill/>
              </a:ln>
              <a:solidFill>
                <a:prstClr val="black"/>
              </a:solidFill>
              <a:effectLst/>
              <a:uLnTx/>
              <a:uFillTx/>
              <a:latin typeface="Arial" panose="020B0604020202020204" pitchFamily="34" charset="0"/>
              <a:ea typeface="Verdana" panose="020B0604030504040204" pitchFamily="34" charset="0"/>
              <a:cs typeface="+mn-cs"/>
              <a:sym typeface="Arial" panose="020B0604020202020204" pitchFamily="34" charset="0"/>
            </a:endParaRPr>
          </a:p>
        </p:txBody>
      </p:sp>
      <p:sp>
        <p:nvSpPr>
          <p:cNvPr id="9" name="Titel 1"/>
          <p:cNvSpPr>
            <a:spLocks noGrp="1"/>
          </p:cNvSpPr>
          <p:nvPr>
            <p:ph type="ctrTitle" hasCustomPrompt="1"/>
          </p:nvPr>
        </p:nvSpPr>
        <p:spPr bwMode="gray">
          <a:xfrm>
            <a:off x="2784863" y="1988194"/>
            <a:ext cx="4349683" cy="2366765"/>
          </a:xfrm>
        </p:spPr>
        <p:txBody>
          <a:bodyPr anchor="ctr" anchorCtr="0"/>
          <a:lstStyle>
            <a:lvl1pPr algn="ctr">
              <a:defRPr sz="3200" b="1" baseline="0">
                <a:latin typeface="+mj-lt"/>
                <a:ea typeface="Verdana" panose="020B0604030504040204" pitchFamily="34" charset="0"/>
                <a:cs typeface="Verdana" panose="020B0604030504040204" pitchFamily="34" charset="0"/>
              </a:defRPr>
            </a:lvl1pPr>
          </a:lstStyle>
          <a:p>
            <a:r>
              <a:rPr lang="en-US" err="1"/>
              <a:t>Titel</a:t>
            </a:r>
            <a:r>
              <a:rPr lang="en-US"/>
              <a:t> </a:t>
            </a:r>
            <a:r>
              <a:rPr lang="en-US" err="1"/>
              <a:t>durch</a:t>
            </a:r>
            <a:r>
              <a:rPr lang="en-US"/>
              <a:t> </a:t>
            </a:r>
            <a:r>
              <a:rPr lang="en-US" err="1"/>
              <a:t>Klicken</a:t>
            </a:r>
            <a:r>
              <a:rPr lang="en-US"/>
              <a:t> </a:t>
            </a:r>
            <a:r>
              <a:rPr lang="en-US" err="1"/>
              <a:t>hinzufügen</a:t>
            </a:r>
            <a:endParaRPr lang="en-US"/>
          </a:p>
        </p:txBody>
      </p:sp>
      <p:sp>
        <p:nvSpPr>
          <p:cNvPr id="11" name="Untertitel 2"/>
          <p:cNvSpPr>
            <a:spLocks noGrp="1"/>
          </p:cNvSpPr>
          <p:nvPr>
            <p:ph type="subTitle" idx="1"/>
          </p:nvPr>
        </p:nvSpPr>
        <p:spPr bwMode="gray">
          <a:xfrm>
            <a:off x="2784862" y="4692253"/>
            <a:ext cx="4349683" cy="350515"/>
          </a:xfrm>
        </p:spPr>
        <p:txBody>
          <a:bodyPr/>
          <a:lstStyle>
            <a:lvl1pPr marL="0" indent="0" algn="ctr">
              <a:lnSpc>
                <a:spcPct val="100000"/>
              </a:lnSpc>
              <a:spcAft>
                <a:spcPts val="0"/>
              </a:spcAft>
              <a:buNone/>
              <a:defRPr sz="1800" b="0" i="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Master-</a:t>
            </a:r>
            <a:r>
              <a:rPr lang="en-US" err="1"/>
              <a:t>Untertitelformat</a:t>
            </a:r>
            <a:r>
              <a:rPr lang="en-US"/>
              <a:t> </a:t>
            </a:r>
            <a:r>
              <a:rPr lang="en-US" err="1"/>
              <a:t>bearbeiten</a:t>
            </a:r>
            <a:endParaRPr lang="en-US"/>
          </a:p>
        </p:txBody>
      </p:sp>
      <p:sp>
        <p:nvSpPr>
          <p:cNvPr id="14" name="Textplatzhalter 9"/>
          <p:cNvSpPr>
            <a:spLocks noGrp="1"/>
          </p:cNvSpPr>
          <p:nvPr>
            <p:ph type="body" sz="quarter" idx="13" hasCustomPrompt="1"/>
          </p:nvPr>
        </p:nvSpPr>
        <p:spPr bwMode="gray">
          <a:xfrm>
            <a:off x="2804348" y="6232081"/>
            <a:ext cx="4336348" cy="307082"/>
          </a:xfrm>
        </p:spPr>
        <p:txBody>
          <a:bodyPr/>
          <a:lstStyle>
            <a:lvl1pPr marL="0" indent="0">
              <a:lnSpc>
                <a:spcPct val="100000"/>
              </a:lnSpc>
              <a:spcAft>
                <a:spcPts val="0"/>
              </a:spcAft>
              <a:buNone/>
              <a:defRPr sz="1400" b="1" cap="all" baseline="0">
                <a:solidFill>
                  <a:schemeClr val="tx2"/>
                </a:solidFill>
                <a:latin typeface="+mn-lt"/>
                <a:ea typeface="Verdana" panose="020B0604030504040204" pitchFamily="34" charset="0"/>
                <a:cs typeface="Verdana" panose="020B0604030504040204" pitchFamily="34" charset="0"/>
              </a:defRPr>
            </a:lvl1pPr>
          </a:lstStyle>
          <a:p>
            <a:pPr lvl="0"/>
            <a:r>
              <a:rPr lang="en-US"/>
              <a:t>Ort, Datum</a:t>
            </a:r>
          </a:p>
        </p:txBody>
      </p:sp>
      <p:sp>
        <p:nvSpPr>
          <p:cNvPr id="6" name="Textplatzhalter 5"/>
          <p:cNvSpPr>
            <a:spLocks noGrp="1"/>
          </p:cNvSpPr>
          <p:nvPr>
            <p:ph type="body" sz="quarter" idx="14" hasCustomPrompt="1"/>
          </p:nvPr>
        </p:nvSpPr>
        <p:spPr>
          <a:xfrm>
            <a:off x="2791013" y="5852234"/>
            <a:ext cx="4349683" cy="304800"/>
          </a:xfrm>
        </p:spPr>
        <p:txBody>
          <a:bodyPr anchor="b" anchorCtr="0"/>
          <a:lstStyle>
            <a:lvl1pPr marL="0" indent="0">
              <a:buNone/>
              <a:defRPr sz="1600" b="1"/>
            </a:lvl1pPr>
          </a:lstStyle>
          <a:p>
            <a:pPr lvl="0"/>
            <a:r>
              <a:rPr lang="en-US"/>
              <a:t>Name</a:t>
            </a:r>
          </a:p>
        </p:txBody>
      </p:sp>
      <p:pic>
        <p:nvPicPr>
          <p:cNvPr id="24" name="Picture 12" descr="A picture containing drawing&#10;&#10;Description automatically generated">
            <a:extLst>
              <a:ext uri="{FF2B5EF4-FFF2-40B4-BE49-F238E27FC236}">
                <a16:creationId xmlns:a16="http://schemas.microsoft.com/office/drawing/2014/main" id="{44CE7252-29FB-4907-8C4E-66A9B70423C1}"/>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41107" y="131239"/>
            <a:ext cx="3112343" cy="1423319"/>
          </a:xfrm>
          <a:prstGeom prst="rect">
            <a:avLst/>
          </a:prstGeom>
        </p:spPr>
      </p:pic>
      <p:pic>
        <p:nvPicPr>
          <p:cNvPr id="25" name="Picture 4">
            <a:extLst>
              <a:ext uri="{FF2B5EF4-FFF2-40B4-BE49-F238E27FC236}">
                <a16:creationId xmlns:a16="http://schemas.microsoft.com/office/drawing/2014/main" id="{1DCAE160-E7E8-4748-94C4-F551B049A972}"/>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622791" y="165961"/>
            <a:ext cx="3899868" cy="1247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187923"/>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Textfeld (weiß)">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02EF2472-1E8B-4EAC-831E-6BDE02B256DC}"/>
              </a:ext>
            </a:extLst>
          </p:cNvPr>
          <p:cNvGraphicFramePr>
            <a:graphicFrameLocks noChangeAspect="1"/>
          </p:cNvGraphicFramePr>
          <p:nvPr userDrawn="1">
            <p:custDataLst>
              <p:tags r:id="rId2"/>
            </p:custDataLst>
            <p:extLst>
              <p:ext uri="{D42A27DB-BD31-4B8C-83A1-F6EECF244321}">
                <p14:modId xmlns:p14="http://schemas.microsoft.com/office/powerpoint/2010/main" val="34921371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3"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02EF2472-1E8B-4EAC-831E-6BDE02B256D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5" name="Textplatzhalter 7"/>
          <p:cNvSpPr>
            <a:spLocks noGrp="1"/>
          </p:cNvSpPr>
          <p:nvPr>
            <p:ph type="body" sz="quarter" idx="18" hasCustomPrompt="1"/>
          </p:nvPr>
        </p:nvSpPr>
        <p:spPr>
          <a:xfrm>
            <a:off x="814917" y="1828800"/>
            <a:ext cx="10780298" cy="4438651"/>
          </a:xfrm>
          <a:noFill/>
        </p:spPr>
        <p:txBody>
          <a:bodyPr lIns="72000" tIns="72000" rIns="72000" bIns="72000"/>
          <a:lstStyle>
            <a:lvl1pPr marL="285750" indent="-285750">
              <a:lnSpc>
                <a:spcPct val="100000"/>
              </a:lnSpc>
              <a:buSzPct val="100000"/>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Tree>
    <p:extLst>
      <p:ext uri="{BB962C8B-B14F-4D97-AF65-F5344CB8AC3E}">
        <p14:creationId xmlns:p14="http://schemas.microsoft.com/office/powerpoint/2010/main" val="2363448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1 Textfeld (weiß)">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A6B85414-EFC3-42E6-B985-368B349926D8}"/>
              </a:ext>
            </a:extLst>
          </p:cNvPr>
          <p:cNvGraphicFramePr>
            <a:graphicFrameLocks noChangeAspect="1"/>
          </p:cNvGraphicFramePr>
          <p:nvPr userDrawn="1">
            <p:custDataLst>
              <p:tags r:id="rId2"/>
            </p:custDataLst>
            <p:extLst>
              <p:ext uri="{D42A27DB-BD31-4B8C-83A1-F6EECF244321}">
                <p14:modId xmlns:p14="http://schemas.microsoft.com/office/powerpoint/2010/main" val="20133498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7"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A6B85414-EFC3-42E6-B985-368B349926D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Tree>
    <p:extLst>
      <p:ext uri="{BB962C8B-B14F-4D97-AF65-F5344CB8AC3E}">
        <p14:creationId xmlns:p14="http://schemas.microsoft.com/office/powerpoint/2010/main" val="847990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Textfelder (weiß)">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808AD27D-796D-455A-9472-B3B15EF02634}"/>
              </a:ext>
            </a:extLst>
          </p:cNvPr>
          <p:cNvGraphicFramePr>
            <a:graphicFrameLocks noChangeAspect="1"/>
          </p:cNvGraphicFramePr>
          <p:nvPr userDrawn="1">
            <p:custDataLst>
              <p:tags r:id="rId2"/>
            </p:custDataLst>
            <p:extLst>
              <p:ext uri="{D42A27DB-BD31-4B8C-83A1-F6EECF244321}">
                <p14:modId xmlns:p14="http://schemas.microsoft.com/office/powerpoint/2010/main" val="9376014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1"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808AD27D-796D-455A-9472-B3B15EF0263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5" name="Textplatzhalter 7"/>
          <p:cNvSpPr>
            <a:spLocks noGrp="1"/>
          </p:cNvSpPr>
          <p:nvPr>
            <p:ph type="body" sz="quarter" idx="18" hasCustomPrompt="1"/>
          </p:nvPr>
        </p:nvSpPr>
        <p:spPr>
          <a:xfrm>
            <a:off x="814917" y="1828800"/>
            <a:ext cx="5331883" cy="4438651"/>
          </a:xfrm>
          <a:noFill/>
        </p:spPr>
        <p:txBody>
          <a:bodyPr lIns="72000" tIns="72000" rIns="72000" bIns="72000"/>
          <a:lstStyle>
            <a:lvl1pPr marL="285750" indent="-285750">
              <a:lnSpc>
                <a:spcPct val="100000"/>
              </a:lnSpc>
              <a:buSzPct val="100000"/>
              <a:buFont typeface="Flexo" pitchFamily="50" charset="0"/>
              <a:buChar char="→"/>
              <a:defRPr sz="1800" baseline="0"/>
            </a:lvl1pPr>
            <a:lvl2pPr marL="539750" indent="-285750">
              <a:buFont typeface="Arial" panose="020B0604020202020204" pitchFamily="34" charset="0"/>
              <a:buChar char="•"/>
              <a:tabLst>
                <a:tab pos="182563" algn="l"/>
              </a:tabLst>
              <a:defRPr sz="1600"/>
            </a:lvl2pPr>
          </a:lstStyle>
          <a:p>
            <a:pPr lvl="0"/>
            <a:r>
              <a:rPr lang="en-US"/>
              <a:t>Bullet hinzufügen</a:t>
            </a:r>
          </a:p>
          <a:p>
            <a:pPr lvl="1"/>
            <a:r>
              <a:rPr lang="en-US"/>
              <a:t>Zweiter Bullet</a:t>
            </a:r>
          </a:p>
        </p:txBody>
      </p:sp>
      <p:sp>
        <p:nvSpPr>
          <p:cNvPr id="6" name="Textplatzhalter 7"/>
          <p:cNvSpPr>
            <a:spLocks noGrp="1"/>
          </p:cNvSpPr>
          <p:nvPr>
            <p:ph type="body" sz="quarter" idx="19" hasCustomPrompt="1"/>
          </p:nvPr>
        </p:nvSpPr>
        <p:spPr>
          <a:xfrm>
            <a:off x="6276032" y="1828800"/>
            <a:ext cx="5331883" cy="4438651"/>
          </a:xfrm>
          <a:noFill/>
        </p:spPr>
        <p:txBody>
          <a:bodyPr lIns="72000" tIns="72000" rIns="72000" bIns="72000"/>
          <a:lstStyle>
            <a:lvl1pPr marL="285750" indent="-285750">
              <a:lnSpc>
                <a:spcPct val="100000"/>
              </a:lnSpc>
              <a:buSzPct val="100000"/>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Tree>
    <p:extLst>
      <p:ext uri="{BB962C8B-B14F-4D97-AF65-F5344CB8AC3E}">
        <p14:creationId xmlns:p14="http://schemas.microsoft.com/office/powerpoint/2010/main" val="2270513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1099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Ergebnisse auf einen Blick ">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FC6EDDB0-8BE9-4100-80D4-1BBB85416996}"/>
              </a:ext>
            </a:extLst>
          </p:cNvPr>
          <p:cNvGraphicFramePr>
            <a:graphicFrameLocks noChangeAspect="1"/>
          </p:cNvGraphicFramePr>
          <p:nvPr userDrawn="1">
            <p:custDataLst>
              <p:tags r:id="rId2"/>
            </p:custDataLst>
            <p:extLst>
              <p:ext uri="{D42A27DB-BD31-4B8C-83A1-F6EECF244321}">
                <p14:modId xmlns:p14="http://schemas.microsoft.com/office/powerpoint/2010/main" val="8236573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5" name="think-cell Folie" r:id="rId4" imgW="530" imgH="531" progId="TCLayout.ActiveDocument.1">
                  <p:embed/>
                </p:oleObj>
              </mc:Choice>
              <mc:Fallback>
                <p:oleObj name="think-cell Folie" r:id="rId4" imgW="530" imgH="531" progId="TCLayout.ActiveDocument.1">
                  <p:embed/>
                  <p:pic>
                    <p:nvPicPr>
                      <p:cNvPr id="2" name="Objekt 1" hidden="1">
                        <a:extLst>
                          <a:ext uri="{FF2B5EF4-FFF2-40B4-BE49-F238E27FC236}">
                            <a16:creationId xmlns:a16="http://schemas.microsoft.com/office/drawing/2014/main" id="{FC6EDDB0-8BE9-4100-80D4-1BBB8541699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6" name="Rechteck 15"/>
          <p:cNvSpPr/>
          <p:nvPr userDrawn="1"/>
        </p:nvSpPr>
        <p:spPr bwMode="gray">
          <a:xfrm>
            <a:off x="915516" y="1938661"/>
            <a:ext cx="10579100" cy="4216400"/>
          </a:xfrm>
          <a:prstGeom prst="rect">
            <a:avLst/>
          </a:prstGeom>
          <a:solidFill>
            <a:srgbClr val="F6F6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26" name="Textfeld 2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Ergebnisse</a:t>
            </a:r>
            <a:r>
              <a:rPr lang="en-US" sz="2200" b="1" baseline="0">
                <a:latin typeface="+mj-lt"/>
              </a:rPr>
              <a:t> auf einen Blick</a:t>
            </a:r>
            <a:endParaRPr lang="en-US" sz="2200" b="1">
              <a:latin typeface="+mj-lt"/>
            </a:endParaRPr>
          </a:p>
        </p:txBody>
      </p:sp>
      <p:graphicFrame>
        <p:nvGraphicFramePr>
          <p:cNvPr id="18" name="Tabelle 17"/>
          <p:cNvGraphicFramePr>
            <a:graphicFrameLocks noGrp="1"/>
          </p:cNvGraphicFramePr>
          <p:nvPr userDrawn="1">
            <p:extLst>
              <p:ext uri="{D42A27DB-BD31-4B8C-83A1-F6EECF244321}">
                <p14:modId xmlns:p14="http://schemas.microsoft.com/office/powerpoint/2010/main" val="3783583446"/>
              </p:ext>
            </p:extLst>
          </p:nvPr>
        </p:nvGraphicFramePr>
        <p:xfrm>
          <a:off x="2713513" y="2353300"/>
          <a:ext cx="6983107" cy="3387123"/>
        </p:xfrm>
        <a:graphic>
          <a:graphicData uri="http://schemas.openxmlformats.org/drawingml/2006/table">
            <a:tbl>
              <a:tblPr firstRow="1" bandRow="1">
                <a:tableStyleId>{91EBBBCC-DAD2-459C-BE2E-F6DE35CF9A28}</a:tableStyleId>
              </a:tblPr>
              <a:tblGrid>
                <a:gridCol w="6983107">
                  <a:extLst>
                    <a:ext uri="{9D8B030D-6E8A-4147-A177-3AD203B41FA5}">
                      <a16:colId xmlns:a16="http://schemas.microsoft.com/office/drawing/2014/main" val="20000"/>
                    </a:ext>
                  </a:extLst>
                </a:gridCol>
              </a:tblGrid>
              <a:tr h="1129041">
                <a:tc>
                  <a:txBody>
                    <a:bodyPr/>
                    <a:lstStyle/>
                    <a:p>
                      <a:endParaRPr lang="en-US"/>
                    </a:p>
                  </a:txBody>
                  <a:tcPr marL="828000">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0"/>
                  </a:ext>
                </a:extLst>
              </a:tr>
              <a:tr h="1129041">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EAF3FA"/>
                    </a:solidFill>
                  </a:tcPr>
                </a:tc>
                <a:extLst>
                  <a:ext uri="{0D108BD9-81ED-4DB2-BD59-A6C34878D82A}">
                    <a16:rowId xmlns:a16="http://schemas.microsoft.com/office/drawing/2014/main" val="10001"/>
                  </a:ext>
                </a:extLst>
              </a:tr>
              <a:tr h="1129041">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2"/>
                  </a:ext>
                </a:extLst>
              </a:tr>
            </a:tbl>
          </a:graphicData>
        </a:graphic>
      </p:graphicFrame>
      <p:sp>
        <p:nvSpPr>
          <p:cNvPr id="20" name="Ellipse 245"/>
          <p:cNvSpPr/>
          <p:nvPr userDrawn="1"/>
        </p:nvSpPr>
        <p:spPr>
          <a:xfrm>
            <a:off x="2954508" y="2748429"/>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1</a:t>
            </a:r>
            <a:endParaRPr lang="en-US" sz="1400" b="0" i="0" u="none" strike="noStrike" kern="0" cap="none" spc="0" baseline="0">
              <a:solidFill>
                <a:srgbClr val="FFFFFF"/>
              </a:solidFill>
              <a:uFillTx/>
              <a:latin typeface="+mn-lt"/>
              <a:ea typeface="MS Mincho"/>
            </a:endParaRPr>
          </a:p>
        </p:txBody>
      </p:sp>
      <p:sp>
        <p:nvSpPr>
          <p:cNvPr id="22" name="Ellipse 245"/>
          <p:cNvSpPr/>
          <p:nvPr userDrawn="1"/>
        </p:nvSpPr>
        <p:spPr>
          <a:xfrm>
            <a:off x="2954508" y="3892435"/>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2</a:t>
            </a:r>
            <a:endParaRPr lang="en-US" sz="1400" b="0" i="0" u="none" strike="noStrike" kern="0" cap="none" spc="0" baseline="0">
              <a:solidFill>
                <a:schemeClr val="accent3"/>
              </a:solidFill>
              <a:uFillTx/>
              <a:latin typeface="+mn-lt"/>
              <a:ea typeface="MS Mincho"/>
            </a:endParaRPr>
          </a:p>
        </p:txBody>
      </p:sp>
      <p:sp>
        <p:nvSpPr>
          <p:cNvPr id="23" name="Ellipse 245"/>
          <p:cNvSpPr/>
          <p:nvPr userDrawn="1"/>
        </p:nvSpPr>
        <p:spPr>
          <a:xfrm>
            <a:off x="2954508" y="4948196"/>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3</a:t>
            </a:r>
            <a:endParaRPr lang="en-US" sz="1400" b="0" i="0" u="none" strike="noStrike" kern="0" cap="none" spc="0" baseline="0">
              <a:solidFill>
                <a:schemeClr val="accent3"/>
              </a:solidFill>
              <a:uFillTx/>
              <a:latin typeface="+mn-lt"/>
              <a:ea typeface="MS Mincho"/>
            </a:endParaRPr>
          </a:p>
        </p:txBody>
      </p:sp>
      <p:sp>
        <p:nvSpPr>
          <p:cNvPr id="24" name="Textplatzhalter 5"/>
          <p:cNvSpPr>
            <a:spLocks noGrp="1"/>
          </p:cNvSpPr>
          <p:nvPr>
            <p:ph type="body" sz="quarter" idx="18"/>
          </p:nvPr>
        </p:nvSpPr>
        <p:spPr>
          <a:xfrm>
            <a:off x="3671285" y="2416724"/>
            <a:ext cx="5880929" cy="1008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25" name="Textplatzhalter 5"/>
          <p:cNvSpPr>
            <a:spLocks noGrp="1"/>
          </p:cNvSpPr>
          <p:nvPr>
            <p:ph type="body" sz="quarter" idx="21"/>
          </p:nvPr>
        </p:nvSpPr>
        <p:spPr>
          <a:xfrm>
            <a:off x="3671285" y="3547402"/>
            <a:ext cx="5880929" cy="1008000"/>
          </a:xfrm>
          <a:noFill/>
        </p:spPr>
        <p:txBody>
          <a:bodyPr lIns="108000" anchor="ctr" anchorCtr="0"/>
          <a:lstStyle>
            <a:lvl1pPr marL="0" indent="0">
              <a:lnSpc>
                <a:spcPct val="100000"/>
              </a:lnSpc>
              <a:buNone/>
              <a:defRPr sz="1400" b="0">
                <a:solidFill>
                  <a:schemeClr val="tx1"/>
                </a:solidFill>
              </a:defRPr>
            </a:lvl1pPr>
          </a:lstStyle>
          <a:p>
            <a:pPr lvl="0"/>
            <a:r>
              <a:rPr lang="en-US"/>
              <a:t>Mastertextformat bearbeiten</a:t>
            </a:r>
          </a:p>
        </p:txBody>
      </p:sp>
      <p:sp>
        <p:nvSpPr>
          <p:cNvPr id="27" name="Textplatzhalter 5"/>
          <p:cNvSpPr>
            <a:spLocks noGrp="1"/>
          </p:cNvSpPr>
          <p:nvPr>
            <p:ph type="body" sz="quarter" idx="22"/>
          </p:nvPr>
        </p:nvSpPr>
        <p:spPr>
          <a:xfrm>
            <a:off x="3671285" y="4664254"/>
            <a:ext cx="5880929" cy="1008000"/>
          </a:xfrm>
          <a:noFill/>
        </p:spPr>
        <p:txBody>
          <a:bodyPr lIns="108000" anchor="ctr" anchorCtr="0"/>
          <a:lstStyle>
            <a:lvl1pPr marL="0" indent="0">
              <a:lnSpc>
                <a:spcPct val="100000"/>
              </a:lnSpc>
              <a:buNone/>
              <a:defRPr sz="1400" b="0">
                <a:solidFill>
                  <a:schemeClr val="tx1"/>
                </a:solidFill>
              </a:defRPr>
            </a:lvl1pPr>
          </a:lstStyle>
          <a:p>
            <a:pPr lvl="0"/>
            <a:r>
              <a:rPr lang="en-US"/>
              <a:t>Mastertextformat bearbeiten</a:t>
            </a:r>
          </a:p>
        </p:txBody>
      </p:sp>
    </p:spTree>
    <p:extLst>
      <p:ext uri="{BB962C8B-B14F-4D97-AF65-F5344CB8AC3E}">
        <p14:creationId xmlns:p14="http://schemas.microsoft.com/office/powerpoint/2010/main" val="32899772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 Ergebnisse auf einen Blick ">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2E84F9B9-8041-4C7A-8317-10DF91A4EA7F}"/>
              </a:ext>
            </a:extLst>
          </p:cNvPr>
          <p:cNvGraphicFramePr>
            <a:graphicFrameLocks noChangeAspect="1"/>
          </p:cNvGraphicFramePr>
          <p:nvPr userDrawn="1">
            <p:custDataLst>
              <p:tags r:id="rId2"/>
            </p:custDataLst>
            <p:extLst>
              <p:ext uri="{D42A27DB-BD31-4B8C-83A1-F6EECF244321}">
                <p14:modId xmlns:p14="http://schemas.microsoft.com/office/powerpoint/2010/main" val="10153387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59" name="think-cell Folie" r:id="rId4" imgW="530" imgH="531" progId="TCLayout.ActiveDocument.1">
                  <p:embed/>
                </p:oleObj>
              </mc:Choice>
              <mc:Fallback>
                <p:oleObj name="think-cell Folie" r:id="rId4" imgW="530" imgH="531" progId="TCLayout.ActiveDocument.1">
                  <p:embed/>
                  <p:pic>
                    <p:nvPicPr>
                      <p:cNvPr id="2" name="Objekt 1" hidden="1">
                        <a:extLst>
                          <a:ext uri="{FF2B5EF4-FFF2-40B4-BE49-F238E27FC236}">
                            <a16:creationId xmlns:a16="http://schemas.microsoft.com/office/drawing/2014/main" id="{2E84F9B9-8041-4C7A-8317-10DF91A4EA7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 name="Rechteck 3"/>
          <p:cNvSpPr/>
          <p:nvPr userDrawn="1"/>
        </p:nvSpPr>
        <p:spPr bwMode="gray">
          <a:xfrm>
            <a:off x="915516" y="1938661"/>
            <a:ext cx="10579100" cy="4216400"/>
          </a:xfrm>
          <a:prstGeom prst="rect">
            <a:avLst/>
          </a:prstGeom>
          <a:solidFill>
            <a:srgbClr val="F6F6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6" name="Textfeld 2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Ergebnisse</a:t>
            </a:r>
            <a:r>
              <a:rPr lang="en-US" sz="2200" b="1" baseline="0">
                <a:latin typeface="+mj-lt"/>
              </a:rPr>
              <a:t> auf einen Blick</a:t>
            </a:r>
            <a:endParaRPr lang="en-US" sz="2200" b="1">
              <a:latin typeface="+mj-lt"/>
            </a:endParaRPr>
          </a:p>
        </p:txBody>
      </p:sp>
      <p:graphicFrame>
        <p:nvGraphicFramePr>
          <p:cNvPr id="39" name="Tabelle 38"/>
          <p:cNvGraphicFramePr>
            <a:graphicFrameLocks noGrp="1"/>
          </p:cNvGraphicFramePr>
          <p:nvPr userDrawn="1">
            <p:extLst>
              <p:ext uri="{D42A27DB-BD31-4B8C-83A1-F6EECF244321}">
                <p14:modId xmlns:p14="http://schemas.microsoft.com/office/powerpoint/2010/main" val="582588400"/>
              </p:ext>
            </p:extLst>
          </p:nvPr>
        </p:nvGraphicFramePr>
        <p:xfrm>
          <a:off x="2717374" y="2064803"/>
          <a:ext cx="6975384" cy="3964116"/>
        </p:xfrm>
        <a:graphic>
          <a:graphicData uri="http://schemas.openxmlformats.org/drawingml/2006/table">
            <a:tbl>
              <a:tblPr firstRow="1" bandRow="1">
                <a:tableStyleId>{91EBBBCC-DAD2-459C-BE2E-F6DE35CF9A28}</a:tableStyleId>
              </a:tblPr>
              <a:tblGrid>
                <a:gridCol w="6975384">
                  <a:extLst>
                    <a:ext uri="{9D8B030D-6E8A-4147-A177-3AD203B41FA5}">
                      <a16:colId xmlns:a16="http://schemas.microsoft.com/office/drawing/2014/main" val="20000"/>
                    </a:ext>
                  </a:extLst>
                </a:gridCol>
              </a:tblGrid>
              <a:tr h="991029">
                <a:tc>
                  <a:txBody>
                    <a:bodyPr/>
                    <a:lstStyle/>
                    <a:p>
                      <a:endParaRPr lang="en-US"/>
                    </a:p>
                  </a:txBody>
                  <a:tcPr marL="828000">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0"/>
                  </a:ext>
                </a:extLst>
              </a:tr>
              <a:tr h="991029">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EAF3FA"/>
                    </a:solidFill>
                  </a:tcPr>
                </a:tc>
                <a:extLst>
                  <a:ext uri="{0D108BD9-81ED-4DB2-BD59-A6C34878D82A}">
                    <a16:rowId xmlns:a16="http://schemas.microsoft.com/office/drawing/2014/main" val="10001"/>
                  </a:ext>
                </a:extLst>
              </a:tr>
              <a:tr h="991029">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2"/>
                  </a:ext>
                </a:extLst>
              </a:tr>
              <a:tr h="991029">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EAF3FA"/>
                    </a:solidFill>
                  </a:tcPr>
                </a:tc>
                <a:extLst>
                  <a:ext uri="{0D108BD9-81ED-4DB2-BD59-A6C34878D82A}">
                    <a16:rowId xmlns:a16="http://schemas.microsoft.com/office/drawing/2014/main" val="10003"/>
                  </a:ext>
                </a:extLst>
              </a:tr>
            </a:tbl>
          </a:graphicData>
        </a:graphic>
      </p:graphicFrame>
      <p:sp>
        <p:nvSpPr>
          <p:cNvPr id="40" name="Ellipse 245"/>
          <p:cNvSpPr/>
          <p:nvPr userDrawn="1"/>
        </p:nvSpPr>
        <p:spPr>
          <a:xfrm>
            <a:off x="2917186" y="2347211"/>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1</a:t>
            </a:r>
            <a:endParaRPr lang="en-US" sz="1400" b="0" i="0" u="none" strike="noStrike" kern="0" cap="none" spc="0" baseline="0">
              <a:solidFill>
                <a:srgbClr val="FFFFFF"/>
              </a:solidFill>
              <a:uFillTx/>
              <a:latin typeface="+mn-lt"/>
              <a:ea typeface="MS Mincho"/>
            </a:endParaRPr>
          </a:p>
        </p:txBody>
      </p:sp>
      <p:sp>
        <p:nvSpPr>
          <p:cNvPr id="41" name="Ellipse 245"/>
          <p:cNvSpPr/>
          <p:nvPr userDrawn="1"/>
        </p:nvSpPr>
        <p:spPr>
          <a:xfrm>
            <a:off x="2917186" y="3334410"/>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2</a:t>
            </a:r>
            <a:endParaRPr lang="en-US" sz="1400" b="0" i="0" u="none" strike="noStrike" kern="0" cap="none" spc="0" baseline="0">
              <a:solidFill>
                <a:schemeClr val="accent3"/>
              </a:solidFill>
              <a:uFillTx/>
              <a:latin typeface="+mn-lt"/>
              <a:ea typeface="MS Mincho"/>
            </a:endParaRPr>
          </a:p>
        </p:txBody>
      </p:sp>
      <p:sp>
        <p:nvSpPr>
          <p:cNvPr id="42" name="Ellipse 245"/>
          <p:cNvSpPr/>
          <p:nvPr userDrawn="1"/>
        </p:nvSpPr>
        <p:spPr>
          <a:xfrm>
            <a:off x="2917186" y="4321609"/>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3</a:t>
            </a:r>
            <a:endParaRPr lang="en-US" sz="1400" b="0" i="0" u="none" strike="noStrike" kern="0" cap="none" spc="0" baseline="0">
              <a:solidFill>
                <a:schemeClr val="accent3"/>
              </a:solidFill>
              <a:uFillTx/>
              <a:latin typeface="+mn-lt"/>
              <a:ea typeface="MS Mincho"/>
            </a:endParaRPr>
          </a:p>
        </p:txBody>
      </p:sp>
      <p:sp>
        <p:nvSpPr>
          <p:cNvPr id="43" name="Textplatzhalter 5"/>
          <p:cNvSpPr>
            <a:spLocks noGrp="1"/>
          </p:cNvSpPr>
          <p:nvPr>
            <p:ph type="body" sz="quarter" idx="18"/>
          </p:nvPr>
        </p:nvSpPr>
        <p:spPr>
          <a:xfrm>
            <a:off x="3633963" y="2108718"/>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46" name="Ellipse 245"/>
          <p:cNvSpPr/>
          <p:nvPr userDrawn="1"/>
        </p:nvSpPr>
        <p:spPr>
          <a:xfrm>
            <a:off x="2917186" y="5308807"/>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MS Mincho"/>
              </a:rPr>
              <a:t>4</a:t>
            </a:r>
            <a:endParaRPr lang="en-US" sz="1400" b="0" i="0" u="none" strike="noStrike" kern="0" cap="none" spc="0" baseline="0">
              <a:solidFill>
                <a:schemeClr val="accent3"/>
              </a:solidFill>
              <a:uFillTx/>
              <a:latin typeface="+mn-lt"/>
              <a:ea typeface="MS Mincho"/>
            </a:endParaRPr>
          </a:p>
        </p:txBody>
      </p:sp>
      <p:sp>
        <p:nvSpPr>
          <p:cNvPr id="47" name="Textplatzhalter 5"/>
          <p:cNvSpPr>
            <a:spLocks noGrp="1"/>
          </p:cNvSpPr>
          <p:nvPr>
            <p:ph type="body" sz="quarter" idx="19"/>
          </p:nvPr>
        </p:nvSpPr>
        <p:spPr>
          <a:xfrm>
            <a:off x="3633963" y="3100954"/>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48" name="Textplatzhalter 5"/>
          <p:cNvSpPr>
            <a:spLocks noGrp="1"/>
          </p:cNvSpPr>
          <p:nvPr>
            <p:ph type="body" sz="quarter" idx="20"/>
          </p:nvPr>
        </p:nvSpPr>
        <p:spPr>
          <a:xfrm>
            <a:off x="3633963" y="4093190"/>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49" name="Textplatzhalter 5"/>
          <p:cNvSpPr>
            <a:spLocks noGrp="1"/>
          </p:cNvSpPr>
          <p:nvPr>
            <p:ph type="body" sz="quarter" idx="21"/>
          </p:nvPr>
        </p:nvSpPr>
        <p:spPr>
          <a:xfrm>
            <a:off x="3633963" y="5085427"/>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Tree>
    <p:extLst>
      <p:ext uri="{BB962C8B-B14F-4D97-AF65-F5344CB8AC3E}">
        <p14:creationId xmlns:p14="http://schemas.microsoft.com/office/powerpoint/2010/main" val="14175465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Danksagung_Standard_EN">
    <p:spTree>
      <p:nvGrpSpPr>
        <p:cNvPr id="1" name=""/>
        <p:cNvGrpSpPr/>
        <p:nvPr/>
      </p:nvGrpSpPr>
      <p:grpSpPr>
        <a:xfrm>
          <a:off x="0" y="0"/>
          <a:ext cx="0" cy="0"/>
          <a:chOff x="0" y="0"/>
          <a:chExt cx="0" cy="0"/>
        </a:xfrm>
      </p:grpSpPr>
      <p:sp>
        <p:nvSpPr>
          <p:cNvPr id="39" name="Rechteck 38">
            <a:extLst>
              <a:ext uri="{FF2B5EF4-FFF2-40B4-BE49-F238E27FC236}">
                <a16:creationId xmlns:a16="http://schemas.microsoft.com/office/drawing/2014/main" id="{B95F10B7-5936-48C3-A3B5-1D71A8331462}"/>
              </a:ext>
            </a:extLst>
          </p:cNvPr>
          <p:cNvSpPr/>
          <p:nvPr userDrawn="1"/>
        </p:nvSpPr>
        <p:spPr bwMode="gray">
          <a:xfrm>
            <a:off x="804941" y="1779752"/>
            <a:ext cx="5201003" cy="453883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aphicFrame>
        <p:nvGraphicFramePr>
          <p:cNvPr id="3" name="Objekt 2" hidden="1">
            <a:extLst>
              <a:ext uri="{FF2B5EF4-FFF2-40B4-BE49-F238E27FC236}">
                <a16:creationId xmlns:a16="http://schemas.microsoft.com/office/drawing/2014/main" id="{3FA95C5F-8F4C-4D55-8573-3F4DF1FC8EFA}"/>
              </a:ext>
            </a:extLst>
          </p:cNvPr>
          <p:cNvGraphicFramePr>
            <a:graphicFrameLocks noChangeAspect="1"/>
          </p:cNvGraphicFramePr>
          <p:nvPr userDrawn="1">
            <p:custDataLst>
              <p:tags r:id="rId2"/>
            </p:custDataLst>
            <p:extLst>
              <p:ext uri="{D42A27DB-BD31-4B8C-83A1-F6EECF244321}">
                <p14:modId xmlns:p14="http://schemas.microsoft.com/office/powerpoint/2010/main" val="12165145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83"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3FA95C5F-8F4C-4D55-8573-3F4DF1FC8EF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0" name="Rechteck 39">
            <a:extLst>
              <a:ext uri="{FF2B5EF4-FFF2-40B4-BE49-F238E27FC236}">
                <a16:creationId xmlns:a16="http://schemas.microsoft.com/office/drawing/2014/main" id="{F975807E-61D3-4B81-A9F5-1C4B5986F128}"/>
              </a:ext>
            </a:extLst>
          </p:cNvPr>
          <p:cNvSpPr/>
          <p:nvPr userDrawn="1"/>
        </p:nvSpPr>
        <p:spPr bwMode="gray">
          <a:xfrm>
            <a:off x="1078043" y="2154735"/>
            <a:ext cx="4654800" cy="3565346"/>
          </a:xfrm>
          <a:prstGeom prst="rect">
            <a:avLst/>
          </a:prstGeom>
          <a:solidFill>
            <a:srgbClr val="FFFFFF">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3" name="Textfeld 12"/>
          <p:cNvSpPr txBox="1"/>
          <p:nvPr userDrawn="1"/>
        </p:nvSpPr>
        <p:spPr>
          <a:xfrm>
            <a:off x="1284831" y="2504424"/>
            <a:ext cx="4584563" cy="1200329"/>
          </a:xfrm>
          <a:prstGeom prst="rect">
            <a:avLst/>
          </a:prstGeom>
          <a:noFill/>
        </p:spPr>
        <p:txBody>
          <a:bodyPr wrap="square" rtlCol="0">
            <a:spAutoFit/>
          </a:bodyPr>
          <a:lstStyle/>
          <a:p>
            <a:r>
              <a:rPr lang="en-US" sz="3600" b="1" noProof="0">
                <a:latin typeface="+mj-lt"/>
              </a:rPr>
              <a:t>Thank you for </a:t>
            </a:r>
            <a:br>
              <a:rPr lang="en-US" sz="3600" b="1" noProof="0">
                <a:latin typeface="+mj-lt"/>
              </a:rPr>
            </a:br>
            <a:r>
              <a:rPr lang="en-US" sz="3600" b="1" noProof="0">
                <a:latin typeface="+mj-lt"/>
              </a:rPr>
              <a:t>your attention!</a:t>
            </a:r>
            <a:endParaRPr lang="en-GB" sz="3600" b="1" noProof="0">
              <a:latin typeface="+mj-lt"/>
            </a:endParaRPr>
          </a:p>
        </p:txBody>
      </p:sp>
      <p:grpSp>
        <p:nvGrpSpPr>
          <p:cNvPr id="10" name="Gruppieren 9">
            <a:extLst>
              <a:ext uri="{FF2B5EF4-FFF2-40B4-BE49-F238E27FC236}">
                <a16:creationId xmlns:a16="http://schemas.microsoft.com/office/drawing/2014/main" id="{8E4E0C76-0A8D-41D2-986B-23F50F0AD214}"/>
              </a:ext>
            </a:extLst>
          </p:cNvPr>
          <p:cNvGrpSpPr/>
          <p:nvPr userDrawn="1"/>
        </p:nvGrpSpPr>
        <p:grpSpPr>
          <a:xfrm>
            <a:off x="6578265" y="4647975"/>
            <a:ext cx="4945778" cy="932616"/>
            <a:chOff x="2101776" y="316126"/>
            <a:chExt cx="4945778" cy="932616"/>
          </a:xfrm>
        </p:grpSpPr>
        <p:sp>
          <p:nvSpPr>
            <p:cNvPr id="24" name="Inhaltsplatzhalter 2">
              <a:extLst>
                <a:ext uri="{FF2B5EF4-FFF2-40B4-BE49-F238E27FC236}">
                  <a16:creationId xmlns:a16="http://schemas.microsoft.com/office/drawing/2014/main" id="{103A0D6A-6A19-4A0E-BA4F-5FE664CF73A5}"/>
                </a:ext>
              </a:extLst>
            </p:cNvPr>
            <p:cNvSpPr txBox="1">
              <a:spLocks/>
            </p:cNvSpPr>
            <p:nvPr userDrawn="1"/>
          </p:nvSpPr>
          <p:spPr bwMode="gray">
            <a:xfrm>
              <a:off x="2101776" y="428662"/>
              <a:ext cx="234156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lvl="1" eaLnBrk="1" hangingPunct="1">
                <a:buClr>
                  <a:schemeClr val="accent1"/>
                </a:buClr>
                <a:buFont typeface="Arial" pitchFamily="34" charset="0"/>
                <a:buNone/>
              </a:pPr>
              <a:r>
                <a:rPr lang="en-US" sz="1100" b="1"/>
                <a:t>Climate &amp; Company</a:t>
              </a:r>
            </a:p>
            <a:p>
              <a:pPr marL="0" lvl="1" eaLnBrk="1" hangingPunct="1">
                <a:buClr>
                  <a:schemeClr val="accent1"/>
                </a:buClr>
                <a:buFont typeface="Arial" pitchFamily="34" charset="0"/>
                <a:buNone/>
              </a:pPr>
              <a:r>
                <a:rPr lang="en-GB" sz="1100" kern="1200">
                  <a:solidFill>
                    <a:schemeClr val="tx1"/>
                  </a:solidFill>
                  <a:latin typeface="Arial" pitchFamily="34" charset="0"/>
                  <a:ea typeface="Frutiger LT 47 LightCn" charset="0"/>
                  <a:cs typeface="Frutiger LT 47 LightCn" charset="0"/>
                </a:rPr>
                <a:t>Ahornallee2</a:t>
              </a:r>
              <a:br>
                <a:rPr lang="en-GB" sz="1100" kern="1200">
                  <a:solidFill>
                    <a:schemeClr val="tx1"/>
                  </a:solidFill>
                  <a:latin typeface="Arial" pitchFamily="34" charset="0"/>
                  <a:ea typeface="Frutiger LT 47 LightCn" charset="0"/>
                  <a:cs typeface="Frutiger LT 47 LightCn" charset="0"/>
                </a:rPr>
              </a:br>
              <a:r>
                <a:rPr lang="en-US" sz="1100"/>
                <a:t>12623 Berlin</a:t>
              </a:r>
            </a:p>
          </p:txBody>
        </p:sp>
        <p:grpSp>
          <p:nvGrpSpPr>
            <p:cNvPr id="9" name="Gruppieren 8">
              <a:extLst>
                <a:ext uri="{FF2B5EF4-FFF2-40B4-BE49-F238E27FC236}">
                  <a16:creationId xmlns:a16="http://schemas.microsoft.com/office/drawing/2014/main" id="{F97797E3-95F3-43E4-8AAC-485CE4C8060D}"/>
                </a:ext>
              </a:extLst>
            </p:cNvPr>
            <p:cNvGrpSpPr/>
            <p:nvPr userDrawn="1"/>
          </p:nvGrpSpPr>
          <p:grpSpPr>
            <a:xfrm>
              <a:off x="3949313" y="316126"/>
              <a:ext cx="3098241" cy="932616"/>
              <a:chOff x="3695313" y="451894"/>
              <a:chExt cx="3098241" cy="932616"/>
            </a:xfrm>
          </p:grpSpPr>
          <p:sp>
            <p:nvSpPr>
              <p:cNvPr id="28" name="Inhaltsplatzhalter 2">
                <a:extLst>
                  <a:ext uri="{FF2B5EF4-FFF2-40B4-BE49-F238E27FC236}">
                    <a16:creationId xmlns:a16="http://schemas.microsoft.com/office/drawing/2014/main" id="{7FC953F5-A3CF-4E42-A030-A92C5B8495B7}"/>
                  </a:ext>
                </a:extLst>
              </p:cNvPr>
              <p:cNvSpPr txBox="1">
                <a:spLocks/>
              </p:cNvSpPr>
              <p:nvPr userDrawn="1"/>
            </p:nvSpPr>
            <p:spPr bwMode="gray">
              <a:xfrm>
                <a:off x="4110243" y="77233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hlinkClick r:id="rId6"/>
                  </a:rPr>
                  <a:t>www.climcom.de</a:t>
                </a:r>
                <a:r>
                  <a:rPr lang="en-GB" sz="1000">
                    <a:latin typeface="Frutiger LT 47 LightCn" charset="0"/>
                    <a:ea typeface="Frutiger LT 47 LightCn" charset="0"/>
                    <a:cs typeface="Frutiger LT 47 LightCn" charset="0"/>
                  </a:rPr>
                  <a:t> </a:t>
                </a:r>
              </a:p>
            </p:txBody>
          </p:sp>
          <p:pic>
            <p:nvPicPr>
              <p:cNvPr id="12" name="Bild 8">
                <a:extLst>
                  <a:ext uri="{FF2B5EF4-FFF2-40B4-BE49-F238E27FC236}">
                    <a16:creationId xmlns:a16="http://schemas.microsoft.com/office/drawing/2014/main" id="{8730D7AF-998F-45AB-B62B-97B86C03B8E6}"/>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3711652" y="539417"/>
                <a:ext cx="232913" cy="232913"/>
              </a:xfrm>
              <a:prstGeom prst="rect">
                <a:avLst/>
              </a:prstGeom>
            </p:spPr>
          </p:pic>
          <p:sp>
            <p:nvSpPr>
              <p:cNvPr id="14" name="Textfeld 11">
                <a:extLst>
                  <a:ext uri="{FF2B5EF4-FFF2-40B4-BE49-F238E27FC236}">
                    <a16:creationId xmlns:a16="http://schemas.microsoft.com/office/drawing/2014/main" id="{9B75B0D1-C59E-4573-BDA4-04FF4D1AC5C7}"/>
                  </a:ext>
                </a:extLst>
              </p:cNvPr>
              <p:cNvSpPr txBox="1"/>
              <p:nvPr userDrawn="1"/>
            </p:nvSpPr>
            <p:spPr>
              <a:xfrm>
                <a:off x="3993615" y="451894"/>
                <a:ext cx="2590065" cy="35702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en-GB" sz="1000">
                    <a:latin typeface="Frutiger LT 47 LightCn" charset="0"/>
                    <a:ea typeface="Frutiger LT 47 LightCn" charset="0"/>
                    <a:cs typeface="Frutiger LT 47 LightCn" charset="0"/>
                  </a:rPr>
                  <a:t>linkedin.com/company/climate-and-company</a:t>
                </a:r>
              </a:p>
            </p:txBody>
          </p:sp>
          <p:pic>
            <p:nvPicPr>
              <p:cNvPr id="4" name="Grafik 3">
                <a:extLst>
                  <a:ext uri="{FF2B5EF4-FFF2-40B4-BE49-F238E27FC236}">
                    <a16:creationId xmlns:a16="http://schemas.microsoft.com/office/drawing/2014/main" id="{996DAA56-7B24-4A8B-ACC9-4910D3AC1DF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695313" y="831632"/>
                <a:ext cx="237744" cy="237744"/>
              </a:xfrm>
              <a:prstGeom prst="rect">
                <a:avLst/>
              </a:prstGeom>
            </p:spPr>
          </p:pic>
          <p:pic>
            <p:nvPicPr>
              <p:cNvPr id="8" name="Grafik 7">
                <a:extLst>
                  <a:ext uri="{FF2B5EF4-FFF2-40B4-BE49-F238E27FC236}">
                    <a16:creationId xmlns:a16="http://schemas.microsoft.com/office/drawing/2014/main" id="{DA85C34B-4CC6-4C7E-8FA4-18B0EE72D8F0}"/>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711652" y="1146766"/>
                <a:ext cx="237744" cy="237744"/>
              </a:xfrm>
              <a:prstGeom prst="rect">
                <a:avLst/>
              </a:prstGeom>
            </p:spPr>
          </p:pic>
          <p:sp>
            <p:nvSpPr>
              <p:cNvPr id="20" name="Inhaltsplatzhalter 2">
                <a:extLst>
                  <a:ext uri="{FF2B5EF4-FFF2-40B4-BE49-F238E27FC236}">
                    <a16:creationId xmlns:a16="http://schemas.microsoft.com/office/drawing/2014/main" id="{A90FD939-3B19-4FB4-8C47-C42305BE45C6}"/>
                  </a:ext>
                </a:extLst>
              </p:cNvPr>
              <p:cNvSpPr txBox="1">
                <a:spLocks/>
              </p:cNvSpPr>
              <p:nvPr userDrawn="1"/>
            </p:nvSpPr>
            <p:spPr bwMode="gray">
              <a:xfrm>
                <a:off x="4110242" y="1057562"/>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rPr>
                  <a:t>hello@climcom.de</a:t>
                </a:r>
              </a:p>
            </p:txBody>
          </p:sp>
        </p:grpSp>
      </p:grpSp>
    </p:spTree>
    <p:extLst>
      <p:ext uri="{BB962C8B-B14F-4D97-AF65-F5344CB8AC3E}">
        <p14:creationId xmlns:p14="http://schemas.microsoft.com/office/powerpoint/2010/main" val="2008569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71F22-11C2-4839-98D0-8AF5A84955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351885-67FD-4181-9615-EE92520B61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28BBCE-E7ED-4B40-A5B7-149060BDFED0}"/>
              </a:ext>
            </a:extLst>
          </p:cNvPr>
          <p:cNvSpPr>
            <a:spLocks noGrp="1"/>
          </p:cNvSpPr>
          <p:nvPr>
            <p:ph type="dt" sz="half" idx="10"/>
          </p:nvPr>
        </p:nvSpPr>
        <p:spPr/>
        <p:txBody>
          <a:bodyPr/>
          <a:lstStyle/>
          <a:p>
            <a:fld id="{AC36DF2C-FD24-45A2-B090-1B70B1299062}" type="datetimeFigureOut">
              <a:rPr lang="en-GB" smtClean="0"/>
              <a:t>15/01/2021</a:t>
            </a:fld>
            <a:endParaRPr lang="en-GB"/>
          </a:p>
        </p:txBody>
      </p:sp>
      <p:sp>
        <p:nvSpPr>
          <p:cNvPr id="5" name="Footer Placeholder 4">
            <a:extLst>
              <a:ext uri="{FF2B5EF4-FFF2-40B4-BE49-F238E27FC236}">
                <a16:creationId xmlns:a16="http://schemas.microsoft.com/office/drawing/2014/main" id="{EF751E82-BBC2-4DFC-9C17-B8EEBD4E93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DF0A9A-7153-4727-9319-7DAC94C92360}"/>
              </a:ext>
            </a:extLst>
          </p:cNvPr>
          <p:cNvSpPr>
            <a:spLocks noGrp="1"/>
          </p:cNvSpPr>
          <p:nvPr>
            <p:ph type="sldNum" sz="quarter" idx="12"/>
          </p:nvPr>
        </p:nvSpPr>
        <p:spPr/>
        <p:txBody>
          <a:bodyPr/>
          <a:lstStyle/>
          <a:p>
            <a:fld id="{C35E3760-F11A-41A2-ADAD-A13A4E604D7B}" type="slidenum">
              <a:rPr lang="en-GB" smtClean="0"/>
              <a:t>‹Nr.›</a:t>
            </a:fld>
            <a:endParaRPr lang="en-GB"/>
          </a:p>
        </p:txBody>
      </p:sp>
    </p:spTree>
    <p:extLst>
      <p:ext uri="{BB962C8B-B14F-4D97-AF65-F5344CB8AC3E}">
        <p14:creationId xmlns:p14="http://schemas.microsoft.com/office/powerpoint/2010/main" val="7034042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12A9A-B72C-42A9-BB4D-D93A61A696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C97291-8A0A-4132-961E-28FB24BBF8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754D70D-7BAF-4D4D-8179-23B9C74431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D0A6A0-77B3-4208-81B7-E185A424DC4B}"/>
              </a:ext>
            </a:extLst>
          </p:cNvPr>
          <p:cNvSpPr>
            <a:spLocks noGrp="1"/>
          </p:cNvSpPr>
          <p:nvPr>
            <p:ph type="dt" sz="half" idx="10"/>
          </p:nvPr>
        </p:nvSpPr>
        <p:spPr/>
        <p:txBody>
          <a:bodyPr/>
          <a:lstStyle/>
          <a:p>
            <a:fld id="{AA013146-ECF7-48EA-951E-53BD76DB1ADC}" type="datetimeFigureOut">
              <a:rPr lang="en-US" smtClean="0"/>
              <a:pPr/>
              <a:t>1/15/2021</a:t>
            </a:fld>
            <a:endParaRPr lang="en-US"/>
          </a:p>
        </p:txBody>
      </p:sp>
      <p:sp>
        <p:nvSpPr>
          <p:cNvPr id="6" name="Footer Placeholder 5">
            <a:extLst>
              <a:ext uri="{FF2B5EF4-FFF2-40B4-BE49-F238E27FC236}">
                <a16:creationId xmlns:a16="http://schemas.microsoft.com/office/drawing/2014/main" id="{6EA2EBCC-E786-4EF8-BB3C-F5D3610735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0C23E1-613D-4C47-96C4-CF862C708EF8}"/>
              </a:ext>
            </a:extLst>
          </p:cNvPr>
          <p:cNvSpPr>
            <a:spLocks noGrp="1"/>
          </p:cNvSpPr>
          <p:nvPr>
            <p:ph type="sldNum" sz="quarter" idx="12"/>
          </p:nvPr>
        </p:nvSpPr>
        <p:spPr/>
        <p:txBody>
          <a:bodyPr/>
          <a:lstStyle/>
          <a:p>
            <a:fld id="{9E1BE7C5-2156-4744-8020-A2086844A624}" type="slidenum">
              <a:rPr lang="en-US" smtClean="0"/>
              <a:pPr/>
              <a:t>‹Nr.›</a:t>
            </a:fld>
            <a:endParaRPr lang="en-US"/>
          </a:p>
        </p:txBody>
      </p:sp>
    </p:spTree>
    <p:extLst>
      <p:ext uri="{BB962C8B-B14F-4D97-AF65-F5344CB8AC3E}">
        <p14:creationId xmlns:p14="http://schemas.microsoft.com/office/powerpoint/2010/main" val="28229243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A2017-6B06-42DB-B43B-5C698ED815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5B4AA6-EB30-4970-B3D4-5DF1A04A56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7ABACC-74AD-4767-8434-695DA419C6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97BB19-2474-437F-A870-D6C460ECAE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568FCE-D1FA-4B09-B81C-CE8E4D823A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01F51D-D435-4030-9CC5-3DFE3CCBA997}"/>
              </a:ext>
            </a:extLst>
          </p:cNvPr>
          <p:cNvSpPr>
            <a:spLocks noGrp="1"/>
          </p:cNvSpPr>
          <p:nvPr>
            <p:ph type="dt" sz="half" idx="10"/>
          </p:nvPr>
        </p:nvSpPr>
        <p:spPr/>
        <p:txBody>
          <a:bodyPr/>
          <a:lstStyle/>
          <a:p>
            <a:fld id="{AA013146-ECF7-48EA-951E-53BD76DB1ADC}" type="datetimeFigureOut">
              <a:rPr lang="en-US" smtClean="0"/>
              <a:pPr/>
              <a:t>1/15/2021</a:t>
            </a:fld>
            <a:endParaRPr lang="en-US"/>
          </a:p>
        </p:txBody>
      </p:sp>
      <p:sp>
        <p:nvSpPr>
          <p:cNvPr id="8" name="Footer Placeholder 7">
            <a:extLst>
              <a:ext uri="{FF2B5EF4-FFF2-40B4-BE49-F238E27FC236}">
                <a16:creationId xmlns:a16="http://schemas.microsoft.com/office/drawing/2014/main" id="{C1229ECE-C426-4656-AFA6-37BCCFF2E72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6A06D39-238B-4B26-A52D-42983EF84B20}"/>
              </a:ext>
            </a:extLst>
          </p:cNvPr>
          <p:cNvSpPr>
            <a:spLocks noGrp="1"/>
          </p:cNvSpPr>
          <p:nvPr>
            <p:ph type="sldNum" sz="quarter" idx="12"/>
          </p:nvPr>
        </p:nvSpPr>
        <p:spPr/>
        <p:txBody>
          <a:bodyPr/>
          <a:lstStyle/>
          <a:p>
            <a:fld id="{9E1BE7C5-2156-4744-8020-A2086844A624}" type="slidenum">
              <a:rPr lang="en-US" smtClean="0"/>
              <a:pPr/>
              <a:t>‹Nr.›</a:t>
            </a:fld>
            <a:endParaRPr lang="en-US"/>
          </a:p>
        </p:txBody>
      </p:sp>
    </p:spTree>
    <p:extLst>
      <p:ext uri="{BB962C8B-B14F-4D97-AF65-F5344CB8AC3E}">
        <p14:creationId xmlns:p14="http://schemas.microsoft.com/office/powerpoint/2010/main" val="149530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FCEEE0-C5FD-411F-91E3-C95D57641A21}"/>
              </a:ext>
            </a:extLst>
          </p:cNvPr>
          <p:cNvSpPr>
            <a:spLocks noGrp="1"/>
          </p:cNvSpPr>
          <p:nvPr>
            <p:ph type="title"/>
          </p:nvPr>
        </p:nvSpPr>
        <p:spPr/>
        <p:txBody>
          <a:bodyPr/>
          <a:lstStyle/>
          <a:p>
            <a:r>
              <a:rPr lang="de-DE"/>
              <a:t>Mastertitelformat bearbeiten</a:t>
            </a:r>
            <a:endParaRPr lang="en-US"/>
          </a:p>
        </p:txBody>
      </p:sp>
      <p:sp>
        <p:nvSpPr>
          <p:cNvPr id="4" name="Foliennummernplatzhalter 3">
            <a:extLst>
              <a:ext uri="{FF2B5EF4-FFF2-40B4-BE49-F238E27FC236}">
                <a16:creationId xmlns:a16="http://schemas.microsoft.com/office/drawing/2014/main" id="{938C1417-0D7D-4BDB-92A6-D5A5343DEF5C}"/>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1BE7C5-2156-4744-8020-A2086844A624}" type="slidenum">
              <a:rPr kumimoji="0" lang="en-US" sz="105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US" sz="105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platzhalter 7">
            <a:extLst>
              <a:ext uri="{FF2B5EF4-FFF2-40B4-BE49-F238E27FC236}">
                <a16:creationId xmlns:a16="http://schemas.microsoft.com/office/drawing/2014/main" id="{0CCF722A-49C0-43E1-8D38-EB1DCCC98E0F}"/>
              </a:ext>
            </a:extLst>
          </p:cNvPr>
          <p:cNvSpPr>
            <a:spLocks noGrp="1"/>
          </p:cNvSpPr>
          <p:nvPr>
            <p:ph type="body" sz="quarter" idx="18" hasCustomPrompt="1"/>
          </p:nvPr>
        </p:nvSpPr>
        <p:spPr>
          <a:xfrm>
            <a:off x="397666" y="1466917"/>
            <a:ext cx="10591800" cy="4640920"/>
          </a:xfrm>
          <a:solidFill>
            <a:srgbClr val="F6F6F8"/>
          </a:solidFill>
          <a:ln w="1905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spTree>
    <p:extLst>
      <p:ext uri="{BB962C8B-B14F-4D97-AF65-F5344CB8AC3E}">
        <p14:creationId xmlns:p14="http://schemas.microsoft.com/office/powerpoint/2010/main" val="41661589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7507-BE91-409E-8B75-7E373D61F65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E72C15-F6B6-46AD-B0C3-43BA65E66993}"/>
              </a:ext>
            </a:extLst>
          </p:cNvPr>
          <p:cNvSpPr>
            <a:spLocks noGrp="1"/>
          </p:cNvSpPr>
          <p:nvPr>
            <p:ph type="dt" sz="half" idx="10"/>
          </p:nvPr>
        </p:nvSpPr>
        <p:spPr/>
        <p:txBody>
          <a:bodyPr/>
          <a:lstStyle/>
          <a:p>
            <a:fld id="{AA013146-ECF7-48EA-951E-53BD76DB1ADC}" type="datetimeFigureOut">
              <a:rPr lang="en-US" smtClean="0"/>
              <a:pPr/>
              <a:t>1/15/2021</a:t>
            </a:fld>
            <a:endParaRPr lang="en-US"/>
          </a:p>
        </p:txBody>
      </p:sp>
      <p:sp>
        <p:nvSpPr>
          <p:cNvPr id="4" name="Footer Placeholder 3">
            <a:extLst>
              <a:ext uri="{FF2B5EF4-FFF2-40B4-BE49-F238E27FC236}">
                <a16:creationId xmlns:a16="http://schemas.microsoft.com/office/drawing/2014/main" id="{E3CA5DE1-9E2F-4783-BBCF-E513DC2782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7FACD0-B03A-4253-B394-845FF02C6422}"/>
              </a:ext>
            </a:extLst>
          </p:cNvPr>
          <p:cNvSpPr>
            <a:spLocks noGrp="1"/>
          </p:cNvSpPr>
          <p:nvPr>
            <p:ph type="sldNum" sz="quarter" idx="12"/>
          </p:nvPr>
        </p:nvSpPr>
        <p:spPr/>
        <p:txBody>
          <a:bodyPr/>
          <a:lstStyle/>
          <a:p>
            <a:fld id="{9E1BE7C5-2156-4744-8020-A2086844A624}" type="slidenum">
              <a:rPr lang="en-US" smtClean="0"/>
              <a:pPr/>
              <a:t>‹Nr.›</a:t>
            </a:fld>
            <a:endParaRPr lang="en-US"/>
          </a:p>
        </p:txBody>
      </p:sp>
    </p:spTree>
    <p:extLst>
      <p:ext uri="{BB962C8B-B14F-4D97-AF65-F5344CB8AC3E}">
        <p14:creationId xmlns:p14="http://schemas.microsoft.com/office/powerpoint/2010/main" val="8837559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ACD6BC-F8A0-46A4-91BC-AA26D3D258A6}"/>
              </a:ext>
            </a:extLst>
          </p:cNvPr>
          <p:cNvSpPr>
            <a:spLocks noGrp="1"/>
          </p:cNvSpPr>
          <p:nvPr>
            <p:ph type="dt" sz="half" idx="10"/>
          </p:nvPr>
        </p:nvSpPr>
        <p:spPr/>
        <p:txBody>
          <a:bodyPr/>
          <a:lstStyle/>
          <a:p>
            <a:fld id="{EE02651A-0D3A-45E8-9C65-5771DF2A4422}" type="datetimeFigureOut">
              <a:rPr lang="en-GB" smtClean="0"/>
              <a:t>15/01/2021</a:t>
            </a:fld>
            <a:endParaRPr lang="en-GB"/>
          </a:p>
        </p:txBody>
      </p:sp>
      <p:sp>
        <p:nvSpPr>
          <p:cNvPr id="3" name="Footer Placeholder 2">
            <a:extLst>
              <a:ext uri="{FF2B5EF4-FFF2-40B4-BE49-F238E27FC236}">
                <a16:creationId xmlns:a16="http://schemas.microsoft.com/office/drawing/2014/main" id="{F537BAC4-B721-4799-8A27-BC90A2F61A5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AB4CAF-FCDE-425E-9960-D5FC23D163E1}"/>
              </a:ext>
            </a:extLst>
          </p:cNvPr>
          <p:cNvSpPr>
            <a:spLocks noGrp="1"/>
          </p:cNvSpPr>
          <p:nvPr>
            <p:ph type="sldNum" sz="quarter" idx="12"/>
          </p:nvPr>
        </p:nvSpPr>
        <p:spPr/>
        <p:txBody>
          <a:bodyPr/>
          <a:lstStyle/>
          <a:p>
            <a:fld id="{9E1BE7C5-2156-4744-8020-A2086844A624}" type="slidenum">
              <a:rPr lang="en-US" smtClean="0"/>
              <a:pPr/>
              <a:t>‹Nr.›</a:t>
            </a:fld>
            <a:endParaRPr lang="en-US"/>
          </a:p>
        </p:txBody>
      </p:sp>
    </p:spTree>
    <p:extLst>
      <p:ext uri="{BB962C8B-B14F-4D97-AF65-F5344CB8AC3E}">
        <p14:creationId xmlns:p14="http://schemas.microsoft.com/office/powerpoint/2010/main" val="24384162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151DD-45F0-4D8E-9FC5-7E47AB9992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E0C4E9-115C-4DEE-95E8-700B64AB6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578F2B-0C2B-4B6A-B28B-3D29007FB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5E9E5D-6AA3-4F26-8698-B880ABAB413D}"/>
              </a:ext>
            </a:extLst>
          </p:cNvPr>
          <p:cNvSpPr>
            <a:spLocks noGrp="1"/>
          </p:cNvSpPr>
          <p:nvPr>
            <p:ph type="dt" sz="half" idx="10"/>
          </p:nvPr>
        </p:nvSpPr>
        <p:spPr/>
        <p:txBody>
          <a:bodyPr/>
          <a:lstStyle/>
          <a:p>
            <a:fld id="{AA013146-ECF7-48EA-951E-53BD76DB1ADC}" type="datetimeFigureOut">
              <a:rPr lang="en-US" smtClean="0"/>
              <a:pPr/>
              <a:t>1/15/2021</a:t>
            </a:fld>
            <a:endParaRPr lang="en-US"/>
          </a:p>
        </p:txBody>
      </p:sp>
      <p:sp>
        <p:nvSpPr>
          <p:cNvPr id="6" name="Footer Placeholder 5">
            <a:extLst>
              <a:ext uri="{FF2B5EF4-FFF2-40B4-BE49-F238E27FC236}">
                <a16:creationId xmlns:a16="http://schemas.microsoft.com/office/drawing/2014/main" id="{E5578F2D-9F84-461E-89FD-CF8FAB7933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C321D3-D0F5-4514-ABBC-6F05741019B9}"/>
              </a:ext>
            </a:extLst>
          </p:cNvPr>
          <p:cNvSpPr>
            <a:spLocks noGrp="1"/>
          </p:cNvSpPr>
          <p:nvPr>
            <p:ph type="sldNum" sz="quarter" idx="12"/>
          </p:nvPr>
        </p:nvSpPr>
        <p:spPr/>
        <p:txBody>
          <a:bodyPr/>
          <a:lstStyle/>
          <a:p>
            <a:fld id="{9E1BE7C5-2156-4744-8020-A2086844A624}" type="slidenum">
              <a:rPr lang="en-US" smtClean="0"/>
              <a:pPr/>
              <a:t>‹Nr.›</a:t>
            </a:fld>
            <a:endParaRPr lang="en-US"/>
          </a:p>
        </p:txBody>
      </p:sp>
    </p:spTree>
    <p:extLst>
      <p:ext uri="{BB962C8B-B14F-4D97-AF65-F5344CB8AC3E}">
        <p14:creationId xmlns:p14="http://schemas.microsoft.com/office/powerpoint/2010/main" val="17508064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4683-6919-4CFE-AEFE-F83AFE1AEE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4AEB30B-F3A2-4FC8-A205-FF03E43EAE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C46057-388F-44DC-86A9-705AA61C10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2EB4C4-902F-4347-932C-80DF15A3C488}"/>
              </a:ext>
            </a:extLst>
          </p:cNvPr>
          <p:cNvSpPr>
            <a:spLocks noGrp="1"/>
          </p:cNvSpPr>
          <p:nvPr>
            <p:ph type="dt" sz="half" idx="10"/>
          </p:nvPr>
        </p:nvSpPr>
        <p:spPr/>
        <p:txBody>
          <a:bodyPr/>
          <a:lstStyle/>
          <a:p>
            <a:fld id="{AA013146-ECF7-48EA-951E-53BD76DB1ADC}" type="datetimeFigureOut">
              <a:rPr lang="en-US" smtClean="0"/>
              <a:pPr/>
              <a:t>1/15/2021</a:t>
            </a:fld>
            <a:endParaRPr lang="en-US"/>
          </a:p>
        </p:txBody>
      </p:sp>
      <p:sp>
        <p:nvSpPr>
          <p:cNvPr id="6" name="Footer Placeholder 5">
            <a:extLst>
              <a:ext uri="{FF2B5EF4-FFF2-40B4-BE49-F238E27FC236}">
                <a16:creationId xmlns:a16="http://schemas.microsoft.com/office/drawing/2014/main" id="{56180AE0-9CA2-4BFD-883A-2B47F68D86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21D06E-3279-4878-B365-A08529696301}"/>
              </a:ext>
            </a:extLst>
          </p:cNvPr>
          <p:cNvSpPr>
            <a:spLocks noGrp="1"/>
          </p:cNvSpPr>
          <p:nvPr>
            <p:ph type="sldNum" sz="quarter" idx="12"/>
          </p:nvPr>
        </p:nvSpPr>
        <p:spPr/>
        <p:txBody>
          <a:bodyPr/>
          <a:lstStyle/>
          <a:p>
            <a:fld id="{9E1BE7C5-2156-4744-8020-A2086844A624}" type="slidenum">
              <a:rPr lang="en-US" smtClean="0"/>
              <a:pPr/>
              <a:t>‹Nr.›</a:t>
            </a:fld>
            <a:endParaRPr lang="en-US"/>
          </a:p>
        </p:txBody>
      </p:sp>
    </p:spTree>
    <p:extLst>
      <p:ext uri="{BB962C8B-B14F-4D97-AF65-F5344CB8AC3E}">
        <p14:creationId xmlns:p14="http://schemas.microsoft.com/office/powerpoint/2010/main" val="13877196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8B46-9DB1-441A-B4DB-F757BDA405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6C99F4-EEF1-486B-BD67-5492F5EB81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8F4DAC-7907-4EDD-89AF-7FEBCBAFB02D}"/>
              </a:ext>
            </a:extLst>
          </p:cNvPr>
          <p:cNvSpPr>
            <a:spLocks noGrp="1"/>
          </p:cNvSpPr>
          <p:nvPr>
            <p:ph type="dt" sz="half" idx="10"/>
          </p:nvPr>
        </p:nvSpPr>
        <p:spPr/>
        <p:txBody>
          <a:bodyPr/>
          <a:lstStyle/>
          <a:p>
            <a:fld id="{AA013146-ECF7-48EA-951E-53BD76DB1ADC}" type="datetimeFigureOut">
              <a:rPr lang="en-US" smtClean="0"/>
              <a:pPr/>
              <a:t>1/15/2021</a:t>
            </a:fld>
            <a:endParaRPr lang="en-US"/>
          </a:p>
        </p:txBody>
      </p:sp>
      <p:sp>
        <p:nvSpPr>
          <p:cNvPr id="5" name="Footer Placeholder 4">
            <a:extLst>
              <a:ext uri="{FF2B5EF4-FFF2-40B4-BE49-F238E27FC236}">
                <a16:creationId xmlns:a16="http://schemas.microsoft.com/office/drawing/2014/main" id="{862B2986-0DB8-4167-9D0A-7D940CA35E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47976C-11DE-44D3-ADE7-902DE2392A67}"/>
              </a:ext>
            </a:extLst>
          </p:cNvPr>
          <p:cNvSpPr>
            <a:spLocks noGrp="1"/>
          </p:cNvSpPr>
          <p:nvPr>
            <p:ph type="sldNum" sz="quarter" idx="12"/>
          </p:nvPr>
        </p:nvSpPr>
        <p:spPr/>
        <p:txBody>
          <a:bodyPr/>
          <a:lstStyle/>
          <a:p>
            <a:fld id="{9E1BE7C5-2156-4744-8020-A2086844A624}" type="slidenum">
              <a:rPr lang="en-US" smtClean="0"/>
              <a:pPr/>
              <a:t>‹Nr.›</a:t>
            </a:fld>
            <a:endParaRPr lang="en-US"/>
          </a:p>
        </p:txBody>
      </p:sp>
    </p:spTree>
    <p:extLst>
      <p:ext uri="{BB962C8B-B14F-4D97-AF65-F5344CB8AC3E}">
        <p14:creationId xmlns:p14="http://schemas.microsoft.com/office/powerpoint/2010/main" val="18362758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Defau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FCEEE0-C5FD-411F-91E3-C95D57641A21}"/>
              </a:ext>
            </a:extLst>
          </p:cNvPr>
          <p:cNvSpPr>
            <a:spLocks noGrp="1"/>
          </p:cNvSpPr>
          <p:nvPr>
            <p:ph type="title"/>
          </p:nvPr>
        </p:nvSpPr>
        <p:spPr>
          <a:xfrm>
            <a:off x="464341" y="193675"/>
            <a:ext cx="9536909" cy="1006475"/>
          </a:xfrm>
        </p:spPr>
        <p:txBody>
          <a:bodyPr/>
          <a:lstStyle>
            <a:lvl1pPr>
              <a:defRPr>
                <a:latin typeface="+mn-lt"/>
              </a:defRPr>
            </a:lvl1pPr>
          </a:lstStyle>
          <a:p>
            <a:r>
              <a:rPr lang="de-DE"/>
              <a:t>Mastertitelformat bearbeiten</a:t>
            </a:r>
            <a:endParaRPr lang="en-US"/>
          </a:p>
        </p:txBody>
      </p:sp>
      <p:sp>
        <p:nvSpPr>
          <p:cNvPr id="4" name="Foliennummernplatzhalter 3">
            <a:extLst>
              <a:ext uri="{FF2B5EF4-FFF2-40B4-BE49-F238E27FC236}">
                <a16:creationId xmlns:a16="http://schemas.microsoft.com/office/drawing/2014/main" id="{938C1417-0D7D-4BDB-92A6-D5A5343DEF5C}"/>
              </a:ext>
            </a:extLst>
          </p:cNvPr>
          <p:cNvSpPr>
            <a:spLocks noGrp="1"/>
          </p:cNvSpPr>
          <p:nvPr>
            <p:ph type="sldNum" sz="quarter" idx="11"/>
          </p:nvPr>
        </p:nvSpPr>
        <p:spPr/>
        <p:txBody>
          <a:bodyPr/>
          <a:lstStyle/>
          <a:p>
            <a:fld id="{9E1BE7C5-2156-4744-8020-A2086844A624}" type="slidenum">
              <a:rPr lang="en-US" smtClean="0"/>
              <a:pPr/>
              <a:t>‹Nr.›</a:t>
            </a:fld>
            <a:endParaRPr lang="en-US"/>
          </a:p>
        </p:txBody>
      </p:sp>
      <p:sp>
        <p:nvSpPr>
          <p:cNvPr id="5" name="Textplatzhalter 7">
            <a:extLst>
              <a:ext uri="{FF2B5EF4-FFF2-40B4-BE49-F238E27FC236}">
                <a16:creationId xmlns:a16="http://schemas.microsoft.com/office/drawing/2014/main" id="{0CCF722A-49C0-43E1-8D38-EB1DCCC98E0F}"/>
              </a:ext>
            </a:extLst>
          </p:cNvPr>
          <p:cNvSpPr>
            <a:spLocks noGrp="1"/>
          </p:cNvSpPr>
          <p:nvPr>
            <p:ph type="body" sz="quarter" idx="18" hasCustomPrompt="1"/>
          </p:nvPr>
        </p:nvSpPr>
        <p:spPr>
          <a:xfrm>
            <a:off x="464341" y="1481602"/>
            <a:ext cx="10591800" cy="4640920"/>
          </a:xfrm>
          <a:solidFill>
            <a:srgbClr val="F6F6F8"/>
          </a:solidFill>
          <a:ln w="19050">
            <a:solidFill>
              <a:srgbClr val="53794A"/>
            </a:solidFill>
          </a:ln>
        </p:spPr>
        <p:txBody>
          <a:bodyPr lIns="72000" tIns="72000" rIns="72000" bIns="72000" anchor="ctr"/>
          <a:lstStyle>
            <a:lvl1pPr marL="285750" indent="-285750">
              <a:lnSpc>
                <a:spcPct val="100000"/>
              </a:lnSpc>
              <a:buClr>
                <a:srgbClr val="53794A"/>
              </a:buClr>
              <a:buSzPct val="100000"/>
              <a:buFont typeface="Wingdings" panose="05000000000000000000" pitchFamily="2" charset="2"/>
              <a:buChar char="§"/>
              <a:defRPr sz="2000" baseline="0"/>
            </a:lvl1pPr>
            <a:lvl2pPr marL="539750" indent="-285750">
              <a:buClr>
                <a:srgbClr val="53794A"/>
              </a:buClr>
              <a:buFont typeface="Wingdings" panose="05000000000000000000" pitchFamily="2" charset="2"/>
              <a:buChar char="Ø"/>
              <a:defRPr sz="1800"/>
            </a:lvl2pPr>
          </a:lstStyle>
          <a:p>
            <a:pPr lvl="0"/>
            <a:r>
              <a:rPr lang="en-US"/>
              <a:t>Bullet 1</a:t>
            </a:r>
          </a:p>
          <a:p>
            <a:pPr lvl="1"/>
            <a:r>
              <a:rPr lang="en-US"/>
              <a:t>Bullet 2</a:t>
            </a:r>
          </a:p>
        </p:txBody>
      </p:sp>
    </p:spTree>
    <p:extLst>
      <p:ext uri="{BB962C8B-B14F-4D97-AF65-F5344CB8AC3E}">
        <p14:creationId xmlns:p14="http://schemas.microsoft.com/office/powerpoint/2010/main" val="13468977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el_Ingmar">
    <p:bg>
      <p:bgRef idx="1001">
        <a:schemeClr val="bg1"/>
      </p:bgRef>
    </p:bg>
    <p:spTree>
      <p:nvGrpSpPr>
        <p:cNvPr id="1" name=""/>
        <p:cNvGrpSpPr/>
        <p:nvPr/>
      </p:nvGrpSpPr>
      <p:grpSpPr>
        <a:xfrm>
          <a:off x="0" y="0"/>
          <a:ext cx="0" cy="0"/>
          <a:chOff x="0" y="0"/>
          <a:chExt cx="0" cy="0"/>
        </a:xfrm>
      </p:grpSpPr>
      <p:sp>
        <p:nvSpPr>
          <p:cNvPr id="23" name="Rectangle 10">
            <a:extLst>
              <a:ext uri="{FF2B5EF4-FFF2-40B4-BE49-F238E27FC236}">
                <a16:creationId xmlns:a16="http://schemas.microsoft.com/office/drawing/2014/main" id="{AFE3544E-3694-4AE6-8A77-CC208782C668}"/>
              </a:ext>
            </a:extLst>
          </p:cNvPr>
          <p:cNvSpPr/>
          <p:nvPr userDrawn="1"/>
        </p:nvSpPr>
        <p:spPr>
          <a:xfrm>
            <a:off x="8630292" y="0"/>
            <a:ext cx="3561708" cy="6858000"/>
          </a:xfrm>
          <a:prstGeom prst="rect">
            <a:avLst/>
          </a:prstGeom>
          <a:solidFill>
            <a:srgbClr val="7D9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GB" sz="1800" b="1">
                <a:solidFill>
                  <a:schemeClr val="bg2"/>
                </a:solidFill>
                <a:latin typeface="Calibri" panose="020F0502020204030204" pitchFamily="34" charset="0"/>
                <a:cs typeface="Calibri" panose="020F0502020204030204" pitchFamily="34" charset="0"/>
              </a:rPr>
              <a:t>Climate &amp; Company</a:t>
            </a:r>
          </a:p>
          <a:p>
            <a:pPr algn="ctr"/>
            <a:r>
              <a:rPr lang="en-GB" sz="1800" b="1">
                <a:solidFill>
                  <a:schemeClr val="bg2"/>
                </a:solidFill>
                <a:latin typeface="Calibri" panose="020F0502020204030204" pitchFamily="34" charset="0"/>
                <a:cs typeface="Calibri" panose="020F0502020204030204" pitchFamily="34" charset="0"/>
              </a:rPr>
              <a:t>  </a:t>
            </a:r>
            <a:r>
              <a:rPr lang="en-GB" sz="1800">
                <a:solidFill>
                  <a:schemeClr val="bg2"/>
                </a:solidFill>
                <a:latin typeface="Calibri" panose="020F0502020204030204" pitchFamily="34" charset="0"/>
                <a:cs typeface="Calibri" panose="020F0502020204030204" pitchFamily="34" charset="0"/>
              </a:rPr>
              <a:t>Climateandcompany.de</a:t>
            </a:r>
          </a:p>
          <a:p>
            <a:pPr algn="ctr"/>
            <a:endParaRPr lang="en-GB" sz="1800">
              <a:solidFill>
                <a:srgbClr val="FFFFFF"/>
              </a:solidFill>
              <a:latin typeface="Calibri" panose="020F0502020204030204" pitchFamily="34" charset="0"/>
              <a:cs typeface="Calibri" panose="020F0502020204030204" pitchFamily="34" charset="0"/>
            </a:endParaRPr>
          </a:p>
          <a:p>
            <a:pPr algn="ctr"/>
            <a:r>
              <a:rPr lang="en-GB" sz="1800" b="1">
                <a:solidFill>
                  <a:srgbClr val="FFFFFF"/>
                </a:solidFill>
                <a:latin typeface="Calibri" panose="020F0502020204030204" pitchFamily="34" charset="0"/>
                <a:cs typeface="Calibri" panose="020F0502020204030204" pitchFamily="34" charset="0"/>
              </a:rPr>
              <a:t>Frankfurt School</a:t>
            </a:r>
          </a:p>
          <a:p>
            <a:pPr algn="ctr"/>
            <a:r>
              <a:rPr lang="en-GB" sz="1800" b="1">
                <a:solidFill>
                  <a:srgbClr val="FFFFFF"/>
                </a:solidFill>
                <a:latin typeface="Calibri" panose="020F0502020204030204" pitchFamily="34" charset="0"/>
                <a:cs typeface="Calibri" panose="020F0502020204030204" pitchFamily="34" charset="0"/>
              </a:rPr>
              <a:t>UNEP Centre for Climate </a:t>
            </a:r>
          </a:p>
          <a:p>
            <a:pPr algn="ctr"/>
            <a:r>
              <a:rPr lang="en-GB" sz="1800" b="1">
                <a:solidFill>
                  <a:srgbClr val="FFFFFF"/>
                </a:solidFill>
                <a:latin typeface="Calibri" panose="020F0502020204030204" pitchFamily="34" charset="0"/>
                <a:cs typeface="Calibri" panose="020F0502020204030204" pitchFamily="34" charset="0"/>
              </a:rPr>
              <a:t>&amp; Sustainable Energy Finance</a:t>
            </a:r>
          </a:p>
          <a:p>
            <a:pPr algn="ctr"/>
            <a:r>
              <a:rPr lang="en-GB" sz="1800">
                <a:solidFill>
                  <a:srgbClr val="FFFFFF"/>
                </a:solidFill>
                <a:latin typeface="Calibri" panose="020F0502020204030204" pitchFamily="34" charset="0"/>
                <a:cs typeface="Calibri" panose="020F0502020204030204" pitchFamily="34" charset="0"/>
              </a:rPr>
              <a:t>fs-unep-centre.org</a:t>
            </a:r>
          </a:p>
          <a:p>
            <a:pPr algn="ctr"/>
            <a:endParaRPr lang="en-GB" sz="1800">
              <a:solidFill>
                <a:srgbClr val="FFFFFF"/>
              </a:solidFill>
              <a:latin typeface="Calibri" panose="020F0502020204030204" pitchFamily="34" charset="0"/>
              <a:cs typeface="Calibri" panose="020F0502020204030204" pitchFamily="34" charset="0"/>
            </a:endParaRPr>
          </a:p>
          <a:p>
            <a:pPr algn="ctr"/>
            <a:r>
              <a:rPr lang="en-GB" sz="1800" b="1" err="1">
                <a:solidFill>
                  <a:srgbClr val="FFFFFF"/>
                </a:solidFill>
                <a:latin typeface="Calibri" panose="020F0502020204030204" pitchFamily="34" charset="0"/>
                <a:cs typeface="Calibri" panose="020F0502020204030204" pitchFamily="34" charset="0"/>
              </a:rPr>
              <a:t>Germanwatch</a:t>
            </a:r>
            <a:endParaRPr lang="en-GB" sz="1800" b="1">
              <a:solidFill>
                <a:srgbClr val="FFFFFF"/>
              </a:solidFill>
              <a:latin typeface="Calibri" panose="020F0502020204030204" pitchFamily="34" charset="0"/>
              <a:cs typeface="Calibri" panose="020F0502020204030204" pitchFamily="34" charset="0"/>
            </a:endParaRPr>
          </a:p>
          <a:p>
            <a:pPr algn="ctr"/>
            <a:r>
              <a:rPr lang="en-GB" sz="1800">
                <a:solidFill>
                  <a:srgbClr val="FFFFFF"/>
                </a:solidFill>
                <a:latin typeface="Calibri" panose="020F0502020204030204" pitchFamily="34" charset="0"/>
                <a:cs typeface="Calibri" panose="020F0502020204030204" pitchFamily="34" charset="0"/>
              </a:rPr>
              <a:t>Germanwatch.org</a:t>
            </a:r>
          </a:p>
          <a:p>
            <a:pPr algn="ctr"/>
            <a:endParaRPr lang="en-GB" sz="1800">
              <a:solidFill>
                <a:srgbClr val="FFFFFF"/>
              </a:solidFill>
              <a:latin typeface="Calibri" panose="020F0502020204030204" pitchFamily="34" charset="0"/>
              <a:cs typeface="Calibri" panose="020F0502020204030204" pitchFamily="34" charset="0"/>
            </a:endParaRPr>
          </a:p>
          <a:p>
            <a:pPr algn="ctr"/>
            <a:endParaRPr lang="en-GB" sz="1800">
              <a:solidFill>
                <a:schemeClr val="bg2"/>
              </a:solidFill>
              <a:latin typeface="Calibri" panose="020F0502020204030204" pitchFamily="34" charset="0"/>
              <a:cs typeface="Calibri" panose="020F0502020204030204" pitchFamily="34" charset="0"/>
            </a:endParaRPr>
          </a:p>
        </p:txBody>
      </p:sp>
      <p:graphicFrame>
        <p:nvGraphicFramePr>
          <p:cNvPr id="7" name="Objekt 6" hidden="1">
            <a:extLst>
              <a:ext uri="{FF2B5EF4-FFF2-40B4-BE49-F238E27FC236}">
                <a16:creationId xmlns:a16="http://schemas.microsoft.com/office/drawing/2014/main" id="{D4DBCC8F-9347-4E40-90E1-98EA79070F9B}"/>
              </a:ext>
            </a:extLst>
          </p:cNvPr>
          <p:cNvGraphicFramePr>
            <a:graphicFrameLocks noChangeAspect="1"/>
          </p:cNvGraphicFramePr>
          <p:nvPr userDrawn="1">
            <p:custDataLst>
              <p:tags r:id="rId2"/>
            </p:custDataLst>
            <p:extLst>
              <p:ext uri="{D42A27DB-BD31-4B8C-83A1-F6EECF244321}">
                <p14:modId xmlns:p14="http://schemas.microsoft.com/office/powerpoint/2010/main" val="24764799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07" name="think-cell Folie" r:id="rId5" imgW="530" imgH="531" progId="TCLayout.ActiveDocument.1">
                  <p:embed/>
                </p:oleObj>
              </mc:Choice>
              <mc:Fallback>
                <p:oleObj name="think-cell Folie" r:id="rId5" imgW="530" imgH="531" progId="TCLayout.ActiveDocument.1">
                  <p:embed/>
                  <p:pic>
                    <p:nvPicPr>
                      <p:cNvPr id="7" name="Objekt 6" hidden="1">
                        <a:extLst>
                          <a:ext uri="{FF2B5EF4-FFF2-40B4-BE49-F238E27FC236}">
                            <a16:creationId xmlns:a16="http://schemas.microsoft.com/office/drawing/2014/main" id="{D4DBCC8F-9347-4E40-90E1-98EA79070F9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hteck 1" hidden="1">
            <a:extLst>
              <a:ext uri="{FF2B5EF4-FFF2-40B4-BE49-F238E27FC236}">
                <a16:creationId xmlns:a16="http://schemas.microsoft.com/office/drawing/2014/main" id="{ECE82270-0F51-48DE-A400-7BA4AB5D7EB3}"/>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200" b="1" i="0" baseline="0">
              <a:solidFill>
                <a:schemeClr val="tx1"/>
              </a:solidFill>
              <a:latin typeface="Arial" panose="020B0604020202020204" pitchFamily="34" charset="0"/>
              <a:ea typeface="Verdana" panose="020B0604030504040204" pitchFamily="34" charset="0"/>
              <a:sym typeface="Arial" panose="020B0604020202020204" pitchFamily="34" charset="0"/>
            </a:endParaRPr>
          </a:p>
        </p:txBody>
      </p:sp>
      <p:sp>
        <p:nvSpPr>
          <p:cNvPr id="9" name="Titel 1"/>
          <p:cNvSpPr>
            <a:spLocks noGrp="1"/>
          </p:cNvSpPr>
          <p:nvPr>
            <p:ph type="ctrTitle" hasCustomPrompt="1"/>
          </p:nvPr>
        </p:nvSpPr>
        <p:spPr bwMode="gray">
          <a:xfrm>
            <a:off x="2784863" y="1988194"/>
            <a:ext cx="4349683" cy="2366765"/>
          </a:xfrm>
        </p:spPr>
        <p:txBody>
          <a:bodyPr anchor="ctr" anchorCtr="0"/>
          <a:lstStyle>
            <a:lvl1pPr algn="ctr">
              <a:defRPr sz="3200" b="1" baseline="0">
                <a:latin typeface="+mj-lt"/>
                <a:ea typeface="Verdana" panose="020B0604030504040204" pitchFamily="34" charset="0"/>
                <a:cs typeface="Verdana" panose="020B0604030504040204" pitchFamily="34" charset="0"/>
              </a:defRPr>
            </a:lvl1pPr>
          </a:lstStyle>
          <a:p>
            <a:r>
              <a:rPr lang="en-US" err="1"/>
              <a:t>Titel</a:t>
            </a:r>
            <a:r>
              <a:rPr lang="en-US"/>
              <a:t> </a:t>
            </a:r>
            <a:r>
              <a:rPr lang="en-US" err="1"/>
              <a:t>durch</a:t>
            </a:r>
            <a:r>
              <a:rPr lang="en-US"/>
              <a:t> </a:t>
            </a:r>
            <a:r>
              <a:rPr lang="en-US" err="1"/>
              <a:t>Klicken</a:t>
            </a:r>
            <a:r>
              <a:rPr lang="en-US"/>
              <a:t> </a:t>
            </a:r>
            <a:r>
              <a:rPr lang="en-US" err="1"/>
              <a:t>hinzufügen</a:t>
            </a:r>
            <a:endParaRPr lang="en-US"/>
          </a:p>
        </p:txBody>
      </p:sp>
      <p:sp>
        <p:nvSpPr>
          <p:cNvPr id="11" name="Untertitel 2"/>
          <p:cNvSpPr>
            <a:spLocks noGrp="1"/>
          </p:cNvSpPr>
          <p:nvPr>
            <p:ph type="subTitle" idx="1"/>
          </p:nvPr>
        </p:nvSpPr>
        <p:spPr bwMode="gray">
          <a:xfrm>
            <a:off x="2784862" y="4692253"/>
            <a:ext cx="4349683" cy="350515"/>
          </a:xfrm>
        </p:spPr>
        <p:txBody>
          <a:bodyPr/>
          <a:lstStyle>
            <a:lvl1pPr marL="0" indent="0" algn="ctr">
              <a:lnSpc>
                <a:spcPct val="100000"/>
              </a:lnSpc>
              <a:spcAft>
                <a:spcPts val="0"/>
              </a:spcAft>
              <a:buNone/>
              <a:defRPr sz="1800" b="0" i="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Master-</a:t>
            </a:r>
            <a:r>
              <a:rPr lang="en-US" err="1"/>
              <a:t>Untertitelformat</a:t>
            </a:r>
            <a:r>
              <a:rPr lang="en-US"/>
              <a:t> </a:t>
            </a:r>
            <a:r>
              <a:rPr lang="en-US" err="1"/>
              <a:t>bearbeiten</a:t>
            </a:r>
            <a:endParaRPr lang="en-US"/>
          </a:p>
        </p:txBody>
      </p:sp>
      <p:sp>
        <p:nvSpPr>
          <p:cNvPr id="14" name="Textplatzhalter 9"/>
          <p:cNvSpPr>
            <a:spLocks noGrp="1"/>
          </p:cNvSpPr>
          <p:nvPr>
            <p:ph type="body" sz="quarter" idx="13" hasCustomPrompt="1"/>
          </p:nvPr>
        </p:nvSpPr>
        <p:spPr bwMode="gray">
          <a:xfrm>
            <a:off x="2804348" y="6232081"/>
            <a:ext cx="4336348" cy="307082"/>
          </a:xfrm>
        </p:spPr>
        <p:txBody>
          <a:bodyPr/>
          <a:lstStyle>
            <a:lvl1pPr marL="0" indent="0">
              <a:lnSpc>
                <a:spcPct val="100000"/>
              </a:lnSpc>
              <a:spcAft>
                <a:spcPts val="0"/>
              </a:spcAft>
              <a:buNone/>
              <a:defRPr sz="1400" b="1" cap="all" baseline="0">
                <a:solidFill>
                  <a:schemeClr val="tx2"/>
                </a:solidFill>
                <a:latin typeface="+mn-lt"/>
                <a:ea typeface="Verdana" panose="020B0604030504040204" pitchFamily="34" charset="0"/>
                <a:cs typeface="Verdana" panose="020B0604030504040204" pitchFamily="34" charset="0"/>
              </a:defRPr>
            </a:lvl1pPr>
          </a:lstStyle>
          <a:p>
            <a:pPr lvl="0"/>
            <a:r>
              <a:rPr lang="en-US"/>
              <a:t>Ort, Datum</a:t>
            </a:r>
          </a:p>
        </p:txBody>
      </p:sp>
      <p:sp>
        <p:nvSpPr>
          <p:cNvPr id="6" name="Textplatzhalter 5"/>
          <p:cNvSpPr>
            <a:spLocks noGrp="1"/>
          </p:cNvSpPr>
          <p:nvPr>
            <p:ph type="body" sz="quarter" idx="14" hasCustomPrompt="1"/>
          </p:nvPr>
        </p:nvSpPr>
        <p:spPr>
          <a:xfrm>
            <a:off x="2791013" y="5852234"/>
            <a:ext cx="4349683" cy="304800"/>
          </a:xfrm>
        </p:spPr>
        <p:txBody>
          <a:bodyPr anchor="b" anchorCtr="0"/>
          <a:lstStyle>
            <a:lvl1pPr marL="0" indent="0">
              <a:buNone/>
              <a:defRPr sz="1600" b="1"/>
            </a:lvl1pPr>
          </a:lstStyle>
          <a:p>
            <a:pPr lvl="0"/>
            <a:r>
              <a:rPr lang="en-US"/>
              <a:t>Name</a:t>
            </a:r>
          </a:p>
        </p:txBody>
      </p:sp>
      <p:pic>
        <p:nvPicPr>
          <p:cNvPr id="24" name="Picture 12" descr="A picture containing drawing&#10;&#10;Description automatically generated">
            <a:extLst>
              <a:ext uri="{FF2B5EF4-FFF2-40B4-BE49-F238E27FC236}">
                <a16:creationId xmlns:a16="http://schemas.microsoft.com/office/drawing/2014/main" id="{44CE7252-29FB-4907-8C4E-66A9B70423C1}"/>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41107" y="131239"/>
            <a:ext cx="3112343" cy="1423319"/>
          </a:xfrm>
          <a:prstGeom prst="rect">
            <a:avLst/>
          </a:prstGeom>
        </p:spPr>
      </p:pic>
      <p:pic>
        <p:nvPicPr>
          <p:cNvPr id="25" name="Picture 4">
            <a:extLst>
              <a:ext uri="{FF2B5EF4-FFF2-40B4-BE49-F238E27FC236}">
                <a16:creationId xmlns:a16="http://schemas.microsoft.com/office/drawing/2014/main" id="{1DCAE160-E7E8-4748-94C4-F551B049A972}"/>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622791" y="165961"/>
            <a:ext cx="3899868" cy="1247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687355"/>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E0EF7622-240B-41B2-8256-0243A7887CF6}"/>
              </a:ext>
            </a:extLst>
          </p:cNvPr>
          <p:cNvSpPr>
            <a:spLocks noGrp="1"/>
          </p:cNvSpPr>
          <p:nvPr>
            <p:ph type="sldNum" sz="quarter" idx="11"/>
          </p:nvPr>
        </p:nvSpPr>
        <p:spPr/>
        <p:txBody>
          <a:bodyPr/>
          <a:lstStyle/>
          <a:p>
            <a:fld id="{9E1BE7C5-2156-4744-8020-A2086844A624}" type="slidenum">
              <a:rPr lang="en-US" smtClean="0"/>
              <a:pPr/>
              <a:t>‹Nr.›</a:t>
            </a:fld>
            <a:endParaRPr lang="en-US"/>
          </a:p>
        </p:txBody>
      </p:sp>
      <p:sp>
        <p:nvSpPr>
          <p:cNvPr id="5" name="Title 4">
            <a:extLst>
              <a:ext uri="{FF2B5EF4-FFF2-40B4-BE49-F238E27FC236}">
                <a16:creationId xmlns:a16="http://schemas.microsoft.com/office/drawing/2014/main" id="{1237D249-A3E7-47D6-A139-D9A0F0D97139}"/>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7361989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8FA1227-393C-438D-9222-F3327F7662C1}"/>
              </a:ext>
            </a:extLst>
          </p:cNvPr>
          <p:cNvSpPr>
            <a:spLocks noGrp="1"/>
          </p:cNvSpPr>
          <p:nvPr>
            <p:ph type="dt" sz="half" idx="10"/>
          </p:nvPr>
        </p:nvSpPr>
        <p:spPr/>
        <p:txBody>
          <a:bodyPr/>
          <a:lstStyle/>
          <a:p>
            <a:fld id="{AA013146-ECF7-48EA-951E-53BD76DB1ADC}" type="datetimeFigureOut">
              <a:rPr lang="en-US" smtClean="0"/>
              <a:t>1/15/2021</a:t>
            </a:fld>
            <a:endParaRPr lang="en-US"/>
          </a:p>
        </p:txBody>
      </p:sp>
      <p:sp>
        <p:nvSpPr>
          <p:cNvPr id="6" name="Foliennummernplatzhalter 5">
            <a:extLst>
              <a:ext uri="{FF2B5EF4-FFF2-40B4-BE49-F238E27FC236}">
                <a16:creationId xmlns:a16="http://schemas.microsoft.com/office/drawing/2014/main" id="{D3D2530D-BCAD-4CA5-8A31-466F5D189AC9}"/>
              </a:ext>
            </a:extLst>
          </p:cNvPr>
          <p:cNvSpPr>
            <a:spLocks noGrp="1"/>
          </p:cNvSpPr>
          <p:nvPr>
            <p:ph type="sldNum" sz="quarter" idx="12"/>
          </p:nvPr>
        </p:nvSpPr>
        <p:spPr/>
        <p:txBody>
          <a:bodyPr/>
          <a:lstStyle/>
          <a:p>
            <a:fld id="{9E1BE7C5-2156-4744-8020-A2086844A624}" type="slidenum">
              <a:rPr lang="en-US" smtClean="0"/>
              <a:t>‹Nr.›</a:t>
            </a:fld>
            <a:endParaRPr lang="en-US"/>
          </a:p>
        </p:txBody>
      </p:sp>
      <p:sp>
        <p:nvSpPr>
          <p:cNvPr id="22" name="Rechteck 21">
            <a:extLst>
              <a:ext uri="{FF2B5EF4-FFF2-40B4-BE49-F238E27FC236}">
                <a16:creationId xmlns:a16="http://schemas.microsoft.com/office/drawing/2014/main" id="{D4992F40-4172-41D1-9323-CF7009CA3D85}"/>
              </a:ext>
            </a:extLst>
          </p:cNvPr>
          <p:cNvSpPr/>
          <p:nvPr userDrawn="1"/>
        </p:nvSpPr>
        <p:spPr bwMode="gray">
          <a:xfrm>
            <a:off x="0" y="1637679"/>
            <a:ext cx="7096991" cy="522032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3" name="Rechteck 22">
            <a:extLst>
              <a:ext uri="{FF2B5EF4-FFF2-40B4-BE49-F238E27FC236}">
                <a16:creationId xmlns:a16="http://schemas.microsoft.com/office/drawing/2014/main" id="{CDC0A405-527C-46C5-802D-22A37FED788D}"/>
              </a:ext>
            </a:extLst>
          </p:cNvPr>
          <p:cNvSpPr/>
          <p:nvPr userDrawn="1"/>
        </p:nvSpPr>
        <p:spPr bwMode="gray">
          <a:xfrm>
            <a:off x="1059873" y="2035580"/>
            <a:ext cx="4654800" cy="4769312"/>
          </a:xfrm>
          <a:prstGeom prst="rect">
            <a:avLst/>
          </a:prstGeom>
          <a:solidFill>
            <a:srgbClr val="FFFFFF">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a:extLst>
              <a:ext uri="{FF2B5EF4-FFF2-40B4-BE49-F238E27FC236}">
                <a16:creationId xmlns:a16="http://schemas.microsoft.com/office/drawing/2014/main" id="{D4B2A916-6718-403D-BAEC-2704E6751C46}"/>
              </a:ext>
            </a:extLst>
          </p:cNvPr>
          <p:cNvSpPr>
            <a:spLocks noGrp="1"/>
          </p:cNvSpPr>
          <p:nvPr>
            <p:ph type="ctrTitle"/>
          </p:nvPr>
        </p:nvSpPr>
        <p:spPr>
          <a:xfrm>
            <a:off x="1322773" y="2522148"/>
            <a:ext cx="4057479" cy="1655762"/>
          </a:xfrm>
        </p:spPr>
        <p:txBody>
          <a:bodyPr anchor="b">
            <a:normAutofit/>
          </a:bodyPr>
          <a:lstStyle>
            <a:lvl1pPr algn="l">
              <a:defRPr sz="3200"/>
            </a:lvl1pPr>
          </a:lstStyle>
          <a:p>
            <a:r>
              <a:rPr lang="de-DE"/>
              <a:t>Mastertitelformat bearbeiten</a:t>
            </a:r>
            <a:endParaRPr lang="en-US"/>
          </a:p>
        </p:txBody>
      </p:sp>
      <p:sp>
        <p:nvSpPr>
          <p:cNvPr id="3" name="Untertitel 2">
            <a:extLst>
              <a:ext uri="{FF2B5EF4-FFF2-40B4-BE49-F238E27FC236}">
                <a16:creationId xmlns:a16="http://schemas.microsoft.com/office/drawing/2014/main" id="{98CB174B-095C-4100-A3B1-2FE95900B2F2}"/>
              </a:ext>
            </a:extLst>
          </p:cNvPr>
          <p:cNvSpPr>
            <a:spLocks noGrp="1"/>
          </p:cNvSpPr>
          <p:nvPr>
            <p:ph type="subTitle" idx="1"/>
          </p:nvPr>
        </p:nvSpPr>
        <p:spPr>
          <a:xfrm>
            <a:off x="1322773" y="4458079"/>
            <a:ext cx="4114800" cy="895156"/>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24" name="Textplatzhalter 9">
            <a:extLst>
              <a:ext uri="{FF2B5EF4-FFF2-40B4-BE49-F238E27FC236}">
                <a16:creationId xmlns:a16="http://schemas.microsoft.com/office/drawing/2014/main" id="{2722B306-CBEA-484E-86FF-4F81F009398A}"/>
              </a:ext>
            </a:extLst>
          </p:cNvPr>
          <p:cNvSpPr>
            <a:spLocks noGrp="1"/>
          </p:cNvSpPr>
          <p:nvPr>
            <p:ph type="body" sz="quarter" idx="13" hasCustomPrompt="1"/>
          </p:nvPr>
        </p:nvSpPr>
        <p:spPr bwMode="gray">
          <a:xfrm>
            <a:off x="1302452" y="6285347"/>
            <a:ext cx="4336348" cy="307082"/>
          </a:xfrm>
        </p:spPr>
        <p:txBody>
          <a:bodyPr/>
          <a:lstStyle>
            <a:lvl1pPr marL="0" indent="0">
              <a:lnSpc>
                <a:spcPct val="100000"/>
              </a:lnSpc>
              <a:spcAft>
                <a:spcPts val="0"/>
              </a:spcAft>
              <a:buNone/>
              <a:defRPr sz="1400" b="1" cap="all" baseline="0">
                <a:solidFill>
                  <a:schemeClr val="tx2"/>
                </a:solidFill>
                <a:latin typeface="+mn-lt"/>
                <a:ea typeface="Verdana" panose="020B0604030504040204" pitchFamily="34" charset="0"/>
                <a:cs typeface="Verdana" panose="020B0604030504040204" pitchFamily="34" charset="0"/>
              </a:defRPr>
            </a:lvl1pPr>
          </a:lstStyle>
          <a:p>
            <a:pPr lvl="0"/>
            <a:r>
              <a:rPr lang="en-US"/>
              <a:t>Ort, Datum</a:t>
            </a:r>
          </a:p>
        </p:txBody>
      </p:sp>
      <p:sp>
        <p:nvSpPr>
          <p:cNvPr id="25" name="Textplatzhalter 5">
            <a:extLst>
              <a:ext uri="{FF2B5EF4-FFF2-40B4-BE49-F238E27FC236}">
                <a16:creationId xmlns:a16="http://schemas.microsoft.com/office/drawing/2014/main" id="{FFEFE35A-3C38-4535-856C-0338881E34E3}"/>
              </a:ext>
            </a:extLst>
          </p:cNvPr>
          <p:cNvSpPr>
            <a:spLocks noGrp="1"/>
          </p:cNvSpPr>
          <p:nvPr>
            <p:ph type="body" sz="quarter" idx="14" hasCustomPrompt="1"/>
          </p:nvPr>
        </p:nvSpPr>
        <p:spPr>
          <a:xfrm>
            <a:off x="1289117" y="5905500"/>
            <a:ext cx="4349683" cy="304800"/>
          </a:xfrm>
        </p:spPr>
        <p:txBody>
          <a:bodyPr anchor="b" anchorCtr="0"/>
          <a:lstStyle>
            <a:lvl1pPr marL="0" indent="0">
              <a:buNone/>
              <a:defRPr sz="1600" b="1"/>
            </a:lvl1pPr>
          </a:lstStyle>
          <a:p>
            <a:pPr lvl="0"/>
            <a:r>
              <a:rPr lang="en-US"/>
              <a:t>Name</a:t>
            </a:r>
          </a:p>
        </p:txBody>
      </p:sp>
    </p:spTree>
    <p:extLst>
      <p:ext uri="{BB962C8B-B14F-4D97-AF65-F5344CB8AC3E}">
        <p14:creationId xmlns:p14="http://schemas.microsoft.com/office/powerpoint/2010/main" val="34401549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Title Slide with Small Image">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9980476" y="0"/>
            <a:ext cx="2211524" cy="6858000"/>
          </a:xfrm>
          <a:solidFill>
            <a:schemeClr val="bg1">
              <a:lumMod val="9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anchor="b"/>
          <a:lstStyle>
            <a:lvl1pPr algn="r">
              <a:lnSpc>
                <a:spcPts val="5000"/>
              </a:lnSpc>
              <a:defRPr sz="6000" b="1" cap="all" spc="-300" baseline="0">
                <a:solidFill>
                  <a:schemeClr val="tx1"/>
                </a:solidFill>
                <a:latin typeface="+mj-lt"/>
              </a:defRPr>
            </a:lvl1pPr>
          </a:lstStyle>
          <a:p>
            <a:r>
              <a:rPr lang="en-US" noProof="0"/>
              <a:t>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311904" y="4650539"/>
            <a:ext cx="3401478" cy="1192038"/>
          </a:xfrm>
          <a:solidFill>
            <a:schemeClr val="tx1"/>
          </a:solidFill>
        </p:spPr>
        <p:txBody>
          <a:bodyPr lIns="252000" tIns="0" anchor="ctr"/>
          <a:lstStyle>
            <a:lvl1pPr marL="0" indent="0" algn="l">
              <a:lnSpc>
                <a:spcPct val="100000"/>
              </a:lnSpc>
              <a:buNone/>
              <a:defRPr sz="1800" i="1">
                <a:solidFill>
                  <a:schemeClr val="bg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Rectangle 6">
            <a:extLst>
              <a:ext uri="{FF2B5EF4-FFF2-40B4-BE49-F238E27FC236}">
                <a16:creationId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Rectangle 7">
            <a:extLst>
              <a:ext uri="{FF2B5EF4-FFF2-40B4-BE49-F238E27FC236}">
                <a16:creationId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Rectangle 10">
            <a:extLst>
              <a:ext uri="{FF2B5EF4-FFF2-40B4-BE49-F238E27FC236}">
                <a16:creationId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Tree>
    <p:extLst>
      <p:ext uri="{BB962C8B-B14F-4D97-AF65-F5344CB8AC3E}">
        <p14:creationId xmlns:p14="http://schemas.microsoft.com/office/powerpoint/2010/main" val="229696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0863CB0A-F363-48DC-87FC-DC0D97BE56E1}"/>
              </a:ext>
            </a:extLst>
          </p:cNvPr>
          <p:cNvSpPr>
            <a:spLocks noGrp="1"/>
          </p:cNvSpPr>
          <p:nvPr>
            <p:ph type="sldNum" sz="quarter" idx="11"/>
          </p:nvPr>
        </p:nvSpPr>
        <p:spPr>
          <a:xfrm>
            <a:off x="11011589" y="6478480"/>
            <a:ext cx="895905" cy="27517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1BE7C5-2156-4744-8020-A2086844A624}" type="slidenum">
              <a:rPr kumimoji="0" lang="en-US" sz="105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US" sz="105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54764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Default?">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83FEBB89-BA42-442B-B0B1-EEC2B40E29EC}"/>
              </a:ext>
            </a:extLst>
          </p:cNvPr>
          <p:cNvGraphicFramePr>
            <a:graphicFrameLocks noChangeAspect="1"/>
          </p:cNvGraphicFramePr>
          <p:nvPr userDrawn="1">
            <p:custDataLst>
              <p:tags r:id="rId2"/>
            </p:custDataLst>
            <p:extLst>
              <p:ext uri="{D42A27DB-BD31-4B8C-83A1-F6EECF244321}">
                <p14:modId xmlns:p14="http://schemas.microsoft.com/office/powerpoint/2010/main" val="21144724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1" name="think-cell Folie" r:id="rId5" imgW="530" imgH="531" progId="TCLayout.ActiveDocument.1">
                  <p:embed/>
                </p:oleObj>
              </mc:Choice>
              <mc:Fallback>
                <p:oleObj name="think-cell Folie" r:id="rId5" imgW="530" imgH="531" progId="TCLayout.ActiveDocument.1">
                  <p:embed/>
                  <p:pic>
                    <p:nvPicPr>
                      <p:cNvPr id="6" name="Objekt 5" hidden="1">
                        <a:extLst>
                          <a:ext uri="{FF2B5EF4-FFF2-40B4-BE49-F238E27FC236}">
                            <a16:creationId xmlns:a16="http://schemas.microsoft.com/office/drawing/2014/main" id="{83FEBB89-BA42-442B-B0B1-EEC2B40E29E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19353298-859E-4F5F-B908-9BE704FE446D}"/>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200" b="1" i="0" baseline="0">
              <a:solidFill>
                <a:schemeClr val="tx1"/>
              </a:solidFill>
              <a:latin typeface="Arial" panose="020B0604020202020204" pitchFamily="34" charset="0"/>
              <a:ea typeface="Verdana" panose="020B0604030504040204" pitchFamily="34" charset="0"/>
              <a:sym typeface="Arial" panose="020B0604020202020204" pitchFamily="34" charset="0"/>
            </a:endParaRP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8" name="Textplatzhalter 7"/>
          <p:cNvSpPr>
            <a:spLocks noGrp="1"/>
          </p:cNvSpPr>
          <p:nvPr>
            <p:ph type="body" sz="quarter" idx="18" hasCustomPrompt="1"/>
          </p:nvPr>
        </p:nvSpPr>
        <p:spPr>
          <a:xfrm>
            <a:off x="291041" y="1647473"/>
            <a:ext cx="10591800" cy="4267200"/>
          </a:xfrm>
          <a:solidFill>
            <a:srgbClr val="F6F6F8"/>
          </a:solidFill>
          <a:ln w="1905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sp>
        <p:nvSpPr>
          <p:cNvPr id="11" name="Titel 1">
            <a:extLst>
              <a:ext uri="{FF2B5EF4-FFF2-40B4-BE49-F238E27FC236}">
                <a16:creationId xmlns:a16="http://schemas.microsoft.com/office/drawing/2014/main" id="{8731AB9E-F2B6-4680-B6EB-D45FC98A4DEC}"/>
              </a:ext>
            </a:extLst>
          </p:cNvPr>
          <p:cNvSpPr>
            <a:spLocks noGrp="1"/>
          </p:cNvSpPr>
          <p:nvPr>
            <p:ph type="title" hasCustomPrompt="1"/>
          </p:nvPr>
        </p:nvSpPr>
        <p:spPr>
          <a:xfrm>
            <a:off x="291041" y="407948"/>
            <a:ext cx="8401429" cy="603366"/>
          </a:xfrm>
        </p:spPr>
        <p:txBody>
          <a:bodyPr/>
          <a:lstStyle>
            <a:lvl1pPr>
              <a:defRPr sz="2400" baseline="0"/>
            </a:lvl1pPr>
          </a:lstStyle>
          <a:p>
            <a:r>
              <a:rPr lang="en-US" err="1"/>
              <a:t>Überschrift</a:t>
            </a:r>
            <a:endParaRPr lang="en-US"/>
          </a:p>
        </p:txBody>
      </p:sp>
      <p:cxnSp>
        <p:nvCxnSpPr>
          <p:cNvPr id="12" name="Gerade Verbindung 9">
            <a:extLst>
              <a:ext uri="{FF2B5EF4-FFF2-40B4-BE49-F238E27FC236}">
                <a16:creationId xmlns:a16="http://schemas.microsoft.com/office/drawing/2014/main" id="{A47478B0-8F14-43E2-A925-9B0188DD8817}"/>
              </a:ext>
            </a:extLst>
          </p:cNvPr>
          <p:cNvCxnSpPr/>
          <p:nvPr userDrawn="1"/>
        </p:nvCxnSpPr>
        <p:spPr bwMode="gray">
          <a:xfrm>
            <a:off x="291041" y="1136737"/>
            <a:ext cx="10752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7887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ontent Photo 1">
    <p:spTree>
      <p:nvGrpSpPr>
        <p:cNvPr id="1" name=""/>
        <p:cNvGrpSpPr/>
        <p:nvPr/>
      </p:nvGrpSpPr>
      <p:grpSpPr>
        <a:xfrm>
          <a:off x="0" y="0"/>
          <a:ext cx="0" cy="0"/>
          <a:chOff x="0" y="0"/>
          <a:chExt cx="0" cy="0"/>
        </a:xfrm>
      </p:grpSpPr>
      <p:sp>
        <p:nvSpPr>
          <p:cNvPr id="8" name="Picture Placeholder 1">
            <a:extLst>
              <a:ext uri="{FF2B5EF4-FFF2-40B4-BE49-F238E27FC236}">
                <a16:creationId xmlns:a16="http://schemas.microsoft.com/office/drawing/2014/main" id="{1599E2D7-24B3-4D66-9AFB-83C1AEC4DBBB}"/>
              </a:ext>
            </a:extLst>
          </p:cNvPr>
          <p:cNvSpPr>
            <a:spLocks noGrp="1"/>
          </p:cNvSpPr>
          <p:nvPr>
            <p:ph type="pic" sz="quarter" idx="33" hasCustomPrompt="1"/>
          </p:nvPr>
        </p:nvSpPr>
        <p:spPr>
          <a:xfrm>
            <a:off x="9980476" y="0"/>
            <a:ext cx="2211524" cy="6192000"/>
          </a:xfrm>
          <a:solidFill>
            <a:schemeClr val="bg1">
              <a:lumMod val="9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445086" y="1807950"/>
            <a:ext cx="5184913" cy="432000"/>
          </a:xfrm>
        </p:spPr>
        <p:txBody>
          <a:bodyPr/>
          <a:lstStyle>
            <a:lvl1pPr algn="r">
              <a:defRPr>
                <a:solidFill>
                  <a:schemeClr val="tx1"/>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4444886" y="2383950"/>
            <a:ext cx="5184913" cy="360000"/>
          </a:xfrm>
        </p:spPr>
        <p:txBody>
          <a:bodyPr/>
          <a:lstStyle>
            <a:lvl1pPr marL="0" indent="0" algn="r">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4445000" y="2908300"/>
            <a:ext cx="5184800" cy="3283700"/>
          </a:xfrm>
          <a:solidFill>
            <a:schemeClr val="bg1"/>
          </a:solidFill>
        </p:spPr>
        <p:txBody>
          <a:bodyPr lIns="180000" tIns="252000" rIns="252000"/>
          <a:lstStyle>
            <a:lvl1pPr algn="l">
              <a:defRPr>
                <a:solidFill>
                  <a:schemeClr val="tx1">
                    <a:lumMod val="75000"/>
                    <a:lumOff val="25000"/>
                  </a:schemeClr>
                </a:solidFill>
              </a:defRPr>
            </a:lvl1pPr>
            <a:lvl2pPr algn="l">
              <a:defRPr>
                <a:solidFill>
                  <a:schemeClr val="tx1">
                    <a:lumMod val="75000"/>
                    <a:lumOff val="25000"/>
                  </a:schemeClr>
                </a:solidFill>
              </a:defRPr>
            </a:lvl2pPr>
            <a:lvl3pPr algn="l">
              <a:defRPr>
                <a:solidFill>
                  <a:schemeClr val="tx1">
                    <a:lumMod val="75000"/>
                    <a:lumOff val="25000"/>
                  </a:schemeClr>
                </a:solidFill>
              </a:defRPr>
            </a:lvl3pPr>
            <a:lvl4pPr algn="l">
              <a:defRPr>
                <a:solidFill>
                  <a:schemeClr val="tx1">
                    <a:lumMod val="75000"/>
                    <a:lumOff val="25000"/>
                  </a:schemeClr>
                </a:solidFill>
              </a:defRPr>
            </a:lvl4pPr>
            <a:lvl5pPr algn="l">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id="{53DA1E79-BA17-41C5-98B7-CFBC5859A512}"/>
              </a:ext>
            </a:extLst>
          </p:cNvPr>
          <p:cNvSpPr>
            <a:spLocks noGrp="1"/>
          </p:cNvSpPr>
          <p:nvPr>
            <p:ph type="sldNum" sz="quarter" idx="34"/>
          </p:nvPr>
        </p:nvSpPr>
        <p:spPr/>
        <p:txBody>
          <a:bodyPr/>
          <a:lstStyle/>
          <a:p>
            <a:fld id="{19B51A1E-902D-48AF-9020-955120F399B6}" type="slidenum">
              <a:rPr lang="en-US" noProof="0" smtClean="0"/>
              <a:pPr/>
              <a:t>‹Nr.›</a:t>
            </a:fld>
            <a:endParaRPr lang="en-US" noProof="0"/>
          </a:p>
        </p:txBody>
      </p:sp>
    </p:spTree>
    <p:extLst>
      <p:ext uri="{BB962C8B-B14F-4D97-AF65-F5344CB8AC3E}">
        <p14:creationId xmlns:p14="http://schemas.microsoft.com/office/powerpoint/2010/main" val="24332425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Content Photo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3823393" y="1343906"/>
            <a:ext cx="3736800" cy="3933645"/>
          </a:xfrm>
          <a:solidFill>
            <a:schemeClr val="bg1"/>
          </a:solidFill>
        </p:spPr>
        <p:txBody>
          <a:bodyPr lIns="180000" tIns="180000" rIns="18000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id="{53DA1E79-BA17-41C5-98B7-CFBC5859A512}"/>
              </a:ext>
            </a:extLst>
          </p:cNvPr>
          <p:cNvSpPr>
            <a:spLocks noGrp="1"/>
          </p:cNvSpPr>
          <p:nvPr>
            <p:ph type="sldNum" sz="quarter" idx="34"/>
          </p:nvPr>
        </p:nvSpPr>
        <p:spPr/>
        <p:txBody>
          <a:bodyPr/>
          <a:lstStyle/>
          <a:p>
            <a:fld id="{19B51A1E-902D-48AF-9020-955120F399B6}" type="slidenum">
              <a:rPr lang="en-US" noProof="0" smtClean="0"/>
              <a:pPr/>
              <a:t>‹Nr.›</a:t>
            </a:fld>
            <a:endParaRPr lang="en-US" noProof="0"/>
          </a:p>
        </p:txBody>
      </p:sp>
      <p:sp>
        <p:nvSpPr>
          <p:cNvPr id="9" name="Picture Placeholder 6">
            <a:extLst>
              <a:ext uri="{FF2B5EF4-FFF2-40B4-BE49-F238E27FC236}">
                <a16:creationId xmlns:a16="http://schemas.microsoft.com/office/drawing/2014/main" id="{492C2A1D-F7BD-46B6-BC01-15D365ACD50B}"/>
              </a:ext>
            </a:extLst>
          </p:cNvPr>
          <p:cNvSpPr>
            <a:spLocks noGrp="1"/>
          </p:cNvSpPr>
          <p:nvPr>
            <p:ph type="pic" sz="quarter" idx="14" hasCustomPrompt="1"/>
          </p:nvPr>
        </p:nvSpPr>
        <p:spPr>
          <a:xfrm>
            <a:off x="7560193" y="1344803"/>
            <a:ext cx="3737526" cy="3933645"/>
          </a:xfrm>
          <a:solidFill>
            <a:schemeClr val="tx1">
              <a:lumMod val="75000"/>
              <a:lumOff val="25000"/>
            </a:schemeClr>
          </a:solidFill>
        </p:spPr>
        <p:txBody>
          <a:bodyPr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r>
              <a:rPr lang="en-US" noProof="0"/>
              <a:t>Insert or Drag &amp; Drop your photo</a:t>
            </a:r>
          </a:p>
        </p:txBody>
      </p:sp>
      <p:sp>
        <p:nvSpPr>
          <p:cNvPr id="6" name="Title 5">
            <a:extLst>
              <a:ext uri="{FF2B5EF4-FFF2-40B4-BE49-F238E27FC236}">
                <a16:creationId xmlns:a16="http://schemas.microsoft.com/office/drawing/2014/main" id="{7F4F1543-153D-4F77-A4A9-C9BBA1C2052E}"/>
              </a:ext>
            </a:extLst>
          </p:cNvPr>
          <p:cNvSpPr>
            <a:spLocks noGrp="1"/>
          </p:cNvSpPr>
          <p:nvPr>
            <p:ph type="title"/>
          </p:nvPr>
        </p:nvSpPr>
        <p:spPr>
          <a:xfrm>
            <a:off x="432000" y="432000"/>
            <a:ext cx="9131100" cy="432000"/>
          </a:xfrm>
        </p:spPr>
        <p:txBody>
          <a:bodyPr/>
          <a:lstStyle/>
          <a:p>
            <a:r>
              <a:rPr lang="en-US" noProof="0"/>
              <a:t>Click to edit Master title style</a:t>
            </a:r>
          </a:p>
        </p:txBody>
      </p:sp>
      <p:sp>
        <p:nvSpPr>
          <p:cNvPr id="11" name="Subtitle 2">
            <a:extLst>
              <a:ext uri="{FF2B5EF4-FFF2-40B4-BE49-F238E27FC236}">
                <a16:creationId xmlns:a16="http://schemas.microsoft.com/office/drawing/2014/main" id="{9FAA210E-391A-499A-89D5-F222045FD1A4}"/>
              </a:ext>
            </a:extLst>
          </p:cNvPr>
          <p:cNvSpPr>
            <a:spLocks noGrp="1"/>
          </p:cNvSpPr>
          <p:nvPr>
            <p:ph type="body" sz="quarter" idx="32" hasCustomPrompt="1"/>
          </p:nvPr>
        </p:nvSpPr>
        <p:spPr>
          <a:xfrm>
            <a:off x="431800" y="1008000"/>
            <a:ext cx="6895900"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37323501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299200" y="432000"/>
            <a:ext cx="5472113" cy="5759250"/>
          </a:xfrm>
          <a:solidFill>
            <a:schemeClr val="tx1">
              <a:lumMod val="75000"/>
              <a:lumOff val="25000"/>
            </a:schemeClr>
          </a:solidFill>
        </p:spPr>
        <p:txBody>
          <a:bodyPr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r>
              <a:rPr lang="en-US" noProof="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3875314" y="5096632"/>
            <a:ext cx="2028686" cy="1094618"/>
          </a:xfrm>
        </p:spPr>
        <p:txBody>
          <a:bodyPr anchor="b"/>
          <a:lstStyle>
            <a:lvl1pPr marL="0" indent="0" algn="r">
              <a:buNone/>
              <a:defRPr i="1">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a:t>Add a footer</a:t>
            </a:r>
          </a:p>
        </p:txBody>
      </p:sp>
      <p:sp>
        <p:nvSpPr>
          <p:cNvPr id="2" name="Slide Number Placeholder 1">
            <a:extLst>
              <a:ext uri="{FF2B5EF4-FFF2-40B4-BE49-F238E27FC236}">
                <a16:creationId xmlns:a16="http://schemas.microsoft.com/office/drawing/2014/main" id="{E25951D2-91DB-40E7-95D5-4B372602DEBB}"/>
              </a:ext>
            </a:extLst>
          </p:cNvPr>
          <p:cNvSpPr>
            <a:spLocks noGrp="1"/>
          </p:cNvSpPr>
          <p:nvPr>
            <p:ph type="sldNum" sz="quarter" idx="15"/>
          </p:nvPr>
        </p:nvSpPr>
        <p:spPr/>
        <p:txBody>
          <a:bodyPr/>
          <a:lstStyle/>
          <a:p>
            <a:fld id="{19B51A1E-902D-48AF-9020-955120F399B6}" type="slidenum">
              <a:rPr lang="en-US" noProof="0" smtClean="0"/>
              <a:pPr/>
              <a:t>‹Nr.›</a:t>
            </a:fld>
            <a:endParaRPr lang="en-US" noProof="0"/>
          </a:p>
        </p:txBody>
      </p:sp>
      <p:sp>
        <p:nvSpPr>
          <p:cNvPr id="5" name="Title 4">
            <a:extLst>
              <a:ext uri="{FF2B5EF4-FFF2-40B4-BE49-F238E27FC236}">
                <a16:creationId xmlns:a16="http://schemas.microsoft.com/office/drawing/2014/main" id="{16EFF903-F1F3-440A-B12C-9FD51606B03D}"/>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30122806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1" y="1008000"/>
            <a:ext cx="9198116" cy="360000"/>
          </a:xfrm>
        </p:spPr>
        <p:txBody>
          <a:bodyPr/>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a:t>Add a footer</a:t>
            </a:r>
          </a:p>
        </p:txBody>
      </p:sp>
      <p:sp>
        <p:nvSpPr>
          <p:cNvPr id="4" name="Slide Number Placeholder 3">
            <a:extLst>
              <a:ext uri="{FF2B5EF4-FFF2-40B4-BE49-F238E27FC236}">
                <a16:creationId xmlns:a16="http://schemas.microsoft.com/office/drawing/2014/main" id="{8E801980-CBAE-4A50-886D-54D7BB2E1947}"/>
              </a:ext>
            </a:extLst>
          </p:cNvPr>
          <p:cNvSpPr>
            <a:spLocks noGrp="1"/>
          </p:cNvSpPr>
          <p:nvPr>
            <p:ph type="sldNum" sz="quarter" idx="33"/>
          </p:nvPr>
        </p:nvSpPr>
        <p:spPr/>
        <p:txBody>
          <a:bodyPr/>
          <a:lstStyle/>
          <a:p>
            <a:fld id="{19B51A1E-902D-48AF-9020-955120F399B6}" type="slidenum">
              <a:rPr lang="en-US" noProof="0" smtClean="0"/>
              <a:pPr/>
              <a:t>‹Nr.›</a:t>
            </a:fld>
            <a:endParaRPr lang="en-US" noProof="0"/>
          </a:p>
        </p:txBody>
      </p:sp>
    </p:spTree>
    <p:extLst>
      <p:ext uri="{BB962C8B-B14F-4D97-AF65-F5344CB8AC3E}">
        <p14:creationId xmlns:p14="http://schemas.microsoft.com/office/powerpoint/2010/main" val="36665190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DF756E-F310-4229-ACDD-055D299A95FB}"/>
              </a:ext>
            </a:extLst>
          </p:cNvPr>
          <p:cNvSpPr/>
          <p:nvPr userDrawn="1"/>
        </p:nvSpPr>
        <p:spPr>
          <a:xfrm>
            <a:off x="6297105" y="424206"/>
            <a:ext cx="5505254" cy="573149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a:t>Add a footer</a:t>
            </a:r>
          </a:p>
        </p:txBody>
      </p:sp>
      <p:sp>
        <p:nvSpPr>
          <p:cNvPr id="2" name="Slide Number Placeholder 1">
            <a:extLst>
              <a:ext uri="{FF2B5EF4-FFF2-40B4-BE49-F238E27FC236}">
                <a16:creationId xmlns:a16="http://schemas.microsoft.com/office/drawing/2014/main" id="{E25951D2-91DB-40E7-95D5-4B372602DEBB}"/>
              </a:ext>
            </a:extLst>
          </p:cNvPr>
          <p:cNvSpPr>
            <a:spLocks noGrp="1"/>
          </p:cNvSpPr>
          <p:nvPr>
            <p:ph type="sldNum" sz="quarter" idx="15"/>
          </p:nvPr>
        </p:nvSpPr>
        <p:spPr/>
        <p:txBody>
          <a:bodyPr/>
          <a:lstStyle/>
          <a:p>
            <a:fld id="{19B51A1E-902D-48AF-9020-955120F399B6}" type="slidenum">
              <a:rPr lang="en-US" noProof="0" smtClean="0"/>
              <a:pPr/>
              <a:t>‹Nr.›</a:t>
            </a:fld>
            <a:endParaRPr lang="en-US" noProof="0"/>
          </a:p>
        </p:txBody>
      </p:sp>
      <p:sp>
        <p:nvSpPr>
          <p:cNvPr id="9" name="Subtitle 2">
            <a:extLst>
              <a:ext uri="{FF2B5EF4-FFF2-40B4-BE49-F238E27FC236}">
                <a16:creationId xmlns:a16="http://schemas.microsoft.com/office/drawing/2014/main" id="{07666241-4AF6-458A-A571-6C6C291D72F1}"/>
              </a:ext>
            </a:extLst>
          </p:cNvPr>
          <p:cNvSpPr>
            <a:spLocks noGrp="1"/>
          </p:cNvSpPr>
          <p:nvPr>
            <p:ph type="subTitle" idx="1"/>
          </p:nvPr>
        </p:nvSpPr>
        <p:spPr>
          <a:xfrm>
            <a:off x="6532775" y="3639199"/>
            <a:ext cx="5053936" cy="1192038"/>
          </a:xfrm>
          <a:solidFill>
            <a:schemeClr val="bg1"/>
          </a:solidFill>
        </p:spPr>
        <p:txBody>
          <a:bodyPr lIns="252000" tIns="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6" name="Title 5">
            <a:extLst>
              <a:ext uri="{FF2B5EF4-FFF2-40B4-BE49-F238E27FC236}">
                <a16:creationId xmlns:a16="http://schemas.microsoft.com/office/drawing/2014/main" id="{6F4F2BBF-F210-4954-9C73-A0030AACDDFE}"/>
              </a:ext>
            </a:extLst>
          </p:cNvPr>
          <p:cNvSpPr>
            <a:spLocks noGrp="1"/>
          </p:cNvSpPr>
          <p:nvPr>
            <p:ph type="title" hasCustomPrompt="1"/>
          </p:nvPr>
        </p:nvSpPr>
        <p:spPr>
          <a:xfrm>
            <a:off x="6532775" y="993303"/>
            <a:ext cx="5053936" cy="2513468"/>
          </a:xfrm>
        </p:spPr>
        <p:txBody>
          <a:bodyPr/>
          <a:lstStyle>
            <a:lvl1pPr>
              <a:defRPr sz="5400" cap="none">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41052784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‹Nr.›</a:t>
            </a:fld>
            <a:endParaRPr lang="en-US" noProof="0"/>
          </a:p>
        </p:txBody>
      </p:sp>
      <p:sp>
        <p:nvSpPr>
          <p:cNvPr id="10" name="Content Placeholder 2">
            <a:extLst>
              <a:ext uri="{FF2B5EF4-FFF2-40B4-BE49-F238E27FC236}">
                <a16:creationId xmlns:a16="http://schemas.microsoft.com/office/drawing/2014/main" id="{FD1EE834-4B70-4715-8346-1C0298347EE0}"/>
              </a:ext>
            </a:extLst>
          </p:cNvPr>
          <p:cNvSpPr>
            <a:spLocks noGrp="1"/>
          </p:cNvSpPr>
          <p:nvPr>
            <p:ph idx="1" hasCustomPrompt="1"/>
          </p:nvPr>
        </p:nvSpPr>
        <p:spPr>
          <a:xfrm>
            <a:off x="432000" y="1046375"/>
            <a:ext cx="9198000" cy="5130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873231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‹Nr.›</a:t>
            </a:fld>
            <a:endParaRPr lang="en-US" noProof="0"/>
          </a:p>
        </p:txBody>
      </p:sp>
      <p:sp>
        <p:nvSpPr>
          <p:cNvPr id="7" name="Content Placeholder 2">
            <a:extLst>
              <a:ext uri="{FF2B5EF4-FFF2-40B4-BE49-F238E27FC236}">
                <a16:creationId xmlns:a16="http://schemas.microsoft.com/office/drawing/2014/main" id="{EAE43F4C-1A64-4197-A44B-E6EB874E243B}"/>
              </a:ext>
            </a:extLst>
          </p:cNvPr>
          <p:cNvSpPr>
            <a:spLocks noGrp="1"/>
          </p:cNvSpPr>
          <p:nvPr>
            <p:ph sz="half" idx="1" hasCustomPrompt="1"/>
          </p:nvPr>
        </p:nvSpPr>
        <p:spPr>
          <a:xfrm>
            <a:off x="432000" y="1046376"/>
            <a:ext cx="4435831" cy="5130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a:extLst>
              <a:ext uri="{FF2B5EF4-FFF2-40B4-BE49-F238E27FC236}">
                <a16:creationId xmlns:a16="http://schemas.microsoft.com/office/drawing/2014/main" id="{D7B3F5B8-DC28-4878-AC9F-D434D7542D8F}"/>
              </a:ext>
            </a:extLst>
          </p:cNvPr>
          <p:cNvSpPr>
            <a:spLocks noGrp="1"/>
          </p:cNvSpPr>
          <p:nvPr>
            <p:ph sz="half" idx="2" hasCustomPrompt="1"/>
          </p:nvPr>
        </p:nvSpPr>
        <p:spPr>
          <a:xfrm>
            <a:off x="5194169" y="1046376"/>
            <a:ext cx="4435831" cy="5130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726096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‹Nr.›</a:t>
            </a:fld>
            <a:endParaRPr lang="en-US" noProof="0"/>
          </a:p>
        </p:txBody>
      </p:sp>
      <p:sp>
        <p:nvSpPr>
          <p:cNvPr id="7" name="Text Placeholder 2">
            <a:extLst>
              <a:ext uri="{FF2B5EF4-FFF2-40B4-BE49-F238E27FC236}">
                <a16:creationId xmlns:a16="http://schemas.microsoft.com/office/drawing/2014/main" id="{CB97B01E-88B2-448F-BD96-A1AAFA39AC1E}"/>
              </a:ext>
            </a:extLst>
          </p:cNvPr>
          <p:cNvSpPr>
            <a:spLocks noGrp="1"/>
          </p:cNvSpPr>
          <p:nvPr>
            <p:ph type="body" idx="1" hasCustomPrompt="1"/>
          </p:nvPr>
        </p:nvSpPr>
        <p:spPr>
          <a:xfrm>
            <a:off x="432000" y="1068420"/>
            <a:ext cx="4434840" cy="823912"/>
          </a:xfrm>
          <a:solidFill>
            <a:schemeClr val="tx1"/>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8" name="Text Placeholder 4">
            <a:extLst>
              <a:ext uri="{FF2B5EF4-FFF2-40B4-BE49-F238E27FC236}">
                <a16:creationId xmlns:a16="http://schemas.microsoft.com/office/drawing/2014/main" id="{40BADDE2-4EE6-41B4-804C-EBF680128B40}"/>
              </a:ext>
            </a:extLst>
          </p:cNvPr>
          <p:cNvSpPr>
            <a:spLocks noGrp="1"/>
          </p:cNvSpPr>
          <p:nvPr>
            <p:ph type="body" sz="quarter" idx="3" hasCustomPrompt="1"/>
          </p:nvPr>
        </p:nvSpPr>
        <p:spPr>
          <a:xfrm>
            <a:off x="5195160" y="1068420"/>
            <a:ext cx="4434840" cy="823912"/>
          </a:xfrm>
          <a:solidFill>
            <a:schemeClr val="tx1"/>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9" name="Content Placeholder 3">
            <a:extLst>
              <a:ext uri="{FF2B5EF4-FFF2-40B4-BE49-F238E27FC236}">
                <a16:creationId xmlns:a16="http://schemas.microsoft.com/office/drawing/2014/main" id="{BB0A14E0-899D-4594-BC9E-AE89BF0D3AB7}"/>
              </a:ext>
            </a:extLst>
          </p:cNvPr>
          <p:cNvSpPr>
            <a:spLocks noGrp="1"/>
          </p:cNvSpPr>
          <p:nvPr>
            <p:ph sz="half" idx="2" hasCustomPrompt="1"/>
          </p:nvPr>
        </p:nvSpPr>
        <p:spPr>
          <a:xfrm>
            <a:off x="432001" y="2096752"/>
            <a:ext cx="4434840" cy="4092911"/>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5">
            <a:extLst>
              <a:ext uri="{FF2B5EF4-FFF2-40B4-BE49-F238E27FC236}">
                <a16:creationId xmlns:a16="http://schemas.microsoft.com/office/drawing/2014/main" id="{2C699014-D902-4E9A-80CD-8D2BCFE67097}"/>
              </a:ext>
            </a:extLst>
          </p:cNvPr>
          <p:cNvSpPr>
            <a:spLocks noGrp="1"/>
          </p:cNvSpPr>
          <p:nvPr>
            <p:ph sz="quarter" idx="4" hasCustomPrompt="1"/>
          </p:nvPr>
        </p:nvSpPr>
        <p:spPr>
          <a:xfrm>
            <a:off x="5195160" y="2096752"/>
            <a:ext cx="4434840" cy="4092911"/>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1428250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p:spPr>
        <p:txBody>
          <a:bodyPr/>
          <a:lstStyle/>
          <a:p>
            <a:r>
              <a:rPr lang="en-US" noProof="0"/>
              <a:t>Add a footer</a:t>
            </a: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‹Nr.›</a:t>
            </a:fld>
            <a:endParaRPr lang="en-US" noProof="0"/>
          </a:p>
        </p:txBody>
      </p:sp>
      <p:sp>
        <p:nvSpPr>
          <p:cNvPr id="8" name="Title 1">
            <a:extLst>
              <a:ext uri="{FF2B5EF4-FFF2-40B4-BE49-F238E27FC236}">
                <a16:creationId xmlns:a16="http://schemas.microsoft.com/office/drawing/2014/main" id="{AC67C685-BABE-4B77-8C5E-B39B093D3AEA}"/>
              </a:ext>
            </a:extLst>
          </p:cNvPr>
          <p:cNvSpPr>
            <a:spLocks noGrp="1"/>
          </p:cNvSpPr>
          <p:nvPr>
            <p:ph type="title"/>
          </p:nvPr>
        </p:nvSpPr>
        <p:spPr>
          <a:xfrm>
            <a:off x="432001" y="457200"/>
            <a:ext cx="3159612" cy="1600200"/>
          </a:xfrm>
        </p:spPr>
        <p:txBody>
          <a:bodyPr anchor="b"/>
          <a:lstStyle>
            <a:lvl1pPr>
              <a:defRPr sz="2800"/>
            </a:lvl1pPr>
          </a:lstStyle>
          <a:p>
            <a:r>
              <a:rPr lang="en-US" noProof="0"/>
              <a:t>Click to edit Master title style</a:t>
            </a:r>
          </a:p>
        </p:txBody>
      </p:sp>
      <p:sp>
        <p:nvSpPr>
          <p:cNvPr id="9" name="Text Placeholder 3">
            <a:extLst>
              <a:ext uri="{FF2B5EF4-FFF2-40B4-BE49-F238E27FC236}">
                <a16:creationId xmlns:a16="http://schemas.microsoft.com/office/drawing/2014/main" id="{0B6B7795-36CC-459B-AE8B-7FB2F40AF37C}"/>
              </a:ext>
            </a:extLst>
          </p:cNvPr>
          <p:cNvSpPr>
            <a:spLocks noGrp="1"/>
          </p:cNvSpPr>
          <p:nvPr>
            <p:ph type="body" sz="half" idx="2" hasCustomPrompt="1"/>
          </p:nvPr>
        </p:nvSpPr>
        <p:spPr>
          <a:xfrm>
            <a:off x="432001" y="2057400"/>
            <a:ext cx="3159612" cy="4126584"/>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0" name="Content Placeholder 2">
            <a:extLst>
              <a:ext uri="{FF2B5EF4-FFF2-40B4-BE49-F238E27FC236}">
                <a16:creationId xmlns:a16="http://schemas.microsoft.com/office/drawing/2014/main" id="{79F53EF1-D412-467C-B7CE-30536F140AE1}"/>
              </a:ext>
            </a:extLst>
          </p:cNvPr>
          <p:cNvSpPr>
            <a:spLocks noGrp="1"/>
          </p:cNvSpPr>
          <p:nvPr>
            <p:ph idx="1" hasCustomPrompt="1"/>
          </p:nvPr>
        </p:nvSpPr>
        <p:spPr>
          <a:xfrm>
            <a:off x="3770722" y="457201"/>
            <a:ext cx="6023727" cy="5726784"/>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49558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yeBye_1">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47FFD1DC-C48E-4E65-BAD8-9541B47A261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013146-ECF7-48EA-951E-53BD76DB1ADC}" type="datetimeFigureOut">
              <a:rPr kumimoji="0" lang="en-US" sz="105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1/15/2021</a:t>
            </a:fld>
            <a:endParaRPr kumimoji="0" lang="en-US" sz="105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liennummernplatzhalter 3">
            <a:extLst>
              <a:ext uri="{FF2B5EF4-FFF2-40B4-BE49-F238E27FC236}">
                <a16:creationId xmlns:a16="http://schemas.microsoft.com/office/drawing/2014/main" id="{7F0DC000-B140-4757-87A8-DF558292F310}"/>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1BE7C5-2156-4744-8020-A2086844A624}" type="slidenum">
              <a:rPr kumimoji="0" lang="en-US" sz="105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US" sz="105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pSp>
        <p:nvGrpSpPr>
          <p:cNvPr id="5" name="Gruppieren 4">
            <a:extLst>
              <a:ext uri="{FF2B5EF4-FFF2-40B4-BE49-F238E27FC236}">
                <a16:creationId xmlns:a16="http://schemas.microsoft.com/office/drawing/2014/main" id="{9FA66C6E-D0BB-4CA4-B87F-D20B9FE4079A}"/>
              </a:ext>
            </a:extLst>
          </p:cNvPr>
          <p:cNvGrpSpPr/>
          <p:nvPr userDrawn="1"/>
        </p:nvGrpSpPr>
        <p:grpSpPr>
          <a:xfrm>
            <a:off x="6285639" y="5020309"/>
            <a:ext cx="4945778" cy="932616"/>
            <a:chOff x="2101776" y="316126"/>
            <a:chExt cx="4945778" cy="932616"/>
          </a:xfrm>
        </p:grpSpPr>
        <p:sp>
          <p:nvSpPr>
            <p:cNvPr id="6" name="Inhaltsplatzhalter 2">
              <a:extLst>
                <a:ext uri="{FF2B5EF4-FFF2-40B4-BE49-F238E27FC236}">
                  <a16:creationId xmlns:a16="http://schemas.microsoft.com/office/drawing/2014/main" id="{F105C056-4D8E-408A-9A09-3234C7563DDC}"/>
                </a:ext>
              </a:extLst>
            </p:cNvPr>
            <p:cNvSpPr txBox="1">
              <a:spLocks/>
            </p:cNvSpPr>
            <p:nvPr userDrawn="1"/>
          </p:nvSpPr>
          <p:spPr bwMode="gray">
            <a:xfrm>
              <a:off x="2101776" y="428662"/>
              <a:ext cx="234156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1" indent="0" algn="l" defTabSz="914400" rtl="0" eaLnBrk="1" fontAlgn="auto" latinLnBrk="0" hangingPunct="1">
                <a:lnSpc>
                  <a:spcPct val="100000"/>
                </a:lnSpc>
                <a:spcBef>
                  <a:spcPts val="0"/>
                </a:spcBef>
                <a:spcAft>
                  <a:spcPts val="0"/>
                </a:spcAft>
                <a:buClr>
                  <a:srgbClr val="4472C4"/>
                </a:buClr>
                <a:buSzTx/>
                <a:buFont typeface="Arial" pitchFamily="34" charset="0"/>
                <a:buNone/>
                <a:tabLst/>
                <a:defRPr/>
              </a:pPr>
              <a:r>
                <a:rPr kumimoji="0" lang="en-US" sz="1100" b="1"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rPr>
                <a:t>Climate &amp; Company</a:t>
              </a:r>
            </a:p>
            <a:p>
              <a:pPr marL="0" marR="0" lvl="1" indent="0" algn="l" defTabSz="914400" rtl="0" eaLnBrk="1" fontAlgn="auto" latinLnBrk="0" hangingPunct="1">
                <a:lnSpc>
                  <a:spcPct val="100000"/>
                </a:lnSpc>
                <a:spcBef>
                  <a:spcPts val="0"/>
                </a:spcBef>
                <a:spcAft>
                  <a:spcPts val="0"/>
                </a:spcAft>
                <a:buClr>
                  <a:srgbClr val="4472C4"/>
                </a:buClr>
                <a:buSzTx/>
                <a:buFont typeface="Arial" pitchFamily="34" charset="0"/>
                <a:buNone/>
                <a:tabLst/>
                <a:defRPr/>
              </a:pPr>
              <a:r>
                <a:rPr kumimoji="0" lang="en-GB" sz="1100" b="0" i="0" u="none" strike="noStrike" kern="1200" cap="none" spc="0" normalizeH="0" baseline="0" noProof="0">
                  <a:ln>
                    <a:noFill/>
                  </a:ln>
                  <a:solidFill>
                    <a:prstClr val="black"/>
                  </a:solidFill>
                  <a:effectLst/>
                  <a:uLnTx/>
                  <a:uFillTx/>
                  <a:latin typeface="Arial" pitchFamily="34" charset="0"/>
                  <a:ea typeface="Frutiger LT 47 LightCn" charset="0"/>
                  <a:cs typeface="Frutiger LT 47 LightCn" charset="0"/>
                </a:rPr>
                <a:t>Ahornallee2</a:t>
              </a:r>
              <a:br>
                <a:rPr kumimoji="0" lang="en-GB" sz="1100" b="0" i="0" u="none" strike="noStrike" kern="1200" cap="none" spc="0" normalizeH="0" baseline="0" noProof="0">
                  <a:ln>
                    <a:noFill/>
                  </a:ln>
                  <a:solidFill>
                    <a:prstClr val="black"/>
                  </a:solidFill>
                  <a:effectLst/>
                  <a:uLnTx/>
                  <a:uFillTx/>
                  <a:latin typeface="Arial" pitchFamily="34" charset="0"/>
                  <a:ea typeface="Frutiger LT 47 LightCn" charset="0"/>
                  <a:cs typeface="Frutiger LT 47 LightCn" charset="0"/>
                </a:rPr>
              </a:br>
              <a:r>
                <a:rPr kumimoji="0" lang="en-US" sz="11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rPr>
                <a:t>12623 Berlin</a:t>
              </a:r>
            </a:p>
          </p:txBody>
        </p:sp>
        <p:grpSp>
          <p:nvGrpSpPr>
            <p:cNvPr id="7" name="Gruppieren 6">
              <a:extLst>
                <a:ext uri="{FF2B5EF4-FFF2-40B4-BE49-F238E27FC236}">
                  <a16:creationId xmlns:a16="http://schemas.microsoft.com/office/drawing/2014/main" id="{DC97CAE0-C416-40FE-AFAA-4930760DE9F8}"/>
                </a:ext>
              </a:extLst>
            </p:cNvPr>
            <p:cNvGrpSpPr/>
            <p:nvPr userDrawn="1"/>
          </p:nvGrpSpPr>
          <p:grpSpPr>
            <a:xfrm>
              <a:off x="3949313" y="316126"/>
              <a:ext cx="3098241" cy="932616"/>
              <a:chOff x="3695313" y="451894"/>
              <a:chExt cx="3098241" cy="932616"/>
            </a:xfrm>
          </p:grpSpPr>
          <p:sp>
            <p:nvSpPr>
              <p:cNvPr id="8" name="Inhaltsplatzhalter 2">
                <a:extLst>
                  <a:ext uri="{FF2B5EF4-FFF2-40B4-BE49-F238E27FC236}">
                    <a16:creationId xmlns:a16="http://schemas.microsoft.com/office/drawing/2014/main" id="{F8C1DB6D-8C18-4E55-81CA-8E33DD23D088}"/>
                  </a:ext>
                </a:extLst>
              </p:cNvPr>
              <p:cNvSpPr txBox="1">
                <a:spLocks/>
              </p:cNvSpPr>
              <p:nvPr userDrawn="1"/>
            </p:nvSpPr>
            <p:spPr bwMode="gray">
              <a:xfrm>
                <a:off x="4110243" y="77233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342900" marR="0" lvl="0" indent="-342900" algn="l" defTabSz="914400" rtl="0" eaLnBrk="0" fontAlgn="auto" latinLnBrk="0" hangingPunct="0">
                  <a:lnSpc>
                    <a:spcPct val="2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Frutiger LT 47 LightCn" charset="0"/>
                    <a:ea typeface="Frutiger LT 47 LightCn" charset="0"/>
                    <a:cs typeface="Frutiger LT 47 LightCn" charset="0"/>
                    <a:hlinkClick r:id="rId2"/>
                  </a:rPr>
                  <a:t>www.climcom.de</a:t>
                </a:r>
                <a:r>
                  <a:rPr kumimoji="0" lang="en-GB" sz="1000" b="0" i="0" u="none" strike="noStrike" kern="1200" cap="none" spc="0" normalizeH="0" baseline="0" noProof="0">
                    <a:ln>
                      <a:noFill/>
                    </a:ln>
                    <a:solidFill>
                      <a:prstClr val="black"/>
                    </a:solidFill>
                    <a:effectLst/>
                    <a:uLnTx/>
                    <a:uFillTx/>
                    <a:latin typeface="Frutiger LT 47 LightCn" charset="0"/>
                    <a:ea typeface="Frutiger LT 47 LightCn" charset="0"/>
                    <a:cs typeface="Frutiger LT 47 LightCn" charset="0"/>
                  </a:rPr>
                  <a:t> </a:t>
                </a:r>
              </a:p>
            </p:txBody>
          </p:sp>
          <p:pic>
            <p:nvPicPr>
              <p:cNvPr id="9" name="Bild 8">
                <a:extLst>
                  <a:ext uri="{FF2B5EF4-FFF2-40B4-BE49-F238E27FC236}">
                    <a16:creationId xmlns:a16="http://schemas.microsoft.com/office/drawing/2014/main" id="{78163017-6486-4841-A9C5-37F2A4F0CE8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711652" y="539417"/>
                <a:ext cx="232913" cy="232913"/>
              </a:xfrm>
              <a:prstGeom prst="rect">
                <a:avLst/>
              </a:prstGeom>
            </p:spPr>
          </p:pic>
          <p:sp>
            <p:nvSpPr>
              <p:cNvPr id="10" name="Textfeld 11">
                <a:extLst>
                  <a:ext uri="{FF2B5EF4-FFF2-40B4-BE49-F238E27FC236}">
                    <a16:creationId xmlns:a16="http://schemas.microsoft.com/office/drawing/2014/main" id="{9D3146FE-5F63-479C-9096-30A8092B1917}"/>
                  </a:ext>
                </a:extLst>
              </p:cNvPr>
              <p:cNvSpPr txBox="1"/>
              <p:nvPr userDrawn="1"/>
            </p:nvSpPr>
            <p:spPr>
              <a:xfrm>
                <a:off x="3993615" y="451894"/>
                <a:ext cx="2590065" cy="35702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Frutiger LT 47 LightCn" charset="0"/>
                    <a:ea typeface="Frutiger LT 47 LightCn" charset="0"/>
                    <a:cs typeface="Frutiger LT 47 LightCn" charset="0"/>
                  </a:rPr>
                  <a:t>linkedin.com/company/climate-and-company</a:t>
                </a:r>
              </a:p>
            </p:txBody>
          </p:sp>
          <p:pic>
            <p:nvPicPr>
              <p:cNvPr id="11" name="Grafik 10">
                <a:extLst>
                  <a:ext uri="{FF2B5EF4-FFF2-40B4-BE49-F238E27FC236}">
                    <a16:creationId xmlns:a16="http://schemas.microsoft.com/office/drawing/2014/main" id="{8E74E628-1474-4767-8477-527681D44EE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95313" y="831632"/>
                <a:ext cx="237744" cy="237744"/>
              </a:xfrm>
              <a:prstGeom prst="rect">
                <a:avLst/>
              </a:prstGeom>
            </p:spPr>
          </p:pic>
          <p:pic>
            <p:nvPicPr>
              <p:cNvPr id="12" name="Grafik 11">
                <a:extLst>
                  <a:ext uri="{FF2B5EF4-FFF2-40B4-BE49-F238E27FC236}">
                    <a16:creationId xmlns:a16="http://schemas.microsoft.com/office/drawing/2014/main" id="{DB8E3A95-E1ED-44DB-B990-73BC929915F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11652" y="1146766"/>
                <a:ext cx="237744" cy="237744"/>
              </a:xfrm>
              <a:prstGeom prst="rect">
                <a:avLst/>
              </a:prstGeom>
            </p:spPr>
          </p:pic>
          <p:sp>
            <p:nvSpPr>
              <p:cNvPr id="13" name="Inhaltsplatzhalter 2">
                <a:extLst>
                  <a:ext uri="{FF2B5EF4-FFF2-40B4-BE49-F238E27FC236}">
                    <a16:creationId xmlns:a16="http://schemas.microsoft.com/office/drawing/2014/main" id="{1D69F100-73DF-4AE9-807F-75490950061D}"/>
                  </a:ext>
                </a:extLst>
              </p:cNvPr>
              <p:cNvSpPr txBox="1">
                <a:spLocks/>
              </p:cNvSpPr>
              <p:nvPr userDrawn="1"/>
            </p:nvSpPr>
            <p:spPr bwMode="gray">
              <a:xfrm>
                <a:off x="4110242" y="1057562"/>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342900" marR="0" lvl="0" indent="-342900" algn="l" defTabSz="914400" rtl="0" eaLnBrk="0" fontAlgn="auto" latinLnBrk="0" hangingPunct="0">
                  <a:lnSpc>
                    <a:spcPct val="2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Frutiger LT 47 LightCn" charset="0"/>
                    <a:ea typeface="Frutiger LT 47 LightCn" charset="0"/>
                    <a:cs typeface="Frutiger LT 47 LightCn" charset="0"/>
                  </a:rPr>
                  <a:t>hello@climcom.de</a:t>
                </a:r>
              </a:p>
            </p:txBody>
          </p:sp>
        </p:grpSp>
      </p:grpSp>
      <p:sp>
        <p:nvSpPr>
          <p:cNvPr id="16" name="Rechteck 15">
            <a:extLst>
              <a:ext uri="{FF2B5EF4-FFF2-40B4-BE49-F238E27FC236}">
                <a16:creationId xmlns:a16="http://schemas.microsoft.com/office/drawing/2014/main" id="{AE6B1784-2E04-475F-B065-2A1F38659A5C}"/>
              </a:ext>
            </a:extLst>
          </p:cNvPr>
          <p:cNvSpPr/>
          <p:nvPr userDrawn="1"/>
        </p:nvSpPr>
        <p:spPr bwMode="gray">
          <a:xfrm>
            <a:off x="397666" y="1770024"/>
            <a:ext cx="5201003" cy="453883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Textplatzhalter 17">
            <a:extLst>
              <a:ext uri="{FF2B5EF4-FFF2-40B4-BE49-F238E27FC236}">
                <a16:creationId xmlns:a16="http://schemas.microsoft.com/office/drawing/2014/main" id="{76F155EF-96F4-43E7-AB5A-86104E78CF0A}"/>
              </a:ext>
            </a:extLst>
          </p:cNvPr>
          <p:cNvSpPr>
            <a:spLocks noGrp="1"/>
          </p:cNvSpPr>
          <p:nvPr>
            <p:ph type="body" sz="quarter" idx="12" hasCustomPrompt="1"/>
          </p:nvPr>
        </p:nvSpPr>
        <p:spPr>
          <a:xfrm>
            <a:off x="921615" y="2519904"/>
            <a:ext cx="4153103" cy="1624012"/>
          </a:xfrm>
        </p:spPr>
        <p:txBody>
          <a:bodyPr>
            <a:normAutofit/>
          </a:bodyPr>
          <a:lstStyle>
            <a:lvl1pPr marL="0" indent="0">
              <a:buFontTx/>
              <a:buNone/>
              <a:defRPr sz="3600" b="1"/>
            </a:lvl1pPr>
          </a:lstStyle>
          <a:p>
            <a:pPr lvl="0"/>
            <a:r>
              <a:rPr lang="de-DE" err="1"/>
              <a:t>Thank</a:t>
            </a:r>
            <a:r>
              <a:rPr lang="de-DE"/>
              <a:t> </a:t>
            </a:r>
            <a:r>
              <a:rPr lang="de-DE" err="1"/>
              <a:t>you</a:t>
            </a:r>
            <a:r>
              <a:rPr lang="de-DE"/>
              <a:t> </a:t>
            </a:r>
            <a:r>
              <a:rPr lang="de-DE" err="1"/>
              <a:t>for</a:t>
            </a:r>
            <a:r>
              <a:rPr lang="de-DE"/>
              <a:t> </a:t>
            </a:r>
            <a:r>
              <a:rPr lang="de-DE" err="1"/>
              <a:t>your</a:t>
            </a:r>
            <a:r>
              <a:rPr lang="de-DE"/>
              <a:t> </a:t>
            </a:r>
            <a:r>
              <a:rPr lang="de-DE" err="1"/>
              <a:t>attention</a:t>
            </a:r>
            <a:endParaRPr lang="de-DE"/>
          </a:p>
        </p:txBody>
      </p:sp>
      <p:sp>
        <p:nvSpPr>
          <p:cNvPr id="19" name="Textplatzhalter 5">
            <a:extLst>
              <a:ext uri="{FF2B5EF4-FFF2-40B4-BE49-F238E27FC236}">
                <a16:creationId xmlns:a16="http://schemas.microsoft.com/office/drawing/2014/main" id="{C484DEE5-6AA1-4F68-925F-30CF2D6CFBDB}"/>
              </a:ext>
            </a:extLst>
          </p:cNvPr>
          <p:cNvSpPr>
            <a:spLocks noGrp="1"/>
          </p:cNvSpPr>
          <p:nvPr>
            <p:ph type="body" sz="quarter" idx="14" hasCustomPrompt="1"/>
          </p:nvPr>
        </p:nvSpPr>
        <p:spPr>
          <a:xfrm>
            <a:off x="921615" y="5129637"/>
            <a:ext cx="4349683" cy="304800"/>
          </a:xfrm>
        </p:spPr>
        <p:txBody>
          <a:bodyPr anchor="b" anchorCtr="0"/>
          <a:lstStyle>
            <a:lvl1pPr marL="0" indent="0">
              <a:buNone/>
              <a:defRPr sz="1600" b="1"/>
            </a:lvl1pPr>
          </a:lstStyle>
          <a:p>
            <a:pPr lvl="0"/>
            <a:r>
              <a:rPr lang="en-US"/>
              <a:t>Name</a:t>
            </a:r>
          </a:p>
        </p:txBody>
      </p:sp>
    </p:spTree>
    <p:extLst>
      <p:ext uri="{BB962C8B-B14F-4D97-AF65-F5344CB8AC3E}">
        <p14:creationId xmlns:p14="http://schemas.microsoft.com/office/powerpoint/2010/main" val="9145021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a:xfrm>
            <a:off x="432000" y="6356350"/>
            <a:ext cx="4114800" cy="365125"/>
          </a:xfrm>
        </p:spPr>
        <p:txBody>
          <a:bodyPr/>
          <a:lstStyle/>
          <a:p>
            <a:r>
              <a:rPr lang="en-US" noProof="0"/>
              <a:t>Add a footer</a:t>
            </a: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‹Nr.›</a:t>
            </a:fld>
            <a:endParaRPr lang="en-US" noProof="0"/>
          </a:p>
        </p:txBody>
      </p:sp>
      <p:sp>
        <p:nvSpPr>
          <p:cNvPr id="8" name="Title 1">
            <a:extLst>
              <a:ext uri="{FF2B5EF4-FFF2-40B4-BE49-F238E27FC236}">
                <a16:creationId xmlns:a16="http://schemas.microsoft.com/office/drawing/2014/main" id="{AC67C685-BABE-4B77-8C5E-B39B093D3AEA}"/>
              </a:ext>
            </a:extLst>
          </p:cNvPr>
          <p:cNvSpPr>
            <a:spLocks noGrp="1"/>
          </p:cNvSpPr>
          <p:nvPr>
            <p:ph type="title"/>
          </p:nvPr>
        </p:nvSpPr>
        <p:spPr>
          <a:xfrm>
            <a:off x="432001" y="457200"/>
            <a:ext cx="3159612" cy="1600200"/>
          </a:xfrm>
        </p:spPr>
        <p:txBody>
          <a:bodyPr anchor="b"/>
          <a:lstStyle>
            <a:lvl1pPr>
              <a:defRPr sz="2800"/>
            </a:lvl1pPr>
          </a:lstStyle>
          <a:p>
            <a:r>
              <a:rPr lang="en-US" noProof="0"/>
              <a:t>Click to edit Master title style</a:t>
            </a:r>
          </a:p>
        </p:txBody>
      </p:sp>
      <p:sp>
        <p:nvSpPr>
          <p:cNvPr id="9" name="Text Placeholder 3">
            <a:extLst>
              <a:ext uri="{FF2B5EF4-FFF2-40B4-BE49-F238E27FC236}">
                <a16:creationId xmlns:a16="http://schemas.microsoft.com/office/drawing/2014/main" id="{0B6B7795-36CC-459B-AE8B-7FB2F40AF37C}"/>
              </a:ext>
            </a:extLst>
          </p:cNvPr>
          <p:cNvSpPr>
            <a:spLocks noGrp="1"/>
          </p:cNvSpPr>
          <p:nvPr>
            <p:ph type="body" sz="half" idx="2" hasCustomPrompt="1"/>
          </p:nvPr>
        </p:nvSpPr>
        <p:spPr>
          <a:xfrm>
            <a:off x="432001" y="2057400"/>
            <a:ext cx="3159612" cy="4126584"/>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2" name="Picture Placeholder 2">
            <a:extLst>
              <a:ext uri="{FF2B5EF4-FFF2-40B4-BE49-F238E27FC236}">
                <a16:creationId xmlns:a16="http://schemas.microsoft.com/office/drawing/2014/main" id="{10319378-269C-406E-9B84-FCF22DA02EFF}"/>
              </a:ext>
            </a:extLst>
          </p:cNvPr>
          <p:cNvSpPr>
            <a:spLocks noGrp="1"/>
          </p:cNvSpPr>
          <p:nvPr>
            <p:ph type="pic" idx="1"/>
          </p:nvPr>
        </p:nvSpPr>
        <p:spPr>
          <a:xfrm>
            <a:off x="3788021" y="457201"/>
            <a:ext cx="5949868" cy="57267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p>
        </p:txBody>
      </p:sp>
    </p:spTree>
    <p:extLst>
      <p:ext uri="{BB962C8B-B14F-4D97-AF65-F5344CB8AC3E}">
        <p14:creationId xmlns:p14="http://schemas.microsoft.com/office/powerpoint/2010/main" val="9830421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9198000" cy="432000"/>
          </a:xfrm>
        </p:spPr>
        <p:txBody>
          <a:bodyPr/>
          <a:lstStyle>
            <a:lvl1pPr>
              <a:defRPr>
                <a:solidFill>
                  <a:schemeClr val="tx1"/>
                </a:solidFill>
              </a:defRPr>
            </a:lvl1pPr>
          </a:lstStyle>
          <a:p>
            <a:r>
              <a:rPr lang="en-US" noProof="0"/>
              <a:t>Click to edit page title</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id="{275D237A-BD90-4D90-B328-7F1A502A266D}"/>
              </a:ext>
            </a:extLst>
          </p:cNvPr>
          <p:cNvSpPr>
            <a:spLocks noGrp="1"/>
          </p:cNvSpPr>
          <p:nvPr>
            <p:ph type="sldNum" sz="quarter" idx="33"/>
          </p:nvPr>
        </p:nvSpPr>
        <p:spPr/>
        <p:txBody>
          <a:bodyPr/>
          <a:lstStyle/>
          <a:p>
            <a:fld id="{19B51A1E-902D-48AF-9020-955120F399B6}" type="slidenum">
              <a:rPr lang="en-US" noProof="0" smtClean="0"/>
              <a:pPr/>
              <a:t>‹Nr.›</a:t>
            </a:fld>
            <a:endParaRPr lang="en-US" noProof="0"/>
          </a:p>
        </p:txBody>
      </p:sp>
    </p:spTree>
    <p:extLst>
      <p:ext uri="{BB962C8B-B14F-4D97-AF65-F5344CB8AC3E}">
        <p14:creationId xmlns:p14="http://schemas.microsoft.com/office/powerpoint/2010/main" val="27821733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el_Standard">
    <p:bg>
      <p:bgRef idx="1001">
        <a:schemeClr val="bg1"/>
      </p:bgRef>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C053451E-08BA-4614-ACE0-C6BE5408F9DB}"/>
              </a:ext>
            </a:extLst>
          </p:cNvPr>
          <p:cNvSpPr/>
          <p:nvPr userDrawn="1"/>
        </p:nvSpPr>
        <p:spPr bwMode="gray">
          <a:xfrm>
            <a:off x="0" y="1637679"/>
            <a:ext cx="7096991" cy="522032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aphicFrame>
        <p:nvGraphicFramePr>
          <p:cNvPr id="7" name="Objekt 6" hidden="1">
            <a:extLst>
              <a:ext uri="{FF2B5EF4-FFF2-40B4-BE49-F238E27FC236}">
                <a16:creationId xmlns:a16="http://schemas.microsoft.com/office/drawing/2014/main" id="{D4DBCC8F-9347-4E40-90E1-98EA79070F9B}"/>
              </a:ext>
            </a:extLst>
          </p:cNvPr>
          <p:cNvGraphicFramePr>
            <a:graphicFrameLocks noChangeAspect="1"/>
          </p:cNvGraphicFramePr>
          <p:nvPr userDrawn="1">
            <p:custDataLst>
              <p:tags r:id="rId2"/>
            </p:custDataLst>
            <p:extLst>
              <p:ext uri="{D42A27DB-BD31-4B8C-83A1-F6EECF244321}">
                <p14:modId xmlns:p14="http://schemas.microsoft.com/office/powerpoint/2010/main" val="26803932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55" name="think-cell Folie" r:id="rId5" imgW="530" imgH="531" progId="TCLayout.ActiveDocument.1">
                  <p:embed/>
                </p:oleObj>
              </mc:Choice>
              <mc:Fallback>
                <p:oleObj name="think-cell Folie" r:id="rId5" imgW="530" imgH="531" progId="TCLayout.ActiveDocument.1">
                  <p:embed/>
                  <p:pic>
                    <p:nvPicPr>
                      <p:cNvPr id="7" name="Objekt 6" hidden="1">
                        <a:extLst>
                          <a:ext uri="{FF2B5EF4-FFF2-40B4-BE49-F238E27FC236}">
                            <a16:creationId xmlns:a16="http://schemas.microsoft.com/office/drawing/2014/main" id="{D4DBCC8F-9347-4E40-90E1-98EA79070F9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hteck 1" hidden="1">
            <a:extLst>
              <a:ext uri="{FF2B5EF4-FFF2-40B4-BE49-F238E27FC236}">
                <a16:creationId xmlns:a16="http://schemas.microsoft.com/office/drawing/2014/main" id="{ECE82270-0F51-48DE-A400-7BA4AB5D7EB3}"/>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200" b="1" i="0" baseline="0">
              <a:solidFill>
                <a:schemeClr val="tx1"/>
              </a:solidFill>
              <a:latin typeface="Arial" panose="020B0604020202020204" pitchFamily="34" charset="0"/>
              <a:ea typeface="Verdana" panose="020B0604030504040204" pitchFamily="34" charset="0"/>
              <a:sym typeface="Arial" panose="020B0604020202020204" pitchFamily="34" charset="0"/>
            </a:endParaRPr>
          </a:p>
        </p:txBody>
      </p:sp>
      <p:sp>
        <p:nvSpPr>
          <p:cNvPr id="5" name="Rechteck 4"/>
          <p:cNvSpPr/>
          <p:nvPr userDrawn="1"/>
        </p:nvSpPr>
        <p:spPr bwMode="gray">
          <a:xfrm>
            <a:off x="1059873" y="2035580"/>
            <a:ext cx="4654800" cy="4769312"/>
          </a:xfrm>
          <a:prstGeom prst="rect">
            <a:avLst/>
          </a:prstGeom>
          <a:solidFill>
            <a:srgbClr val="FFFFFF">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9" name="Titel 1"/>
          <p:cNvSpPr>
            <a:spLocks noGrp="1"/>
          </p:cNvSpPr>
          <p:nvPr>
            <p:ph type="ctrTitle" hasCustomPrompt="1"/>
          </p:nvPr>
        </p:nvSpPr>
        <p:spPr bwMode="gray">
          <a:xfrm>
            <a:off x="1289117" y="2336800"/>
            <a:ext cx="4349683" cy="2366765"/>
          </a:xfrm>
        </p:spPr>
        <p:txBody>
          <a:bodyPr anchor="b" anchorCtr="0"/>
          <a:lstStyle>
            <a:lvl1pPr>
              <a:defRPr sz="3200" b="1" baseline="0">
                <a:latin typeface="+mj-lt"/>
                <a:ea typeface="Verdana" panose="020B0604030504040204" pitchFamily="34" charset="0"/>
                <a:cs typeface="Verdana" panose="020B0604030504040204" pitchFamily="34" charset="0"/>
              </a:defRPr>
            </a:lvl1pPr>
          </a:lstStyle>
          <a:p>
            <a:r>
              <a:rPr lang="en-US" err="1"/>
              <a:t>Titel</a:t>
            </a:r>
            <a:r>
              <a:rPr lang="en-US"/>
              <a:t> </a:t>
            </a:r>
            <a:r>
              <a:rPr lang="en-US" err="1"/>
              <a:t>durch</a:t>
            </a:r>
            <a:r>
              <a:rPr lang="en-US"/>
              <a:t> </a:t>
            </a:r>
            <a:r>
              <a:rPr lang="en-US" err="1"/>
              <a:t>Klicken</a:t>
            </a:r>
            <a:r>
              <a:rPr lang="en-US"/>
              <a:t> </a:t>
            </a:r>
            <a:r>
              <a:rPr lang="en-US" err="1"/>
              <a:t>hinzufügen</a:t>
            </a:r>
            <a:endParaRPr lang="en-US"/>
          </a:p>
        </p:txBody>
      </p:sp>
      <p:sp>
        <p:nvSpPr>
          <p:cNvPr id="11" name="Untertitel 2"/>
          <p:cNvSpPr>
            <a:spLocks noGrp="1"/>
          </p:cNvSpPr>
          <p:nvPr>
            <p:ph type="subTitle" idx="1"/>
          </p:nvPr>
        </p:nvSpPr>
        <p:spPr bwMode="gray">
          <a:xfrm>
            <a:off x="1289117" y="4869806"/>
            <a:ext cx="4349683" cy="350515"/>
          </a:xfrm>
        </p:spPr>
        <p:txBody>
          <a:bodyPr/>
          <a:lstStyle>
            <a:lvl1pPr marL="0" indent="0" algn="l">
              <a:lnSpc>
                <a:spcPct val="100000"/>
              </a:lnSpc>
              <a:spcAft>
                <a:spcPts val="0"/>
              </a:spcAft>
              <a:buNone/>
              <a:defRPr sz="1800" b="0" i="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Master-Untertitelformat bearbeiten</a:t>
            </a:r>
          </a:p>
        </p:txBody>
      </p:sp>
      <p:sp>
        <p:nvSpPr>
          <p:cNvPr id="14" name="Textplatzhalter 9"/>
          <p:cNvSpPr>
            <a:spLocks noGrp="1"/>
          </p:cNvSpPr>
          <p:nvPr>
            <p:ph type="body" sz="quarter" idx="13" hasCustomPrompt="1"/>
          </p:nvPr>
        </p:nvSpPr>
        <p:spPr bwMode="gray">
          <a:xfrm>
            <a:off x="1302452" y="6285347"/>
            <a:ext cx="4336348" cy="307082"/>
          </a:xfrm>
        </p:spPr>
        <p:txBody>
          <a:bodyPr/>
          <a:lstStyle>
            <a:lvl1pPr marL="0" indent="0">
              <a:lnSpc>
                <a:spcPct val="100000"/>
              </a:lnSpc>
              <a:spcAft>
                <a:spcPts val="0"/>
              </a:spcAft>
              <a:buNone/>
              <a:defRPr sz="1400" b="1" cap="all" baseline="0">
                <a:solidFill>
                  <a:schemeClr val="tx2"/>
                </a:solidFill>
                <a:latin typeface="+mn-lt"/>
                <a:ea typeface="Verdana" panose="020B0604030504040204" pitchFamily="34" charset="0"/>
                <a:cs typeface="Verdana" panose="020B0604030504040204" pitchFamily="34" charset="0"/>
              </a:defRPr>
            </a:lvl1pPr>
          </a:lstStyle>
          <a:p>
            <a:pPr lvl="0"/>
            <a:r>
              <a:rPr lang="en-US"/>
              <a:t>Ort, Datum</a:t>
            </a:r>
          </a:p>
        </p:txBody>
      </p:sp>
      <p:sp>
        <p:nvSpPr>
          <p:cNvPr id="6" name="Textplatzhalter 5"/>
          <p:cNvSpPr>
            <a:spLocks noGrp="1"/>
          </p:cNvSpPr>
          <p:nvPr>
            <p:ph type="body" sz="quarter" idx="14" hasCustomPrompt="1"/>
          </p:nvPr>
        </p:nvSpPr>
        <p:spPr>
          <a:xfrm>
            <a:off x="1289117" y="5905500"/>
            <a:ext cx="4349683" cy="304800"/>
          </a:xfrm>
        </p:spPr>
        <p:txBody>
          <a:bodyPr anchor="b" anchorCtr="0"/>
          <a:lstStyle>
            <a:lvl1pPr marL="0" indent="0">
              <a:buNone/>
              <a:defRPr sz="1600" b="1"/>
            </a:lvl1pPr>
          </a:lstStyle>
          <a:p>
            <a:pPr lvl="0"/>
            <a:r>
              <a:rPr lang="en-US"/>
              <a:t>Name</a:t>
            </a:r>
          </a:p>
        </p:txBody>
      </p:sp>
      <p:pic>
        <p:nvPicPr>
          <p:cNvPr id="13" name="Picture 1">
            <a:extLst>
              <a:ext uri="{FF2B5EF4-FFF2-40B4-BE49-F238E27FC236}">
                <a16:creationId xmlns:a16="http://schemas.microsoft.com/office/drawing/2014/main" id="{5F463A8B-7A16-4913-A436-C7C72E4EB4C7}"/>
              </a:ext>
            </a:extLst>
          </p:cNvPr>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9549245" y="282405"/>
            <a:ext cx="2125765" cy="1141149"/>
          </a:xfrm>
          <a:prstGeom prst="rect">
            <a:avLst/>
          </a:prstGeom>
          <a:ln>
            <a:noFill/>
          </a:ln>
          <a:extLst>
            <a:ext uri="{53640926-AAD7-44D8-BBD7-CCE9431645EC}">
              <a14:shadowObscured xmlns:a14="http://schemas.microsoft.com/office/drawing/2010/main"/>
            </a:ext>
          </a:extLst>
        </p:spPr>
      </p:pic>
      <p:grpSp>
        <p:nvGrpSpPr>
          <p:cNvPr id="12" name="Gruppieren 11">
            <a:extLst>
              <a:ext uri="{FF2B5EF4-FFF2-40B4-BE49-F238E27FC236}">
                <a16:creationId xmlns:a16="http://schemas.microsoft.com/office/drawing/2014/main" id="{65AA77F8-C88C-42AF-9FC0-FB38AC021873}"/>
              </a:ext>
            </a:extLst>
          </p:cNvPr>
          <p:cNvGrpSpPr/>
          <p:nvPr userDrawn="1"/>
        </p:nvGrpSpPr>
        <p:grpSpPr>
          <a:xfrm>
            <a:off x="7714779" y="4907862"/>
            <a:ext cx="3174769" cy="1684567"/>
            <a:chOff x="3949313" y="-435825"/>
            <a:chExt cx="3098241" cy="1684567"/>
          </a:xfrm>
        </p:grpSpPr>
        <p:sp>
          <p:nvSpPr>
            <p:cNvPr id="15" name="Inhaltsplatzhalter 2">
              <a:extLst>
                <a:ext uri="{FF2B5EF4-FFF2-40B4-BE49-F238E27FC236}">
                  <a16:creationId xmlns:a16="http://schemas.microsoft.com/office/drawing/2014/main" id="{7898762F-1A7A-44A4-BB9B-3FBF5E51A3AB}"/>
                </a:ext>
              </a:extLst>
            </p:cNvPr>
            <p:cNvSpPr txBox="1">
              <a:spLocks/>
            </p:cNvSpPr>
            <p:nvPr userDrawn="1"/>
          </p:nvSpPr>
          <p:spPr bwMode="gray">
            <a:xfrm>
              <a:off x="3965652" y="-435825"/>
              <a:ext cx="234156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lvl="1" eaLnBrk="1" hangingPunct="1">
                <a:buClr>
                  <a:schemeClr val="accent1"/>
                </a:buClr>
                <a:buFont typeface="Arial" pitchFamily="34" charset="0"/>
                <a:buNone/>
              </a:pPr>
              <a:r>
                <a:rPr lang="en-US" sz="1100" b="1"/>
                <a:t>Climate &amp; Company</a:t>
              </a:r>
            </a:p>
            <a:p>
              <a:pPr marL="0" lvl="1" eaLnBrk="1" hangingPunct="1">
                <a:buClr>
                  <a:schemeClr val="accent1"/>
                </a:buClr>
                <a:buFont typeface="Arial" pitchFamily="34" charset="0"/>
                <a:buNone/>
              </a:pPr>
              <a:r>
                <a:rPr lang="en-GB" sz="1100" kern="1200" err="1">
                  <a:solidFill>
                    <a:schemeClr val="tx1"/>
                  </a:solidFill>
                  <a:latin typeface="Arial" pitchFamily="34" charset="0"/>
                  <a:ea typeface="Frutiger LT 47 LightCn" charset="0"/>
                  <a:cs typeface="Frutiger LT 47 LightCn" charset="0"/>
                </a:rPr>
                <a:t>Ahornallee</a:t>
              </a:r>
              <a:r>
                <a:rPr lang="en-GB" sz="1100" kern="1200">
                  <a:solidFill>
                    <a:schemeClr val="tx1"/>
                  </a:solidFill>
                  <a:latin typeface="Arial" pitchFamily="34" charset="0"/>
                  <a:ea typeface="Frutiger LT 47 LightCn" charset="0"/>
                  <a:cs typeface="Frutiger LT 47 LightCn" charset="0"/>
                </a:rPr>
                <a:t> 2</a:t>
              </a:r>
              <a:br>
                <a:rPr lang="en-GB" sz="1100" kern="1200">
                  <a:solidFill>
                    <a:schemeClr val="tx1"/>
                  </a:solidFill>
                  <a:latin typeface="Arial" pitchFamily="34" charset="0"/>
                  <a:ea typeface="Frutiger LT 47 LightCn" charset="0"/>
                  <a:cs typeface="Frutiger LT 47 LightCn" charset="0"/>
                </a:rPr>
              </a:br>
              <a:r>
                <a:rPr lang="en-US" sz="1100"/>
                <a:t>12623 Berlin</a:t>
              </a:r>
            </a:p>
          </p:txBody>
        </p:sp>
        <p:grpSp>
          <p:nvGrpSpPr>
            <p:cNvPr id="16" name="Gruppieren 15">
              <a:extLst>
                <a:ext uri="{FF2B5EF4-FFF2-40B4-BE49-F238E27FC236}">
                  <a16:creationId xmlns:a16="http://schemas.microsoft.com/office/drawing/2014/main" id="{3B6F6F25-644D-478D-89F3-B820B5A507FE}"/>
                </a:ext>
              </a:extLst>
            </p:cNvPr>
            <p:cNvGrpSpPr/>
            <p:nvPr userDrawn="1"/>
          </p:nvGrpSpPr>
          <p:grpSpPr>
            <a:xfrm>
              <a:off x="3949313" y="316126"/>
              <a:ext cx="3098241" cy="932616"/>
              <a:chOff x="3695313" y="451894"/>
              <a:chExt cx="3098241" cy="932616"/>
            </a:xfrm>
          </p:grpSpPr>
          <p:sp>
            <p:nvSpPr>
              <p:cNvPr id="17" name="Inhaltsplatzhalter 2">
                <a:extLst>
                  <a:ext uri="{FF2B5EF4-FFF2-40B4-BE49-F238E27FC236}">
                    <a16:creationId xmlns:a16="http://schemas.microsoft.com/office/drawing/2014/main" id="{7926357F-188A-454A-8214-D1858832AB24}"/>
                  </a:ext>
                </a:extLst>
              </p:cNvPr>
              <p:cNvSpPr txBox="1">
                <a:spLocks/>
              </p:cNvSpPr>
              <p:nvPr userDrawn="1"/>
            </p:nvSpPr>
            <p:spPr bwMode="gray">
              <a:xfrm>
                <a:off x="4110243" y="77233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hlinkClick r:id="rId8"/>
                  </a:rPr>
                  <a:t>www.climcom.de</a:t>
                </a:r>
                <a:r>
                  <a:rPr lang="en-GB" sz="1000">
                    <a:latin typeface="Frutiger LT 47 LightCn" charset="0"/>
                    <a:ea typeface="Frutiger LT 47 LightCn" charset="0"/>
                    <a:cs typeface="Frutiger LT 47 LightCn" charset="0"/>
                  </a:rPr>
                  <a:t> </a:t>
                </a:r>
              </a:p>
            </p:txBody>
          </p:sp>
          <p:pic>
            <p:nvPicPr>
              <p:cNvPr id="18" name="Bild 8">
                <a:extLst>
                  <a:ext uri="{FF2B5EF4-FFF2-40B4-BE49-F238E27FC236}">
                    <a16:creationId xmlns:a16="http://schemas.microsoft.com/office/drawing/2014/main" id="{13206442-EACF-486E-9C10-0C086A4C656B}"/>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3711652" y="539417"/>
                <a:ext cx="232913" cy="232913"/>
              </a:xfrm>
              <a:prstGeom prst="rect">
                <a:avLst/>
              </a:prstGeom>
            </p:spPr>
          </p:pic>
          <p:sp>
            <p:nvSpPr>
              <p:cNvPr id="19" name="Textfeld 11">
                <a:extLst>
                  <a:ext uri="{FF2B5EF4-FFF2-40B4-BE49-F238E27FC236}">
                    <a16:creationId xmlns:a16="http://schemas.microsoft.com/office/drawing/2014/main" id="{E42EB9CB-7175-4186-8D27-3CA8532E1D31}"/>
                  </a:ext>
                </a:extLst>
              </p:cNvPr>
              <p:cNvSpPr txBox="1"/>
              <p:nvPr userDrawn="1"/>
            </p:nvSpPr>
            <p:spPr>
              <a:xfrm>
                <a:off x="3993615" y="451894"/>
                <a:ext cx="2590065" cy="35702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en-GB" sz="1000">
                    <a:latin typeface="Frutiger LT 47 LightCn" charset="0"/>
                    <a:ea typeface="Frutiger LT 47 LightCn" charset="0"/>
                    <a:cs typeface="Frutiger LT 47 LightCn" charset="0"/>
                  </a:rPr>
                  <a:t>linkedin.com/company/climate-and-company</a:t>
                </a:r>
              </a:p>
            </p:txBody>
          </p:sp>
          <p:pic>
            <p:nvPicPr>
              <p:cNvPr id="20" name="Grafik 19">
                <a:extLst>
                  <a:ext uri="{FF2B5EF4-FFF2-40B4-BE49-F238E27FC236}">
                    <a16:creationId xmlns:a16="http://schemas.microsoft.com/office/drawing/2014/main" id="{C0749156-B000-47A3-92BE-4FB60D6D284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695313" y="831632"/>
                <a:ext cx="237744" cy="237744"/>
              </a:xfrm>
              <a:prstGeom prst="rect">
                <a:avLst/>
              </a:prstGeom>
            </p:spPr>
          </p:pic>
          <p:pic>
            <p:nvPicPr>
              <p:cNvPr id="21" name="Grafik 20">
                <a:extLst>
                  <a:ext uri="{FF2B5EF4-FFF2-40B4-BE49-F238E27FC236}">
                    <a16:creationId xmlns:a16="http://schemas.microsoft.com/office/drawing/2014/main" id="{F61D3A64-4B6A-4350-8914-867BCE84338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711652" y="1146766"/>
                <a:ext cx="237744" cy="237744"/>
              </a:xfrm>
              <a:prstGeom prst="rect">
                <a:avLst/>
              </a:prstGeom>
            </p:spPr>
          </p:pic>
          <p:sp>
            <p:nvSpPr>
              <p:cNvPr id="22" name="Inhaltsplatzhalter 2">
                <a:extLst>
                  <a:ext uri="{FF2B5EF4-FFF2-40B4-BE49-F238E27FC236}">
                    <a16:creationId xmlns:a16="http://schemas.microsoft.com/office/drawing/2014/main" id="{B58A633E-3327-40F4-872F-47A39C454506}"/>
                  </a:ext>
                </a:extLst>
              </p:cNvPr>
              <p:cNvSpPr txBox="1">
                <a:spLocks/>
              </p:cNvSpPr>
              <p:nvPr userDrawn="1"/>
            </p:nvSpPr>
            <p:spPr bwMode="gray">
              <a:xfrm>
                <a:off x="4110242" y="1057562"/>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rPr>
                  <a:t>hello@climcom.de</a:t>
                </a:r>
              </a:p>
            </p:txBody>
          </p:sp>
        </p:grpSp>
      </p:grpSp>
    </p:spTree>
    <p:extLst>
      <p:ext uri="{BB962C8B-B14F-4D97-AF65-F5344CB8AC3E}">
        <p14:creationId xmlns:p14="http://schemas.microsoft.com/office/powerpoint/2010/main" val="1927096592"/>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Default?">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83FEBB89-BA42-442B-B0B1-EEC2B40E29EC}"/>
              </a:ext>
            </a:extLst>
          </p:cNvPr>
          <p:cNvGraphicFramePr>
            <a:graphicFrameLocks noChangeAspect="1"/>
          </p:cNvGraphicFramePr>
          <p:nvPr userDrawn="1">
            <p:custDataLst>
              <p:tags r:id="rId2"/>
            </p:custDataLst>
            <p:extLst>
              <p:ext uri="{D42A27DB-BD31-4B8C-83A1-F6EECF244321}">
                <p14:modId xmlns:p14="http://schemas.microsoft.com/office/powerpoint/2010/main" val="25815233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79" name="think-cell Folie" r:id="rId5" imgW="530" imgH="531" progId="TCLayout.ActiveDocument.1">
                  <p:embed/>
                </p:oleObj>
              </mc:Choice>
              <mc:Fallback>
                <p:oleObj name="think-cell Folie" r:id="rId5" imgW="530" imgH="531" progId="TCLayout.ActiveDocument.1">
                  <p:embed/>
                  <p:pic>
                    <p:nvPicPr>
                      <p:cNvPr id="6" name="Objekt 5" hidden="1">
                        <a:extLst>
                          <a:ext uri="{FF2B5EF4-FFF2-40B4-BE49-F238E27FC236}">
                            <a16:creationId xmlns:a16="http://schemas.microsoft.com/office/drawing/2014/main" id="{83FEBB89-BA42-442B-B0B1-EEC2B40E29E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19353298-859E-4F5F-B908-9BE704FE446D}"/>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200" b="1" i="0" baseline="0">
              <a:solidFill>
                <a:schemeClr val="tx1"/>
              </a:solidFill>
              <a:latin typeface="Arial" panose="020B0604020202020204" pitchFamily="34" charset="0"/>
              <a:ea typeface="Verdana" panose="020B0604030504040204" pitchFamily="34" charset="0"/>
              <a:sym typeface="Arial" panose="020B0604020202020204" pitchFamily="34" charset="0"/>
            </a:endParaRP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8" name="Textplatzhalter 7"/>
          <p:cNvSpPr>
            <a:spLocks noGrp="1"/>
          </p:cNvSpPr>
          <p:nvPr>
            <p:ph type="body" sz="quarter" idx="18" hasCustomPrompt="1"/>
          </p:nvPr>
        </p:nvSpPr>
        <p:spPr>
          <a:xfrm>
            <a:off x="291041" y="1647473"/>
            <a:ext cx="10591800" cy="4267200"/>
          </a:xfrm>
          <a:solidFill>
            <a:srgbClr val="F6F6F8"/>
          </a:solidFill>
          <a:ln w="1905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sp>
        <p:nvSpPr>
          <p:cNvPr id="11" name="Titel 1">
            <a:extLst>
              <a:ext uri="{FF2B5EF4-FFF2-40B4-BE49-F238E27FC236}">
                <a16:creationId xmlns:a16="http://schemas.microsoft.com/office/drawing/2014/main" id="{8731AB9E-F2B6-4680-B6EB-D45FC98A4DEC}"/>
              </a:ext>
            </a:extLst>
          </p:cNvPr>
          <p:cNvSpPr>
            <a:spLocks noGrp="1"/>
          </p:cNvSpPr>
          <p:nvPr>
            <p:ph type="title" hasCustomPrompt="1"/>
          </p:nvPr>
        </p:nvSpPr>
        <p:spPr>
          <a:xfrm>
            <a:off x="291041" y="407948"/>
            <a:ext cx="8401429" cy="603366"/>
          </a:xfrm>
        </p:spPr>
        <p:txBody>
          <a:bodyPr/>
          <a:lstStyle>
            <a:lvl1pPr>
              <a:defRPr sz="2400" baseline="0"/>
            </a:lvl1pPr>
          </a:lstStyle>
          <a:p>
            <a:r>
              <a:rPr lang="en-US" err="1"/>
              <a:t>Überschrift</a:t>
            </a:r>
            <a:endParaRPr lang="en-US"/>
          </a:p>
        </p:txBody>
      </p:sp>
      <p:cxnSp>
        <p:nvCxnSpPr>
          <p:cNvPr id="12" name="Gerade Verbindung 9">
            <a:extLst>
              <a:ext uri="{FF2B5EF4-FFF2-40B4-BE49-F238E27FC236}">
                <a16:creationId xmlns:a16="http://schemas.microsoft.com/office/drawing/2014/main" id="{A47478B0-8F14-43E2-A925-9B0188DD8817}"/>
              </a:ext>
            </a:extLst>
          </p:cNvPr>
          <p:cNvCxnSpPr/>
          <p:nvPr userDrawn="1"/>
        </p:nvCxnSpPr>
        <p:spPr bwMode="gray">
          <a:xfrm>
            <a:off x="291041" y="1136737"/>
            <a:ext cx="10752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942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efault 2">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681346EC-1A7C-484E-8EB7-83186BB66825}"/>
              </a:ext>
            </a:extLst>
          </p:cNvPr>
          <p:cNvGraphicFramePr>
            <a:graphicFrameLocks noChangeAspect="1"/>
          </p:cNvGraphicFramePr>
          <p:nvPr userDrawn="1">
            <p:custDataLst>
              <p:tags r:id="rId2"/>
            </p:custDataLst>
            <p:extLst>
              <p:ext uri="{D42A27DB-BD31-4B8C-83A1-F6EECF244321}">
                <p14:modId xmlns:p14="http://schemas.microsoft.com/office/powerpoint/2010/main" val="23678950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3"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681346EC-1A7C-484E-8EB7-83186BB6682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291041" y="407948"/>
            <a:ext cx="8401429" cy="603366"/>
          </a:xfrm>
        </p:spPr>
        <p:txBody>
          <a:bodyPr/>
          <a:lstStyle>
            <a:lvl1pPr>
              <a:defRPr sz="2400" baseline="0"/>
            </a:lvl1pPr>
          </a:lstStyle>
          <a:p>
            <a:r>
              <a:rPr lang="en-US" err="1"/>
              <a:t>Überschrift</a:t>
            </a:r>
            <a:endParaRPr lang="en-US"/>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6" y="5876475"/>
            <a:ext cx="53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7" y="1848075"/>
            <a:ext cx="5364000" cy="360000"/>
          </a:xfrm>
          <a:solidFill>
            <a:srgbClr val="E3E4EA"/>
          </a:solidFill>
        </p:spPr>
        <p:txBody>
          <a:bodyPr lIns="108000" anchor="ctr" anchorCtr="0"/>
          <a:lstStyle>
            <a:lvl1pPr marL="0" indent="0">
              <a:lnSpc>
                <a:spcPct val="100000"/>
              </a:lnSpc>
              <a:buNone/>
              <a:defRPr sz="1400" b="0"/>
            </a:lvl1pPr>
          </a:lstStyle>
          <a:p>
            <a:pPr lvl="0"/>
            <a:r>
              <a:rPr lang="en-US"/>
              <a:t>Title A</a:t>
            </a:r>
          </a:p>
        </p:txBody>
      </p:sp>
      <p:sp>
        <p:nvSpPr>
          <p:cNvPr id="13" name="Textplatzhalter 5"/>
          <p:cNvSpPr>
            <a:spLocks noGrp="1"/>
          </p:cNvSpPr>
          <p:nvPr>
            <p:ph type="body" sz="quarter" idx="19" hasCustomPrompt="1"/>
          </p:nvPr>
        </p:nvSpPr>
        <p:spPr>
          <a:xfrm>
            <a:off x="6247764" y="5876475"/>
            <a:ext cx="53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4" name="Textplatzhalter 5"/>
          <p:cNvSpPr>
            <a:spLocks noGrp="1"/>
          </p:cNvSpPr>
          <p:nvPr>
            <p:ph type="body" sz="quarter" idx="20" hasCustomPrompt="1"/>
          </p:nvPr>
        </p:nvSpPr>
        <p:spPr>
          <a:xfrm>
            <a:off x="6247765" y="1848075"/>
            <a:ext cx="5364000" cy="360000"/>
          </a:xfrm>
          <a:solidFill>
            <a:srgbClr val="E3E4EA"/>
          </a:solidFill>
        </p:spPr>
        <p:txBody>
          <a:bodyPr lIns="108000" anchor="ctr" anchorCtr="0"/>
          <a:lstStyle>
            <a:lvl1pPr marL="0" marR="0" indent="0" algn="l" defTabSz="914400" rtl="0" eaLnBrk="1" fontAlgn="auto" latinLnBrk="0" hangingPunct="1">
              <a:lnSpc>
                <a:spcPct val="100000"/>
              </a:lnSpc>
              <a:spcBef>
                <a:spcPts val="0"/>
              </a:spcBef>
              <a:spcAft>
                <a:spcPts val="900"/>
              </a:spcAft>
              <a:buClr>
                <a:schemeClr val="accent3"/>
              </a:buClr>
              <a:buSzTx/>
              <a:buFont typeface="Flexo" pitchFamily="50" charset="0"/>
              <a:buNone/>
              <a:tabLst/>
              <a:defRPr sz="1400" b="0"/>
            </a:lvl1pPr>
          </a:lstStyle>
          <a:p>
            <a:pPr marL="0" marR="0" lvl="0" indent="0" algn="l" defTabSz="914400" rtl="0" eaLnBrk="1" fontAlgn="auto" latinLnBrk="0" hangingPunct="1">
              <a:lnSpc>
                <a:spcPct val="100000"/>
              </a:lnSpc>
              <a:spcBef>
                <a:spcPts val="0"/>
              </a:spcBef>
              <a:spcAft>
                <a:spcPts val="900"/>
              </a:spcAft>
              <a:buClr>
                <a:schemeClr val="accent3"/>
              </a:buClr>
              <a:buSzTx/>
              <a:buFont typeface="Flexo" pitchFamily="50" charset="0"/>
              <a:buNone/>
              <a:tabLst/>
              <a:defRPr/>
            </a:pPr>
            <a:r>
              <a:rPr lang="en-US"/>
              <a:t>Title B</a:t>
            </a:r>
          </a:p>
        </p:txBody>
      </p:sp>
      <p:sp>
        <p:nvSpPr>
          <p:cNvPr id="18" name="Textplatzhalter 7">
            <a:extLst>
              <a:ext uri="{FF2B5EF4-FFF2-40B4-BE49-F238E27FC236}">
                <a16:creationId xmlns:a16="http://schemas.microsoft.com/office/drawing/2014/main" id="{EAC367F6-C977-469A-9746-A4F9265B78B0}"/>
              </a:ext>
            </a:extLst>
          </p:cNvPr>
          <p:cNvSpPr>
            <a:spLocks noGrp="1"/>
          </p:cNvSpPr>
          <p:nvPr>
            <p:ph type="body" sz="quarter" idx="18" hasCustomPrompt="1"/>
          </p:nvPr>
        </p:nvSpPr>
        <p:spPr>
          <a:xfrm>
            <a:off x="814917" y="2306319"/>
            <a:ext cx="5363999" cy="3379713"/>
          </a:xfrm>
          <a:solidFill>
            <a:srgbClr val="F6F6F8"/>
          </a:solidFill>
          <a:ln w="1270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sp>
        <p:nvSpPr>
          <p:cNvPr id="19" name="Textplatzhalter 7">
            <a:extLst>
              <a:ext uri="{FF2B5EF4-FFF2-40B4-BE49-F238E27FC236}">
                <a16:creationId xmlns:a16="http://schemas.microsoft.com/office/drawing/2014/main" id="{535A696F-80CC-4289-B01D-811BE4888720}"/>
              </a:ext>
            </a:extLst>
          </p:cNvPr>
          <p:cNvSpPr>
            <a:spLocks noGrp="1"/>
          </p:cNvSpPr>
          <p:nvPr>
            <p:ph type="body" sz="quarter" idx="21" hasCustomPrompt="1"/>
          </p:nvPr>
        </p:nvSpPr>
        <p:spPr>
          <a:xfrm>
            <a:off x="6247765" y="2306319"/>
            <a:ext cx="5363999" cy="3379713"/>
          </a:xfrm>
          <a:solidFill>
            <a:srgbClr val="F6F6F8"/>
          </a:solidFill>
          <a:ln w="1270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cxnSp>
        <p:nvCxnSpPr>
          <p:cNvPr id="12" name="Gerade Verbindung 9">
            <a:extLst>
              <a:ext uri="{FF2B5EF4-FFF2-40B4-BE49-F238E27FC236}">
                <a16:creationId xmlns:a16="http://schemas.microsoft.com/office/drawing/2014/main" id="{9C0D17EA-DAD3-463F-935B-3E3A8F98E837}"/>
              </a:ext>
            </a:extLst>
          </p:cNvPr>
          <p:cNvCxnSpPr/>
          <p:nvPr userDrawn="1"/>
        </p:nvCxnSpPr>
        <p:spPr bwMode="gray">
          <a:xfrm>
            <a:off x="291041" y="1136737"/>
            <a:ext cx="10752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3808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Gliederung - 3 Kapitel">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DEFD88BD-F1B0-4AEA-BD01-D9AEA4245B54}"/>
              </a:ext>
            </a:extLst>
          </p:cNvPr>
          <p:cNvGraphicFramePr>
            <a:graphicFrameLocks noChangeAspect="1"/>
          </p:cNvGraphicFramePr>
          <p:nvPr userDrawn="1">
            <p:custDataLst>
              <p:tags r:id="rId2"/>
            </p:custDataLst>
            <p:extLst>
              <p:ext uri="{D42A27DB-BD31-4B8C-83A1-F6EECF244321}">
                <p14:modId xmlns:p14="http://schemas.microsoft.com/office/powerpoint/2010/main" val="1566916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27"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DEFD88BD-F1B0-4AEA-BD01-D9AEA4245B5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0" name="Untertitel 2"/>
          <p:cNvSpPr>
            <a:spLocks noGrp="1"/>
          </p:cNvSpPr>
          <p:nvPr>
            <p:ph type="subTitle" idx="1" hasCustomPrompt="1"/>
          </p:nvPr>
        </p:nvSpPr>
        <p:spPr bwMode="gray">
          <a:xfrm>
            <a:off x="2038350" y="2844693"/>
            <a:ext cx="9296401" cy="680917"/>
          </a:xfrm>
          <a:solidFill>
            <a:srgbClr val="F2F2F2"/>
          </a:solidFill>
        </p:spPr>
        <p:txBody>
          <a:bodyPr lIns="144000" rIns="144000" anchor="ctr"/>
          <a:lstStyle>
            <a:lvl1pPr marL="0" indent="0" algn="l">
              <a:lnSpc>
                <a:spcPct val="100000"/>
              </a:lnSpc>
              <a:spcAft>
                <a:spcPts val="0"/>
              </a:spcAft>
              <a:buNone/>
              <a:defRPr sz="1800" b="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err="1"/>
              <a:t>Kapitel</a:t>
            </a:r>
            <a:r>
              <a:rPr lang="en-US"/>
              <a:t>		</a:t>
            </a:r>
          </a:p>
        </p:txBody>
      </p:sp>
      <p:sp>
        <p:nvSpPr>
          <p:cNvPr id="17" name="Textplatzhalter 5"/>
          <p:cNvSpPr>
            <a:spLocks noGrp="1"/>
          </p:cNvSpPr>
          <p:nvPr>
            <p:ph type="body" sz="quarter" idx="18" hasCustomPrompt="1"/>
          </p:nvPr>
        </p:nvSpPr>
        <p:spPr>
          <a:xfrm>
            <a:off x="2038350" y="3633940"/>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1" name="Textplatzhalter 5"/>
          <p:cNvSpPr>
            <a:spLocks noGrp="1"/>
          </p:cNvSpPr>
          <p:nvPr>
            <p:ph type="body" sz="quarter" idx="22" hasCustomPrompt="1"/>
          </p:nvPr>
        </p:nvSpPr>
        <p:spPr>
          <a:xfrm>
            <a:off x="2038350" y="4433542"/>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 name="Rechteck 1"/>
          <p:cNvSpPr/>
          <p:nvPr userDrawn="1"/>
        </p:nvSpPr>
        <p:spPr bwMode="gray">
          <a:xfrm>
            <a:off x="1047750" y="2844693"/>
            <a:ext cx="819150" cy="680917"/>
          </a:xfrm>
          <a:prstGeom prst="rect">
            <a:avLst/>
          </a:prstGeom>
          <a:solidFill>
            <a:srgbClr val="F2F2F2"/>
          </a:solidFill>
        </p:spPr>
        <p:txBody>
          <a:bodyPr vert="horz" lIns="144000" tIns="0" rIns="144000" bIns="0" rtlCol="0" anchor="ctr">
            <a:noAutofit/>
          </a:bodyPr>
          <a:lstStyle/>
          <a:p>
            <a:pPr lvl="0" indent="0" algn="ctr">
              <a:lnSpc>
                <a:spcPct val="100000"/>
              </a:lnSpc>
              <a:spcBef>
                <a:spcPts val="0"/>
              </a:spcBef>
              <a:spcAft>
                <a:spcPts val="0"/>
              </a:spcAft>
              <a:buClr>
                <a:schemeClr val="accent3"/>
              </a:buClr>
              <a:buFont typeface="Flexo" pitchFamily="50" charset="0"/>
              <a:buNone/>
            </a:pPr>
            <a:r>
              <a:rPr lang="en-US" b="1" baseline="0">
                <a:solidFill>
                  <a:schemeClr val="tx1"/>
                </a:solidFill>
                <a:ea typeface="Verdana" panose="020B0604030504040204" pitchFamily="34" charset="0"/>
              </a:rPr>
              <a:t>1.</a:t>
            </a:r>
          </a:p>
        </p:txBody>
      </p:sp>
      <p:sp>
        <p:nvSpPr>
          <p:cNvPr id="24" name="Rechteck 23"/>
          <p:cNvSpPr/>
          <p:nvPr userDrawn="1"/>
        </p:nvSpPr>
        <p:spPr bwMode="gray">
          <a:xfrm>
            <a:off x="1047750" y="3644295"/>
            <a:ext cx="819150" cy="680917"/>
          </a:xfrm>
          <a:prstGeom prst="rect">
            <a:avLst/>
          </a:prstGeom>
          <a:solidFill>
            <a:srgbClr val="F2F2F2"/>
          </a:solidFill>
        </p:spPr>
        <p:txBody>
          <a:bodyPr vert="horz" lIns="144000" tIns="0" rIns="144000" bIns="0" rtlCol="0" anchor="ctr">
            <a:noAutofit/>
          </a:bodyPr>
          <a:lstStyle/>
          <a:p>
            <a:pPr lvl="0" indent="0" algn="ctr">
              <a:lnSpc>
                <a:spcPct val="100000"/>
              </a:lnSpc>
              <a:spcBef>
                <a:spcPts val="0"/>
              </a:spcBef>
              <a:spcAft>
                <a:spcPts val="0"/>
              </a:spcAft>
              <a:buClr>
                <a:schemeClr val="accent3"/>
              </a:buClr>
              <a:buFont typeface="Flexo" pitchFamily="50" charset="0"/>
              <a:buNone/>
            </a:pPr>
            <a:r>
              <a:rPr lang="en-US" b="1" baseline="0">
                <a:solidFill>
                  <a:schemeClr val="tx1"/>
                </a:solidFill>
                <a:ea typeface="Verdana" panose="020B0604030504040204" pitchFamily="34" charset="0"/>
              </a:rPr>
              <a:t>2.</a:t>
            </a:r>
          </a:p>
        </p:txBody>
      </p:sp>
      <p:sp>
        <p:nvSpPr>
          <p:cNvPr id="25" name="Rechteck 24"/>
          <p:cNvSpPr/>
          <p:nvPr userDrawn="1"/>
        </p:nvSpPr>
        <p:spPr bwMode="gray">
          <a:xfrm>
            <a:off x="1047750" y="4443897"/>
            <a:ext cx="819150" cy="680917"/>
          </a:xfrm>
          <a:prstGeom prst="rect">
            <a:avLst/>
          </a:prstGeom>
          <a:solidFill>
            <a:srgbClr val="F2F2F2"/>
          </a:solidFill>
        </p:spPr>
        <p:txBody>
          <a:bodyPr vert="horz" lIns="144000" tIns="0" rIns="144000" bIns="0" rtlCol="0" anchor="ctr">
            <a:noAutofit/>
          </a:bodyPr>
          <a:lstStyle/>
          <a:p>
            <a:pPr lvl="0" indent="0" algn="ctr">
              <a:lnSpc>
                <a:spcPct val="100000"/>
              </a:lnSpc>
              <a:spcBef>
                <a:spcPts val="0"/>
              </a:spcBef>
              <a:spcAft>
                <a:spcPts val="0"/>
              </a:spcAft>
              <a:buClr>
                <a:schemeClr val="accent3"/>
              </a:buClr>
              <a:buFont typeface="Flexo" pitchFamily="50" charset="0"/>
              <a:buNone/>
            </a:pPr>
            <a:r>
              <a:rPr lang="en-US" b="1" baseline="0">
                <a:solidFill>
                  <a:schemeClr val="tx1"/>
                </a:solidFill>
                <a:ea typeface="Verdana" panose="020B0604030504040204" pitchFamily="34" charset="0"/>
              </a:rPr>
              <a:t>3.</a:t>
            </a:r>
          </a:p>
        </p:txBody>
      </p:sp>
    </p:spTree>
    <p:extLst>
      <p:ext uri="{BB962C8B-B14F-4D97-AF65-F5344CB8AC3E}">
        <p14:creationId xmlns:p14="http://schemas.microsoft.com/office/powerpoint/2010/main" val="32000989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Le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14918" y="628001"/>
            <a:ext cx="8401429" cy="1017636"/>
          </a:xfrm>
        </p:spPr>
        <p:txBody>
          <a:bodyPr/>
          <a:lstStyle>
            <a:lvl1pPr>
              <a:defRPr sz="2200"/>
            </a:lvl1pPr>
          </a:lstStyle>
          <a:p>
            <a:r>
              <a:rPr lang="en-GB" noProof="0"/>
              <a:t>Headline</a:t>
            </a:r>
            <a:endParaRPr lang="de-DE"/>
          </a:p>
        </p:txBody>
      </p:sp>
    </p:spTree>
    <p:extLst>
      <p:ext uri="{BB962C8B-B14F-4D97-AF65-F5344CB8AC3E}">
        <p14:creationId xmlns:p14="http://schemas.microsoft.com/office/powerpoint/2010/main" val="25453627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Danksagung_Standard">
    <p:spTree>
      <p:nvGrpSpPr>
        <p:cNvPr id="1" name=""/>
        <p:cNvGrpSpPr/>
        <p:nvPr/>
      </p:nvGrpSpPr>
      <p:grpSpPr>
        <a:xfrm>
          <a:off x="0" y="0"/>
          <a:ext cx="0" cy="0"/>
          <a:chOff x="0" y="0"/>
          <a:chExt cx="0" cy="0"/>
        </a:xfrm>
      </p:grpSpPr>
      <p:sp>
        <p:nvSpPr>
          <p:cNvPr id="30" name="Rechteck 29">
            <a:extLst>
              <a:ext uri="{FF2B5EF4-FFF2-40B4-BE49-F238E27FC236}">
                <a16:creationId xmlns:a16="http://schemas.microsoft.com/office/drawing/2014/main" id="{086BCE55-9942-46DF-BA3D-7037A1024290}"/>
              </a:ext>
            </a:extLst>
          </p:cNvPr>
          <p:cNvSpPr/>
          <p:nvPr userDrawn="1"/>
        </p:nvSpPr>
        <p:spPr bwMode="gray">
          <a:xfrm>
            <a:off x="804942" y="1769894"/>
            <a:ext cx="5201003" cy="453883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aphicFrame>
        <p:nvGraphicFramePr>
          <p:cNvPr id="3" name="Objekt 2" hidden="1">
            <a:extLst>
              <a:ext uri="{FF2B5EF4-FFF2-40B4-BE49-F238E27FC236}">
                <a16:creationId xmlns:a16="http://schemas.microsoft.com/office/drawing/2014/main" id="{4D7DA874-D1AD-46AC-B2C4-7ABE14562B44}"/>
              </a:ext>
            </a:extLst>
          </p:cNvPr>
          <p:cNvGraphicFramePr>
            <a:graphicFrameLocks noChangeAspect="1"/>
          </p:cNvGraphicFramePr>
          <p:nvPr userDrawn="1">
            <p:custDataLst>
              <p:tags r:id="rId2"/>
            </p:custDataLst>
            <p:extLst>
              <p:ext uri="{D42A27DB-BD31-4B8C-83A1-F6EECF244321}">
                <p14:modId xmlns:p14="http://schemas.microsoft.com/office/powerpoint/2010/main" val="27784979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651"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4D7DA874-D1AD-46AC-B2C4-7ABE14562B4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2" name="Textfeld 21"/>
          <p:cNvSpPr txBox="1"/>
          <p:nvPr userDrawn="1"/>
        </p:nvSpPr>
        <p:spPr>
          <a:xfrm>
            <a:off x="1209360" y="2771564"/>
            <a:ext cx="4584563" cy="1200329"/>
          </a:xfrm>
          <a:prstGeom prst="rect">
            <a:avLst/>
          </a:prstGeom>
          <a:noFill/>
        </p:spPr>
        <p:txBody>
          <a:bodyPr wrap="square" rtlCol="0">
            <a:spAutoFit/>
          </a:bodyPr>
          <a:lstStyle/>
          <a:p>
            <a:r>
              <a:rPr lang="en-US" sz="3600" b="1">
                <a:latin typeface="+mj-lt"/>
              </a:rPr>
              <a:t>Vielen Dank für Ihre</a:t>
            </a:r>
            <a:r>
              <a:rPr lang="en-US" sz="3600" b="1" baseline="0">
                <a:latin typeface="+mj-lt"/>
              </a:rPr>
              <a:t> Aufmerksamkeit!</a:t>
            </a:r>
            <a:endParaRPr lang="en-US" sz="3600" b="1">
              <a:latin typeface="+mj-lt"/>
            </a:endParaRPr>
          </a:p>
        </p:txBody>
      </p:sp>
      <p:sp>
        <p:nvSpPr>
          <p:cNvPr id="20" name="Inhaltsplatzhalter 2"/>
          <p:cNvSpPr txBox="1">
            <a:spLocks/>
          </p:cNvSpPr>
          <p:nvPr userDrawn="1"/>
        </p:nvSpPr>
        <p:spPr bwMode="gray">
          <a:xfrm>
            <a:off x="6758106" y="2678112"/>
            <a:ext cx="2957394"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lvl="1" eaLnBrk="1" hangingPunct="1">
              <a:buClr>
                <a:schemeClr val="accent1"/>
              </a:buClr>
              <a:buFont typeface="Arial" pitchFamily="34" charset="0"/>
              <a:buNone/>
            </a:pPr>
            <a:r>
              <a:rPr lang="en-US" sz="1100" b="1"/>
              <a:t>Climate &amp; Company</a:t>
            </a:r>
          </a:p>
          <a:p>
            <a:pPr marL="0" lvl="1" eaLnBrk="1" hangingPunct="1">
              <a:buClr>
                <a:schemeClr val="accent1"/>
              </a:buClr>
              <a:buFont typeface="Arial" pitchFamily="34" charset="0"/>
              <a:buNone/>
            </a:pPr>
            <a:r>
              <a:rPr lang="en-GB" sz="1100" kern="1200">
                <a:solidFill>
                  <a:schemeClr val="tx1"/>
                </a:solidFill>
                <a:latin typeface="Arial" pitchFamily="34" charset="0"/>
                <a:ea typeface="Frutiger LT 47 LightCn" charset="0"/>
                <a:cs typeface="Frutiger LT 47 LightCn" charset="0"/>
              </a:rPr>
              <a:t>Ahornallee2</a:t>
            </a:r>
            <a:br>
              <a:rPr lang="en-GB" sz="1100" kern="1200">
                <a:solidFill>
                  <a:schemeClr val="tx1"/>
                </a:solidFill>
                <a:latin typeface="Arial" pitchFamily="34" charset="0"/>
                <a:ea typeface="Frutiger LT 47 LightCn" charset="0"/>
                <a:cs typeface="Frutiger LT 47 LightCn" charset="0"/>
              </a:rPr>
            </a:br>
            <a:r>
              <a:rPr lang="en-US" sz="1100"/>
              <a:t>12623 Berlin</a:t>
            </a:r>
          </a:p>
        </p:txBody>
      </p:sp>
      <p:grpSp>
        <p:nvGrpSpPr>
          <p:cNvPr id="5" name="Gruppieren 4">
            <a:extLst>
              <a:ext uri="{FF2B5EF4-FFF2-40B4-BE49-F238E27FC236}">
                <a16:creationId xmlns:a16="http://schemas.microsoft.com/office/drawing/2014/main" id="{83996AD4-FDA3-49AA-8D2D-57BB186FACF3}"/>
              </a:ext>
            </a:extLst>
          </p:cNvPr>
          <p:cNvGrpSpPr/>
          <p:nvPr userDrawn="1"/>
        </p:nvGrpSpPr>
        <p:grpSpPr>
          <a:xfrm>
            <a:off x="6758106" y="3594355"/>
            <a:ext cx="2994781" cy="608819"/>
            <a:chOff x="5646298" y="447403"/>
            <a:chExt cx="2994781" cy="608819"/>
          </a:xfrm>
        </p:grpSpPr>
        <p:grpSp>
          <p:nvGrpSpPr>
            <p:cNvPr id="17" name="Gruppieren 16"/>
            <p:cNvGrpSpPr/>
            <p:nvPr userDrawn="1"/>
          </p:nvGrpSpPr>
          <p:grpSpPr>
            <a:xfrm>
              <a:off x="5646298" y="447403"/>
              <a:ext cx="2994781" cy="319496"/>
              <a:chOff x="5278702" y="555762"/>
              <a:chExt cx="2822776" cy="228218"/>
            </a:xfrm>
          </p:grpSpPr>
          <p:pic>
            <p:nvPicPr>
              <p:cNvPr id="4" name="Grafik 3"/>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5278702" y="580238"/>
                <a:ext cx="203742" cy="203742"/>
              </a:xfrm>
              <a:prstGeom prst="rect">
                <a:avLst/>
              </a:prstGeom>
            </p:spPr>
          </p:pic>
          <p:sp>
            <p:nvSpPr>
              <p:cNvPr id="14" name="Inhaltsplatzhalter 2"/>
              <p:cNvSpPr txBox="1">
                <a:spLocks/>
              </p:cNvSpPr>
              <p:nvPr userDrawn="1"/>
            </p:nvSpPr>
            <p:spPr bwMode="gray">
              <a:xfrm>
                <a:off x="5572283" y="555762"/>
                <a:ext cx="2529195" cy="203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rPr>
                  <a:t>linkedin.com/company/climate-and-company</a:t>
                </a:r>
              </a:p>
            </p:txBody>
          </p:sp>
        </p:grpSp>
        <p:sp>
          <p:nvSpPr>
            <p:cNvPr id="28" name="Inhaltsplatzhalter 2">
              <a:extLst>
                <a:ext uri="{FF2B5EF4-FFF2-40B4-BE49-F238E27FC236}">
                  <a16:creationId xmlns:a16="http://schemas.microsoft.com/office/drawing/2014/main" id="{82A211C6-8618-4F9E-BA31-9B5F7BB01A7C}"/>
                </a:ext>
              </a:extLst>
            </p:cNvPr>
            <p:cNvSpPr txBox="1">
              <a:spLocks/>
            </p:cNvSpPr>
            <p:nvPr userDrawn="1"/>
          </p:nvSpPr>
          <p:spPr bwMode="gray">
            <a:xfrm>
              <a:off x="5957768" y="77099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hlinkClick r:id="rId7"/>
                </a:rPr>
                <a:t>www.climcom.de</a:t>
              </a:r>
              <a:r>
                <a:rPr lang="en-GB" sz="1000">
                  <a:latin typeface="Frutiger LT 47 LightCn" charset="0"/>
                  <a:ea typeface="Frutiger LT 47 LightCn" charset="0"/>
                  <a:cs typeface="Frutiger LT 47 LightCn" charset="0"/>
                </a:rPr>
                <a:t> </a:t>
              </a:r>
            </a:p>
          </p:txBody>
        </p:sp>
      </p:grpSp>
    </p:spTree>
    <p:extLst>
      <p:ext uri="{BB962C8B-B14F-4D97-AF65-F5344CB8AC3E}">
        <p14:creationId xmlns:p14="http://schemas.microsoft.com/office/powerpoint/2010/main" val="37801587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Gliederung - 4 Kapitel">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E1BB1310-8521-41A5-8EAA-0724F89F9861}"/>
              </a:ext>
            </a:extLst>
          </p:cNvPr>
          <p:cNvGraphicFramePr>
            <a:graphicFrameLocks noChangeAspect="1"/>
          </p:cNvGraphicFramePr>
          <p:nvPr userDrawn="1">
            <p:custDataLst>
              <p:tags r:id="rId2"/>
            </p:custDataLst>
            <p:extLst>
              <p:ext uri="{D42A27DB-BD31-4B8C-83A1-F6EECF244321}">
                <p14:modId xmlns:p14="http://schemas.microsoft.com/office/powerpoint/2010/main" val="563800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675"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E1BB1310-8521-41A5-8EAA-0724F89F986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6" name="Textfeld 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Gliederung</a:t>
            </a:r>
          </a:p>
        </p:txBody>
      </p:sp>
      <p:sp>
        <p:nvSpPr>
          <p:cNvPr id="10" name="Untertitel 2"/>
          <p:cNvSpPr>
            <a:spLocks noGrp="1"/>
          </p:cNvSpPr>
          <p:nvPr>
            <p:ph type="subTitle" idx="1" hasCustomPrompt="1"/>
          </p:nvPr>
        </p:nvSpPr>
        <p:spPr bwMode="gray">
          <a:xfrm>
            <a:off x="2038350" y="2539893"/>
            <a:ext cx="9296401" cy="680917"/>
          </a:xfrm>
          <a:solidFill>
            <a:srgbClr val="F2F2F2"/>
          </a:solidFill>
        </p:spPr>
        <p:txBody>
          <a:bodyPr lIns="144000" rIns="144000" anchor="ctr"/>
          <a:lstStyle>
            <a:lvl1pPr marL="0" indent="0" algn="l">
              <a:lnSpc>
                <a:spcPct val="100000"/>
              </a:lnSpc>
              <a:spcAft>
                <a:spcPts val="0"/>
              </a:spcAft>
              <a:buNone/>
              <a:defRPr sz="1800" b="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Kapitel		</a:t>
            </a:r>
          </a:p>
        </p:txBody>
      </p:sp>
      <p:sp>
        <p:nvSpPr>
          <p:cNvPr id="17" name="Textplatzhalter 5"/>
          <p:cNvSpPr>
            <a:spLocks noGrp="1"/>
          </p:cNvSpPr>
          <p:nvPr>
            <p:ph type="body" sz="quarter" idx="18" hasCustomPrompt="1"/>
          </p:nvPr>
        </p:nvSpPr>
        <p:spPr>
          <a:xfrm>
            <a:off x="2038350" y="3329140"/>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1" name="Textplatzhalter 5"/>
          <p:cNvSpPr>
            <a:spLocks noGrp="1"/>
          </p:cNvSpPr>
          <p:nvPr>
            <p:ph type="body" sz="quarter" idx="22" hasCustomPrompt="1"/>
          </p:nvPr>
        </p:nvSpPr>
        <p:spPr>
          <a:xfrm>
            <a:off x="2038350" y="4128742"/>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2" name="Textplatzhalter 5"/>
          <p:cNvSpPr>
            <a:spLocks noGrp="1"/>
          </p:cNvSpPr>
          <p:nvPr>
            <p:ph type="body" sz="quarter" idx="23" hasCustomPrompt="1"/>
          </p:nvPr>
        </p:nvSpPr>
        <p:spPr>
          <a:xfrm>
            <a:off x="2038350" y="4928344"/>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 name="Rechteck 1"/>
          <p:cNvSpPr/>
          <p:nvPr userDrawn="1"/>
        </p:nvSpPr>
        <p:spPr bwMode="gray">
          <a:xfrm>
            <a:off x="1047750" y="2539893"/>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1.</a:t>
            </a:r>
          </a:p>
        </p:txBody>
      </p:sp>
      <p:sp>
        <p:nvSpPr>
          <p:cNvPr id="24" name="Rechteck 23"/>
          <p:cNvSpPr/>
          <p:nvPr userDrawn="1"/>
        </p:nvSpPr>
        <p:spPr bwMode="gray">
          <a:xfrm>
            <a:off x="1047750" y="3339495"/>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2.</a:t>
            </a:r>
          </a:p>
        </p:txBody>
      </p:sp>
      <p:sp>
        <p:nvSpPr>
          <p:cNvPr id="25" name="Rechteck 24"/>
          <p:cNvSpPr/>
          <p:nvPr userDrawn="1"/>
        </p:nvSpPr>
        <p:spPr bwMode="gray">
          <a:xfrm>
            <a:off x="1047750" y="4139097"/>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3.</a:t>
            </a:r>
          </a:p>
        </p:txBody>
      </p:sp>
      <p:sp>
        <p:nvSpPr>
          <p:cNvPr id="26" name="Rechteck 25"/>
          <p:cNvSpPr/>
          <p:nvPr userDrawn="1"/>
        </p:nvSpPr>
        <p:spPr bwMode="gray">
          <a:xfrm>
            <a:off x="1047750" y="4938699"/>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4.</a:t>
            </a:r>
          </a:p>
        </p:txBody>
      </p:sp>
    </p:spTree>
    <p:extLst>
      <p:ext uri="{BB962C8B-B14F-4D97-AF65-F5344CB8AC3E}">
        <p14:creationId xmlns:p14="http://schemas.microsoft.com/office/powerpoint/2010/main" val="35084112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Gliederung - 5 Kapitel">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FEB71018-9C4B-4A45-B32C-AA377F17D6E9}"/>
              </a:ext>
            </a:extLst>
          </p:cNvPr>
          <p:cNvGraphicFramePr>
            <a:graphicFrameLocks noChangeAspect="1"/>
          </p:cNvGraphicFramePr>
          <p:nvPr userDrawn="1">
            <p:custDataLst>
              <p:tags r:id="rId2"/>
            </p:custDataLst>
            <p:extLst>
              <p:ext uri="{D42A27DB-BD31-4B8C-83A1-F6EECF244321}">
                <p14:modId xmlns:p14="http://schemas.microsoft.com/office/powerpoint/2010/main" val="36410887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699"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FEB71018-9C4B-4A45-B32C-AA377F17D6E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6" name="Textfeld 5"/>
          <p:cNvSpPr txBox="1"/>
          <p:nvPr userDrawn="1"/>
        </p:nvSpPr>
        <p:spPr>
          <a:xfrm>
            <a:off x="814917" y="1243257"/>
            <a:ext cx="8402400" cy="430887"/>
          </a:xfrm>
          <a:prstGeom prst="rect">
            <a:avLst/>
          </a:prstGeom>
          <a:noFill/>
        </p:spPr>
        <p:txBody>
          <a:bodyPr wrap="square" rtlCol="0" anchor="b">
            <a:spAutoFit/>
          </a:bodyPr>
          <a:lstStyle/>
          <a:p>
            <a:r>
              <a:rPr lang="en-US" sz="2200" b="1" err="1">
                <a:latin typeface="+mj-lt"/>
              </a:rPr>
              <a:t>Gliederung</a:t>
            </a:r>
            <a:endParaRPr lang="en-US" sz="2200" b="1">
              <a:latin typeface="+mj-lt"/>
            </a:endParaRPr>
          </a:p>
        </p:txBody>
      </p:sp>
      <p:sp>
        <p:nvSpPr>
          <p:cNvPr id="10" name="Untertitel 2"/>
          <p:cNvSpPr>
            <a:spLocks noGrp="1"/>
          </p:cNvSpPr>
          <p:nvPr>
            <p:ph type="subTitle" idx="1" hasCustomPrompt="1"/>
          </p:nvPr>
        </p:nvSpPr>
        <p:spPr bwMode="gray">
          <a:xfrm>
            <a:off x="2038350" y="2101743"/>
            <a:ext cx="9296401" cy="680917"/>
          </a:xfrm>
          <a:solidFill>
            <a:srgbClr val="F2F2F2"/>
          </a:solidFill>
        </p:spPr>
        <p:txBody>
          <a:bodyPr lIns="144000" rIns="144000" anchor="ctr"/>
          <a:lstStyle>
            <a:lvl1pPr marL="0" indent="0" algn="l">
              <a:lnSpc>
                <a:spcPct val="100000"/>
              </a:lnSpc>
              <a:spcAft>
                <a:spcPts val="0"/>
              </a:spcAft>
              <a:buNone/>
              <a:defRPr sz="1800" b="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Kapitel		</a:t>
            </a:r>
          </a:p>
        </p:txBody>
      </p:sp>
      <p:sp>
        <p:nvSpPr>
          <p:cNvPr id="17" name="Textplatzhalter 5"/>
          <p:cNvSpPr>
            <a:spLocks noGrp="1"/>
          </p:cNvSpPr>
          <p:nvPr>
            <p:ph type="body" sz="quarter" idx="18" hasCustomPrompt="1"/>
          </p:nvPr>
        </p:nvSpPr>
        <p:spPr>
          <a:xfrm>
            <a:off x="2038350" y="2890990"/>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1" name="Textplatzhalter 5"/>
          <p:cNvSpPr>
            <a:spLocks noGrp="1"/>
          </p:cNvSpPr>
          <p:nvPr>
            <p:ph type="body" sz="quarter" idx="22" hasCustomPrompt="1"/>
          </p:nvPr>
        </p:nvSpPr>
        <p:spPr>
          <a:xfrm>
            <a:off x="2038350" y="3690592"/>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2" name="Textplatzhalter 5"/>
          <p:cNvSpPr>
            <a:spLocks noGrp="1"/>
          </p:cNvSpPr>
          <p:nvPr>
            <p:ph type="body" sz="quarter" idx="23" hasCustomPrompt="1"/>
          </p:nvPr>
        </p:nvSpPr>
        <p:spPr>
          <a:xfrm>
            <a:off x="2038350" y="4490194"/>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3" name="Textplatzhalter 5"/>
          <p:cNvSpPr>
            <a:spLocks noGrp="1"/>
          </p:cNvSpPr>
          <p:nvPr>
            <p:ph type="body" sz="quarter" idx="24" hasCustomPrompt="1"/>
          </p:nvPr>
        </p:nvSpPr>
        <p:spPr>
          <a:xfrm>
            <a:off x="2038350" y="5289797"/>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 name="Rechteck 1"/>
          <p:cNvSpPr/>
          <p:nvPr userDrawn="1"/>
        </p:nvSpPr>
        <p:spPr bwMode="gray">
          <a:xfrm>
            <a:off x="1047750" y="2101743"/>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1.</a:t>
            </a:r>
          </a:p>
        </p:txBody>
      </p:sp>
      <p:sp>
        <p:nvSpPr>
          <p:cNvPr id="24" name="Rechteck 23"/>
          <p:cNvSpPr/>
          <p:nvPr userDrawn="1"/>
        </p:nvSpPr>
        <p:spPr bwMode="gray">
          <a:xfrm>
            <a:off x="1047750" y="2901345"/>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2.</a:t>
            </a:r>
          </a:p>
        </p:txBody>
      </p:sp>
      <p:sp>
        <p:nvSpPr>
          <p:cNvPr id="25" name="Rechteck 24"/>
          <p:cNvSpPr/>
          <p:nvPr userDrawn="1"/>
        </p:nvSpPr>
        <p:spPr bwMode="gray">
          <a:xfrm>
            <a:off x="1047750" y="3700947"/>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3.</a:t>
            </a:r>
          </a:p>
        </p:txBody>
      </p:sp>
      <p:sp>
        <p:nvSpPr>
          <p:cNvPr id="26" name="Rechteck 25"/>
          <p:cNvSpPr/>
          <p:nvPr userDrawn="1"/>
        </p:nvSpPr>
        <p:spPr bwMode="gray">
          <a:xfrm>
            <a:off x="1047750" y="4500549"/>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4.</a:t>
            </a:r>
          </a:p>
        </p:txBody>
      </p:sp>
      <p:sp>
        <p:nvSpPr>
          <p:cNvPr id="27" name="Rechteck 26"/>
          <p:cNvSpPr/>
          <p:nvPr userDrawn="1"/>
        </p:nvSpPr>
        <p:spPr bwMode="gray">
          <a:xfrm>
            <a:off x="1047750" y="5300152"/>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5.</a:t>
            </a:r>
          </a:p>
        </p:txBody>
      </p:sp>
    </p:spTree>
    <p:extLst>
      <p:ext uri="{BB962C8B-B14F-4D97-AF65-F5344CB8AC3E}">
        <p14:creationId xmlns:p14="http://schemas.microsoft.com/office/powerpoint/2010/main" val="2763238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E0EF7622-240B-41B2-8256-0243A7887CF6}"/>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1BE7C5-2156-4744-8020-A2086844A624}" type="slidenum">
              <a:rPr kumimoji="0" lang="en-US" sz="105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US" sz="105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5684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 Grafik">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BE3D70C6-BA37-4128-9DCC-EBA1EE87BCCC}"/>
              </a:ext>
            </a:extLst>
          </p:cNvPr>
          <p:cNvGraphicFramePr>
            <a:graphicFrameLocks noChangeAspect="1"/>
          </p:cNvGraphicFramePr>
          <p:nvPr userDrawn="1">
            <p:custDataLst>
              <p:tags r:id="rId2"/>
            </p:custDataLst>
            <p:extLst>
              <p:ext uri="{D42A27DB-BD31-4B8C-83A1-F6EECF244321}">
                <p14:modId xmlns:p14="http://schemas.microsoft.com/office/powerpoint/2010/main" val="39342625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23"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BE3D70C6-BA37-4128-9DCC-EBA1EE87BCC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hteck 7"/>
          <p:cNvSpPr/>
          <p:nvPr userDrawn="1"/>
        </p:nvSpPr>
        <p:spPr bwMode="gray">
          <a:xfrm>
            <a:off x="814915" y="2251800"/>
            <a:ext cx="10799999"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7" name="Bildplatzhalter 6"/>
          <p:cNvSpPr>
            <a:spLocks noGrp="1" noChangeAspect="1"/>
          </p:cNvSpPr>
          <p:nvPr>
            <p:ph type="pic" sz="quarter" idx="13" hasCustomPrompt="1"/>
          </p:nvPr>
        </p:nvSpPr>
        <p:spPr>
          <a:xfrm>
            <a:off x="1031732" y="2345718"/>
            <a:ext cx="10260000" cy="3420000"/>
          </a:xfrm>
          <a:solidFill>
            <a:srgbClr val="E3E4EA"/>
          </a:solidFill>
        </p:spPr>
        <p:txBody>
          <a:bodyPr anchor="t"/>
          <a:lstStyle>
            <a:lvl1pPr marL="72000" indent="0">
              <a:buNone/>
              <a:defRPr sz="1400"/>
            </a:lvl1pPr>
          </a:lstStyle>
          <a:p>
            <a:r>
              <a:rPr lang="en-US"/>
              <a:t>Grafik mit Rechtsklick einfügen</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9" name="Textplatzhalter 5"/>
          <p:cNvSpPr>
            <a:spLocks noGrp="1"/>
          </p:cNvSpPr>
          <p:nvPr>
            <p:ph type="body" sz="quarter" idx="17" hasCustomPrompt="1"/>
          </p:nvPr>
        </p:nvSpPr>
        <p:spPr>
          <a:xfrm>
            <a:off x="814917" y="1856507"/>
            <a:ext cx="10800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2" name="Textplatzhalter 5"/>
          <p:cNvSpPr>
            <a:spLocks noGrp="1"/>
          </p:cNvSpPr>
          <p:nvPr>
            <p:ph type="body" sz="quarter" idx="16" hasCustomPrompt="1"/>
          </p:nvPr>
        </p:nvSpPr>
        <p:spPr>
          <a:xfrm>
            <a:off x="814914" y="5886389"/>
            <a:ext cx="10800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Tree>
    <p:extLst>
      <p:ext uri="{BB962C8B-B14F-4D97-AF65-F5344CB8AC3E}">
        <p14:creationId xmlns:p14="http://schemas.microsoft.com/office/powerpoint/2010/main" val="80402103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3 Grafiken">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3024BC90-FDA5-44E1-862F-5B5549C45E57}"/>
              </a:ext>
            </a:extLst>
          </p:cNvPr>
          <p:cNvGraphicFramePr>
            <a:graphicFrameLocks noChangeAspect="1"/>
          </p:cNvGraphicFramePr>
          <p:nvPr userDrawn="1">
            <p:custDataLst>
              <p:tags r:id="rId2"/>
            </p:custDataLst>
            <p:extLst>
              <p:ext uri="{D42A27DB-BD31-4B8C-83A1-F6EECF244321}">
                <p14:modId xmlns:p14="http://schemas.microsoft.com/office/powerpoint/2010/main" val="24453059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47"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3024BC90-FDA5-44E1-862F-5B5549C45E5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Rechteck 18"/>
          <p:cNvSpPr/>
          <p:nvPr userDrawn="1"/>
        </p:nvSpPr>
        <p:spPr bwMode="gray">
          <a:xfrm>
            <a:off x="814916" y="2242275"/>
            <a:ext cx="3563998"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0" name="Rechteck 19"/>
          <p:cNvSpPr/>
          <p:nvPr userDrawn="1"/>
        </p:nvSpPr>
        <p:spPr bwMode="gray">
          <a:xfrm>
            <a:off x="4431341" y="2242275"/>
            <a:ext cx="3563998"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1" name="Rechteck 20"/>
          <p:cNvSpPr/>
          <p:nvPr userDrawn="1"/>
        </p:nvSpPr>
        <p:spPr bwMode="gray">
          <a:xfrm>
            <a:off x="8047767" y="2242275"/>
            <a:ext cx="3563998"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6" y="5876475"/>
            <a:ext cx="35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7" y="1848075"/>
            <a:ext cx="3564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3" name="Textplatzhalter 5"/>
          <p:cNvSpPr>
            <a:spLocks noGrp="1"/>
          </p:cNvSpPr>
          <p:nvPr>
            <p:ph type="body" sz="quarter" idx="19" hasCustomPrompt="1"/>
          </p:nvPr>
        </p:nvSpPr>
        <p:spPr>
          <a:xfrm>
            <a:off x="8047765" y="5876475"/>
            <a:ext cx="35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4" name="Textplatzhalter 5"/>
          <p:cNvSpPr>
            <a:spLocks noGrp="1"/>
          </p:cNvSpPr>
          <p:nvPr>
            <p:ph type="body" sz="quarter" idx="20" hasCustomPrompt="1"/>
          </p:nvPr>
        </p:nvSpPr>
        <p:spPr>
          <a:xfrm>
            <a:off x="8047765" y="1848075"/>
            <a:ext cx="3564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5" name="Bildplatzhalter 6"/>
          <p:cNvSpPr>
            <a:spLocks noGrp="1" noChangeAspect="1"/>
          </p:cNvSpPr>
          <p:nvPr>
            <p:ph type="pic" sz="quarter" idx="21" hasCustomPrompt="1"/>
          </p:nvPr>
        </p:nvSpPr>
        <p:spPr>
          <a:xfrm>
            <a:off x="904015" y="2332275"/>
            <a:ext cx="3385800" cy="3420000"/>
          </a:xfrm>
          <a:solidFill>
            <a:srgbClr val="E3E4EA"/>
          </a:solidFill>
        </p:spPr>
        <p:txBody>
          <a:bodyPr anchor="t"/>
          <a:lstStyle>
            <a:lvl1pPr marL="72000" indent="0">
              <a:buNone/>
              <a:defRPr sz="1400" baseline="0"/>
            </a:lvl1pPr>
          </a:lstStyle>
          <a:p>
            <a:r>
              <a:rPr lang="en-US"/>
              <a:t>Grafik mit Rechtsklick einfügen</a:t>
            </a:r>
          </a:p>
        </p:txBody>
      </p:sp>
      <p:sp>
        <p:nvSpPr>
          <p:cNvPr id="16" name="Bildplatzhalter 6"/>
          <p:cNvSpPr>
            <a:spLocks noGrp="1" noChangeAspect="1"/>
          </p:cNvSpPr>
          <p:nvPr>
            <p:ph type="pic" sz="quarter" idx="22" hasCustomPrompt="1"/>
          </p:nvPr>
        </p:nvSpPr>
        <p:spPr>
          <a:xfrm>
            <a:off x="8136866" y="2332275"/>
            <a:ext cx="3385800" cy="3420000"/>
          </a:xfrm>
          <a:solidFill>
            <a:srgbClr val="E3E4EA"/>
          </a:solidFill>
        </p:spPr>
        <p:txBody>
          <a:bodyPr anchor="t"/>
          <a:lstStyle>
            <a:lvl1pPr marL="72000" indent="0">
              <a:buNone/>
              <a:defRPr sz="1400" baseline="0"/>
            </a:lvl1pPr>
          </a:lstStyle>
          <a:p>
            <a:r>
              <a:rPr lang="en-US"/>
              <a:t>Grafik mit Rechtsklick einfügen</a:t>
            </a:r>
          </a:p>
        </p:txBody>
      </p:sp>
      <p:sp>
        <p:nvSpPr>
          <p:cNvPr id="12" name="Textplatzhalter 5"/>
          <p:cNvSpPr>
            <a:spLocks noGrp="1"/>
          </p:cNvSpPr>
          <p:nvPr>
            <p:ph type="body" sz="quarter" idx="23" hasCustomPrompt="1"/>
          </p:nvPr>
        </p:nvSpPr>
        <p:spPr>
          <a:xfrm>
            <a:off x="4431339" y="5876475"/>
            <a:ext cx="35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7" name="Textplatzhalter 5"/>
          <p:cNvSpPr>
            <a:spLocks noGrp="1"/>
          </p:cNvSpPr>
          <p:nvPr>
            <p:ph type="body" sz="quarter" idx="24" hasCustomPrompt="1"/>
          </p:nvPr>
        </p:nvSpPr>
        <p:spPr>
          <a:xfrm>
            <a:off x="4431340" y="1848075"/>
            <a:ext cx="3564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8" name="Bildplatzhalter 6"/>
          <p:cNvSpPr>
            <a:spLocks noGrp="1" noChangeAspect="1"/>
          </p:cNvSpPr>
          <p:nvPr>
            <p:ph type="pic" sz="quarter" idx="25" hasCustomPrompt="1"/>
          </p:nvPr>
        </p:nvSpPr>
        <p:spPr>
          <a:xfrm>
            <a:off x="4520440" y="2332275"/>
            <a:ext cx="3385800" cy="3420000"/>
          </a:xfrm>
          <a:solidFill>
            <a:srgbClr val="E3E4EA"/>
          </a:solidFill>
        </p:spPr>
        <p:txBody>
          <a:bodyPr anchor="t"/>
          <a:lstStyle>
            <a:lvl1pPr marL="72000" indent="0">
              <a:buNone/>
              <a:defRPr sz="1400" baseline="0"/>
            </a:lvl1pPr>
          </a:lstStyle>
          <a:p>
            <a:r>
              <a:rPr lang="en-US"/>
              <a:t>Grafik mit Rechtsklick einfügen</a:t>
            </a:r>
          </a:p>
        </p:txBody>
      </p:sp>
    </p:spTree>
    <p:extLst>
      <p:ext uri="{BB962C8B-B14F-4D97-AF65-F5344CB8AC3E}">
        <p14:creationId xmlns:p14="http://schemas.microsoft.com/office/powerpoint/2010/main" val="317367028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 Grafik + Text (1)">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FAFD401C-D473-461A-8362-7C0FFA6A6044}"/>
              </a:ext>
            </a:extLst>
          </p:cNvPr>
          <p:cNvGraphicFramePr>
            <a:graphicFrameLocks noChangeAspect="1"/>
          </p:cNvGraphicFramePr>
          <p:nvPr userDrawn="1">
            <p:custDataLst>
              <p:tags r:id="rId2"/>
            </p:custDataLst>
            <p:extLst>
              <p:ext uri="{D42A27DB-BD31-4B8C-83A1-F6EECF244321}">
                <p14:modId xmlns:p14="http://schemas.microsoft.com/office/powerpoint/2010/main" val="2892872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71"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FAFD401C-D473-461A-8362-7C0FFA6A604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hteck 13"/>
          <p:cNvSpPr/>
          <p:nvPr userDrawn="1"/>
        </p:nvSpPr>
        <p:spPr bwMode="gray">
          <a:xfrm>
            <a:off x="814915" y="2242275"/>
            <a:ext cx="6400800"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5" y="5876475"/>
            <a:ext cx="6399999"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6" y="1848075"/>
            <a:ext cx="6399999"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5" name="Bildplatzhalter 6"/>
          <p:cNvSpPr>
            <a:spLocks noGrp="1" noChangeAspect="1"/>
          </p:cNvSpPr>
          <p:nvPr>
            <p:ph type="pic" sz="quarter" idx="21" hasCustomPrompt="1"/>
          </p:nvPr>
        </p:nvSpPr>
        <p:spPr>
          <a:xfrm>
            <a:off x="975315" y="2332275"/>
            <a:ext cx="6080000" cy="3420000"/>
          </a:xfrm>
          <a:solidFill>
            <a:srgbClr val="E3E4EA"/>
          </a:solidFill>
        </p:spPr>
        <p:txBody>
          <a:bodyPr anchor="t"/>
          <a:lstStyle>
            <a:lvl1pPr marL="72000" indent="0">
              <a:buNone/>
              <a:defRPr sz="1400" baseline="0"/>
            </a:lvl1pPr>
          </a:lstStyle>
          <a:p>
            <a:r>
              <a:rPr lang="en-US"/>
              <a:t>Grafik mit Rechtsklick einfügen</a:t>
            </a:r>
          </a:p>
        </p:txBody>
      </p:sp>
      <p:sp>
        <p:nvSpPr>
          <p:cNvPr id="12" name="Rechteck 11"/>
          <p:cNvSpPr/>
          <p:nvPr userDrawn="1"/>
        </p:nvSpPr>
        <p:spPr bwMode="gray">
          <a:xfrm>
            <a:off x="7267575" y="1848075"/>
            <a:ext cx="4327640" cy="43884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3" name="Textplatzhalter 7"/>
          <p:cNvSpPr>
            <a:spLocks noGrp="1"/>
          </p:cNvSpPr>
          <p:nvPr>
            <p:ph type="body" sz="quarter" idx="18" hasCustomPrompt="1"/>
          </p:nvPr>
        </p:nvSpPr>
        <p:spPr>
          <a:xfrm>
            <a:off x="7359595" y="1936275"/>
            <a:ext cx="4143600" cy="4212000"/>
          </a:xfrm>
          <a:solidFill>
            <a:srgbClr val="F6F6F8"/>
          </a:solidFill>
        </p:spPr>
        <p:txBody>
          <a:bodyPr lIns="72000" tIns="72000" rIns="72000" bIns="72000"/>
          <a:lstStyle>
            <a:lvl1pPr marL="285750" indent="-285750">
              <a:lnSpc>
                <a:spcPts val="1680"/>
              </a:lnSpc>
              <a:buFont typeface="Flexo" pitchFamily="50" charset="0"/>
              <a:buChar char="→"/>
              <a:defRPr sz="1400" baseline="0"/>
            </a:lvl1pPr>
            <a:lvl2pPr marL="447675" indent="-285750">
              <a:lnSpc>
                <a:spcPts val="1680"/>
              </a:lnSpc>
              <a:buFont typeface="Arial" panose="020B0604020202020204" pitchFamily="34" charset="0"/>
              <a:buChar char="•"/>
              <a:defRPr sz="1400"/>
            </a:lvl2pPr>
          </a:lstStyle>
          <a:p>
            <a:pPr lvl="0"/>
            <a:r>
              <a:rPr lang="en-US"/>
              <a:t>Bullet hinzufügen</a:t>
            </a:r>
          </a:p>
          <a:p>
            <a:pPr lvl="1"/>
            <a:r>
              <a:rPr lang="en-US"/>
              <a:t>Zweiter Bullet</a:t>
            </a:r>
          </a:p>
        </p:txBody>
      </p:sp>
    </p:spTree>
    <p:extLst>
      <p:ext uri="{BB962C8B-B14F-4D97-AF65-F5344CB8AC3E}">
        <p14:creationId xmlns:p14="http://schemas.microsoft.com/office/powerpoint/2010/main" val="37168943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 Grafik + Text (2)">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DB815616-E194-460F-876B-BBF17196F4BA}"/>
              </a:ext>
            </a:extLst>
          </p:cNvPr>
          <p:cNvGraphicFramePr>
            <a:graphicFrameLocks noChangeAspect="1"/>
          </p:cNvGraphicFramePr>
          <p:nvPr userDrawn="1">
            <p:custDataLst>
              <p:tags r:id="rId2"/>
            </p:custDataLst>
            <p:extLst>
              <p:ext uri="{D42A27DB-BD31-4B8C-83A1-F6EECF244321}">
                <p14:modId xmlns:p14="http://schemas.microsoft.com/office/powerpoint/2010/main" val="41339265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795"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DB815616-E194-460F-876B-BBF17196F4B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7" name="Rechteck 16"/>
          <p:cNvSpPr/>
          <p:nvPr userDrawn="1"/>
        </p:nvSpPr>
        <p:spPr bwMode="gray">
          <a:xfrm>
            <a:off x="814915" y="2242275"/>
            <a:ext cx="6400800"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5" y="5876475"/>
            <a:ext cx="6399999"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6" y="1848075"/>
            <a:ext cx="6399999"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5" name="Bildplatzhalter 6"/>
          <p:cNvSpPr>
            <a:spLocks noGrp="1" noChangeAspect="1"/>
          </p:cNvSpPr>
          <p:nvPr>
            <p:ph type="pic" sz="quarter" idx="21" hasCustomPrompt="1"/>
          </p:nvPr>
        </p:nvSpPr>
        <p:spPr>
          <a:xfrm>
            <a:off x="975315" y="2332275"/>
            <a:ext cx="6080000" cy="3420000"/>
          </a:xfrm>
          <a:solidFill>
            <a:srgbClr val="E3E4EA"/>
          </a:solidFill>
        </p:spPr>
        <p:txBody>
          <a:bodyPr anchor="t"/>
          <a:lstStyle>
            <a:lvl1pPr marL="72000" indent="0">
              <a:buNone/>
              <a:defRPr sz="1400" baseline="0"/>
            </a:lvl1pPr>
          </a:lstStyle>
          <a:p>
            <a:r>
              <a:rPr lang="en-US"/>
              <a:t>Grafik mit Rechtsklick einfügen</a:t>
            </a:r>
          </a:p>
        </p:txBody>
      </p:sp>
      <p:sp>
        <p:nvSpPr>
          <p:cNvPr id="12" name="Rechteck 11"/>
          <p:cNvSpPr/>
          <p:nvPr userDrawn="1"/>
        </p:nvSpPr>
        <p:spPr bwMode="gray">
          <a:xfrm>
            <a:off x="7267575" y="1848075"/>
            <a:ext cx="4327640" cy="43884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3" name="Textplatzhalter 5"/>
          <p:cNvSpPr>
            <a:spLocks noGrp="1"/>
          </p:cNvSpPr>
          <p:nvPr>
            <p:ph type="body" sz="quarter" idx="18"/>
          </p:nvPr>
        </p:nvSpPr>
        <p:spPr>
          <a:xfrm>
            <a:off x="7359708" y="1921211"/>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
        <p:nvSpPr>
          <p:cNvPr id="14" name="Textplatzhalter 5"/>
          <p:cNvSpPr>
            <a:spLocks noGrp="1"/>
          </p:cNvSpPr>
          <p:nvPr>
            <p:ph type="body" sz="quarter" idx="19"/>
          </p:nvPr>
        </p:nvSpPr>
        <p:spPr>
          <a:xfrm>
            <a:off x="7359708" y="5133975"/>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
        <p:nvSpPr>
          <p:cNvPr id="16" name="Textplatzhalter 5"/>
          <p:cNvSpPr>
            <a:spLocks noGrp="1"/>
          </p:cNvSpPr>
          <p:nvPr>
            <p:ph type="body" sz="quarter" idx="20"/>
          </p:nvPr>
        </p:nvSpPr>
        <p:spPr>
          <a:xfrm>
            <a:off x="7359708" y="4063053"/>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
        <p:nvSpPr>
          <p:cNvPr id="18" name="Textplatzhalter 5"/>
          <p:cNvSpPr>
            <a:spLocks noGrp="1"/>
          </p:cNvSpPr>
          <p:nvPr>
            <p:ph type="body" sz="quarter" idx="22"/>
          </p:nvPr>
        </p:nvSpPr>
        <p:spPr>
          <a:xfrm>
            <a:off x="7359708" y="2992132"/>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Tree>
    <p:extLst>
      <p:ext uri="{BB962C8B-B14F-4D97-AF65-F5344CB8AC3E}">
        <p14:creationId xmlns:p14="http://schemas.microsoft.com/office/powerpoint/2010/main" val="26630188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 Textfelder (grau)">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1E99D871-CA82-4834-B2AF-F5A3B6D4854C}"/>
              </a:ext>
            </a:extLst>
          </p:cNvPr>
          <p:cNvGraphicFramePr>
            <a:graphicFrameLocks noChangeAspect="1"/>
          </p:cNvGraphicFramePr>
          <p:nvPr userDrawn="1">
            <p:custDataLst>
              <p:tags r:id="rId2"/>
            </p:custDataLst>
            <p:extLst>
              <p:ext uri="{D42A27DB-BD31-4B8C-83A1-F6EECF244321}">
                <p14:modId xmlns:p14="http://schemas.microsoft.com/office/powerpoint/2010/main" val="17044344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19"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1E99D871-CA82-4834-B2AF-F5A3B6D4854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24442" y="1848075"/>
            <a:ext cx="5364000" cy="360000"/>
          </a:xfrm>
          <a:solidFill>
            <a:srgbClr val="E3E4EA"/>
          </a:solidFill>
        </p:spPr>
        <p:txBody>
          <a:bodyPr lIns="108000" anchor="ctr" anchorCtr="0"/>
          <a:lstStyle>
            <a:lvl1pPr marL="0" indent="0">
              <a:lnSpc>
                <a:spcPct val="100000"/>
              </a:lnSpc>
              <a:buNone/>
              <a:defRPr sz="1400" b="0"/>
            </a:lvl1pPr>
          </a:lstStyle>
          <a:p>
            <a:pPr lvl="0"/>
            <a:r>
              <a:rPr lang="en-US"/>
              <a:t>Titel 1</a:t>
            </a:r>
          </a:p>
        </p:txBody>
      </p:sp>
      <p:sp>
        <p:nvSpPr>
          <p:cNvPr id="14" name="Textplatzhalter 5"/>
          <p:cNvSpPr>
            <a:spLocks noGrp="1"/>
          </p:cNvSpPr>
          <p:nvPr>
            <p:ph type="body" sz="quarter" idx="20" hasCustomPrompt="1"/>
          </p:nvPr>
        </p:nvSpPr>
        <p:spPr>
          <a:xfrm>
            <a:off x="6238240" y="1848075"/>
            <a:ext cx="5364000" cy="360000"/>
          </a:xfrm>
          <a:solidFill>
            <a:srgbClr val="E3E4EA"/>
          </a:solidFill>
        </p:spPr>
        <p:txBody>
          <a:bodyPr lIns="108000" anchor="ctr" anchorCtr="0"/>
          <a:lstStyle>
            <a:lvl1pPr marL="0" indent="0">
              <a:lnSpc>
                <a:spcPct val="100000"/>
              </a:lnSpc>
              <a:buNone/>
              <a:defRPr sz="1400" b="0"/>
            </a:lvl1pPr>
          </a:lstStyle>
          <a:p>
            <a:pPr lvl="0"/>
            <a:r>
              <a:rPr lang="en-US"/>
              <a:t>Titel 2</a:t>
            </a:r>
          </a:p>
        </p:txBody>
      </p:sp>
      <p:sp>
        <p:nvSpPr>
          <p:cNvPr id="12" name="Rechteck 11"/>
          <p:cNvSpPr/>
          <p:nvPr userDrawn="1"/>
        </p:nvSpPr>
        <p:spPr bwMode="gray">
          <a:xfrm>
            <a:off x="824442" y="2228851"/>
            <a:ext cx="5364000" cy="40536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7" name="Rechteck 16"/>
          <p:cNvSpPr/>
          <p:nvPr userDrawn="1"/>
        </p:nvSpPr>
        <p:spPr bwMode="gray">
          <a:xfrm>
            <a:off x="6238240" y="2228851"/>
            <a:ext cx="5364000" cy="40536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8" name="Textplatzhalter 7"/>
          <p:cNvSpPr>
            <a:spLocks noGrp="1"/>
          </p:cNvSpPr>
          <p:nvPr>
            <p:ph type="body" sz="quarter" idx="18" hasCustomPrompt="1"/>
          </p:nvPr>
        </p:nvSpPr>
        <p:spPr>
          <a:xfrm>
            <a:off x="902942" y="2293501"/>
            <a:ext cx="5207000" cy="3924300"/>
          </a:xfrm>
          <a:solidFill>
            <a:srgbClr val="F6F6F8"/>
          </a:solidFill>
        </p:spPr>
        <p:txBody>
          <a:bodyPr lIns="72000" tIns="72000" rIns="72000" bIns="72000"/>
          <a:lstStyle>
            <a:lvl1pPr marL="285750" indent="-285750">
              <a:lnSpc>
                <a:spcPct val="100000"/>
              </a:lnSpc>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
        <p:nvSpPr>
          <p:cNvPr id="20" name="Textplatzhalter 7"/>
          <p:cNvSpPr>
            <a:spLocks noGrp="1"/>
          </p:cNvSpPr>
          <p:nvPr>
            <p:ph type="body" sz="quarter" idx="21" hasCustomPrompt="1"/>
          </p:nvPr>
        </p:nvSpPr>
        <p:spPr>
          <a:xfrm>
            <a:off x="6316740" y="2293501"/>
            <a:ext cx="5207000" cy="3924300"/>
          </a:xfrm>
          <a:solidFill>
            <a:srgbClr val="F6F6F8"/>
          </a:solidFill>
        </p:spPr>
        <p:txBody>
          <a:bodyPr lIns="72000" tIns="72000" rIns="72000" bIns="72000"/>
          <a:lstStyle>
            <a:lvl1pPr marL="285750" indent="-285750">
              <a:lnSpc>
                <a:spcPct val="100000"/>
              </a:lnSpc>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Tree>
    <p:extLst>
      <p:ext uri="{BB962C8B-B14F-4D97-AF65-F5344CB8AC3E}">
        <p14:creationId xmlns:p14="http://schemas.microsoft.com/office/powerpoint/2010/main" val="345033902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 Textfeld (weiß)">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02EF2472-1E8B-4EAC-831E-6BDE02B256DC}"/>
              </a:ext>
            </a:extLst>
          </p:cNvPr>
          <p:cNvGraphicFramePr>
            <a:graphicFrameLocks noChangeAspect="1"/>
          </p:cNvGraphicFramePr>
          <p:nvPr userDrawn="1">
            <p:custDataLst>
              <p:tags r:id="rId2"/>
            </p:custDataLst>
            <p:extLst>
              <p:ext uri="{D42A27DB-BD31-4B8C-83A1-F6EECF244321}">
                <p14:modId xmlns:p14="http://schemas.microsoft.com/office/powerpoint/2010/main" val="23988595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43"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02EF2472-1E8B-4EAC-831E-6BDE02B256D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5" name="Textplatzhalter 7"/>
          <p:cNvSpPr>
            <a:spLocks noGrp="1"/>
          </p:cNvSpPr>
          <p:nvPr>
            <p:ph type="body" sz="quarter" idx="18" hasCustomPrompt="1"/>
          </p:nvPr>
        </p:nvSpPr>
        <p:spPr>
          <a:xfrm>
            <a:off x="814917" y="1828800"/>
            <a:ext cx="10780298" cy="4438651"/>
          </a:xfrm>
          <a:noFill/>
        </p:spPr>
        <p:txBody>
          <a:bodyPr lIns="72000" tIns="72000" rIns="72000" bIns="72000"/>
          <a:lstStyle>
            <a:lvl1pPr marL="285750" indent="-285750">
              <a:lnSpc>
                <a:spcPct val="100000"/>
              </a:lnSpc>
              <a:buSzPct val="100000"/>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Tree>
    <p:extLst>
      <p:ext uri="{BB962C8B-B14F-4D97-AF65-F5344CB8AC3E}">
        <p14:creationId xmlns:p14="http://schemas.microsoft.com/office/powerpoint/2010/main" val="237983426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_1 Textfeld (weiß)">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A6B85414-EFC3-42E6-B985-368B349926D8}"/>
              </a:ext>
            </a:extLst>
          </p:cNvPr>
          <p:cNvGraphicFramePr>
            <a:graphicFrameLocks noChangeAspect="1"/>
          </p:cNvGraphicFramePr>
          <p:nvPr userDrawn="1">
            <p:custDataLst>
              <p:tags r:id="rId2"/>
            </p:custDataLst>
            <p:extLst>
              <p:ext uri="{D42A27DB-BD31-4B8C-83A1-F6EECF244321}">
                <p14:modId xmlns:p14="http://schemas.microsoft.com/office/powerpoint/2010/main" val="39752297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67"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A6B85414-EFC3-42E6-B985-368B349926D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Tree>
    <p:extLst>
      <p:ext uri="{BB962C8B-B14F-4D97-AF65-F5344CB8AC3E}">
        <p14:creationId xmlns:p14="http://schemas.microsoft.com/office/powerpoint/2010/main" val="7368743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 Textfelder (weiß)">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808AD27D-796D-455A-9472-B3B15EF02634}"/>
              </a:ext>
            </a:extLst>
          </p:cNvPr>
          <p:cNvGraphicFramePr>
            <a:graphicFrameLocks noChangeAspect="1"/>
          </p:cNvGraphicFramePr>
          <p:nvPr userDrawn="1">
            <p:custDataLst>
              <p:tags r:id="rId2"/>
            </p:custDataLst>
            <p:extLst>
              <p:ext uri="{D42A27DB-BD31-4B8C-83A1-F6EECF244321}">
                <p14:modId xmlns:p14="http://schemas.microsoft.com/office/powerpoint/2010/main" val="29886406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891"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808AD27D-796D-455A-9472-B3B15EF0263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5" name="Textplatzhalter 7"/>
          <p:cNvSpPr>
            <a:spLocks noGrp="1"/>
          </p:cNvSpPr>
          <p:nvPr>
            <p:ph type="body" sz="quarter" idx="18" hasCustomPrompt="1"/>
          </p:nvPr>
        </p:nvSpPr>
        <p:spPr>
          <a:xfrm>
            <a:off x="814917" y="1828800"/>
            <a:ext cx="5331883" cy="4438651"/>
          </a:xfrm>
          <a:noFill/>
        </p:spPr>
        <p:txBody>
          <a:bodyPr lIns="72000" tIns="72000" rIns="72000" bIns="72000"/>
          <a:lstStyle>
            <a:lvl1pPr marL="285750" indent="-285750">
              <a:lnSpc>
                <a:spcPct val="100000"/>
              </a:lnSpc>
              <a:buSzPct val="100000"/>
              <a:buFont typeface="Flexo" pitchFamily="50" charset="0"/>
              <a:buChar char="→"/>
              <a:defRPr sz="1800" baseline="0"/>
            </a:lvl1pPr>
            <a:lvl2pPr marL="539750" indent="-285750">
              <a:buFont typeface="Arial" panose="020B0604020202020204" pitchFamily="34" charset="0"/>
              <a:buChar char="•"/>
              <a:tabLst>
                <a:tab pos="182563" algn="l"/>
              </a:tabLst>
              <a:defRPr sz="1600"/>
            </a:lvl2pPr>
          </a:lstStyle>
          <a:p>
            <a:pPr lvl="0"/>
            <a:r>
              <a:rPr lang="en-US"/>
              <a:t>Bullet hinzufügen</a:t>
            </a:r>
          </a:p>
          <a:p>
            <a:pPr lvl="1"/>
            <a:r>
              <a:rPr lang="en-US"/>
              <a:t>Zweiter Bullet</a:t>
            </a:r>
          </a:p>
        </p:txBody>
      </p:sp>
      <p:sp>
        <p:nvSpPr>
          <p:cNvPr id="6" name="Textplatzhalter 7"/>
          <p:cNvSpPr>
            <a:spLocks noGrp="1"/>
          </p:cNvSpPr>
          <p:nvPr>
            <p:ph type="body" sz="quarter" idx="19" hasCustomPrompt="1"/>
          </p:nvPr>
        </p:nvSpPr>
        <p:spPr>
          <a:xfrm>
            <a:off x="6276032" y="1828800"/>
            <a:ext cx="5331883" cy="4438651"/>
          </a:xfrm>
          <a:noFill/>
        </p:spPr>
        <p:txBody>
          <a:bodyPr lIns="72000" tIns="72000" rIns="72000" bIns="72000"/>
          <a:lstStyle>
            <a:lvl1pPr marL="285750" indent="-285750">
              <a:lnSpc>
                <a:spcPct val="100000"/>
              </a:lnSpc>
              <a:buSzPct val="100000"/>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Tree>
    <p:extLst>
      <p:ext uri="{BB962C8B-B14F-4D97-AF65-F5344CB8AC3E}">
        <p14:creationId xmlns:p14="http://schemas.microsoft.com/office/powerpoint/2010/main" val="30753936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1058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 Ergebnisse auf einen Blick ">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FC6EDDB0-8BE9-4100-80D4-1BBB85416996}"/>
              </a:ext>
            </a:extLst>
          </p:cNvPr>
          <p:cNvGraphicFramePr>
            <a:graphicFrameLocks noChangeAspect="1"/>
          </p:cNvGraphicFramePr>
          <p:nvPr userDrawn="1">
            <p:custDataLst>
              <p:tags r:id="rId2"/>
            </p:custDataLst>
            <p:extLst>
              <p:ext uri="{D42A27DB-BD31-4B8C-83A1-F6EECF244321}">
                <p14:modId xmlns:p14="http://schemas.microsoft.com/office/powerpoint/2010/main" val="35295939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15" name="think-cell Folie" r:id="rId4" imgW="530" imgH="531" progId="TCLayout.ActiveDocument.1">
                  <p:embed/>
                </p:oleObj>
              </mc:Choice>
              <mc:Fallback>
                <p:oleObj name="think-cell Folie" r:id="rId4" imgW="530" imgH="531" progId="TCLayout.ActiveDocument.1">
                  <p:embed/>
                  <p:pic>
                    <p:nvPicPr>
                      <p:cNvPr id="2" name="Objekt 1" hidden="1">
                        <a:extLst>
                          <a:ext uri="{FF2B5EF4-FFF2-40B4-BE49-F238E27FC236}">
                            <a16:creationId xmlns:a16="http://schemas.microsoft.com/office/drawing/2014/main" id="{FC6EDDB0-8BE9-4100-80D4-1BBB8541699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6" name="Rechteck 15"/>
          <p:cNvSpPr/>
          <p:nvPr userDrawn="1"/>
        </p:nvSpPr>
        <p:spPr bwMode="gray">
          <a:xfrm>
            <a:off x="915516" y="1938661"/>
            <a:ext cx="10579100" cy="4216400"/>
          </a:xfrm>
          <a:prstGeom prst="rect">
            <a:avLst/>
          </a:prstGeom>
          <a:solidFill>
            <a:srgbClr val="F6F6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26" name="Textfeld 2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Ergebnisse</a:t>
            </a:r>
            <a:r>
              <a:rPr lang="en-US" sz="2200" b="1" baseline="0">
                <a:latin typeface="+mj-lt"/>
              </a:rPr>
              <a:t> auf einen Blick</a:t>
            </a:r>
            <a:endParaRPr lang="en-US" sz="2200" b="1">
              <a:latin typeface="+mj-lt"/>
            </a:endParaRPr>
          </a:p>
        </p:txBody>
      </p:sp>
      <p:graphicFrame>
        <p:nvGraphicFramePr>
          <p:cNvPr id="18" name="Tabelle 17"/>
          <p:cNvGraphicFramePr>
            <a:graphicFrameLocks noGrp="1"/>
          </p:cNvGraphicFramePr>
          <p:nvPr userDrawn="1">
            <p:extLst>
              <p:ext uri="{D42A27DB-BD31-4B8C-83A1-F6EECF244321}">
                <p14:modId xmlns:p14="http://schemas.microsoft.com/office/powerpoint/2010/main" val="4052891170"/>
              </p:ext>
            </p:extLst>
          </p:nvPr>
        </p:nvGraphicFramePr>
        <p:xfrm>
          <a:off x="2713513" y="2353300"/>
          <a:ext cx="6983107" cy="3387123"/>
        </p:xfrm>
        <a:graphic>
          <a:graphicData uri="http://schemas.openxmlformats.org/drawingml/2006/table">
            <a:tbl>
              <a:tblPr firstRow="1" bandRow="1">
                <a:tableStyleId>{91EBBBCC-DAD2-459C-BE2E-F6DE35CF9A28}</a:tableStyleId>
              </a:tblPr>
              <a:tblGrid>
                <a:gridCol w="6983107">
                  <a:extLst>
                    <a:ext uri="{9D8B030D-6E8A-4147-A177-3AD203B41FA5}">
                      <a16:colId xmlns:a16="http://schemas.microsoft.com/office/drawing/2014/main" val="20000"/>
                    </a:ext>
                  </a:extLst>
                </a:gridCol>
              </a:tblGrid>
              <a:tr h="1129041">
                <a:tc>
                  <a:txBody>
                    <a:bodyPr/>
                    <a:lstStyle/>
                    <a:p>
                      <a:endParaRPr lang="en-US"/>
                    </a:p>
                  </a:txBody>
                  <a:tcPr marL="828000">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0"/>
                  </a:ext>
                </a:extLst>
              </a:tr>
              <a:tr h="1129041">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EAF3FA"/>
                    </a:solidFill>
                  </a:tcPr>
                </a:tc>
                <a:extLst>
                  <a:ext uri="{0D108BD9-81ED-4DB2-BD59-A6C34878D82A}">
                    <a16:rowId xmlns:a16="http://schemas.microsoft.com/office/drawing/2014/main" val="10001"/>
                  </a:ext>
                </a:extLst>
              </a:tr>
              <a:tr h="1129041">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2"/>
                  </a:ext>
                </a:extLst>
              </a:tr>
            </a:tbl>
          </a:graphicData>
        </a:graphic>
      </p:graphicFrame>
      <p:sp>
        <p:nvSpPr>
          <p:cNvPr id="20" name="Ellipse 245"/>
          <p:cNvSpPr/>
          <p:nvPr userDrawn="1"/>
        </p:nvSpPr>
        <p:spPr>
          <a:xfrm>
            <a:off x="2954508" y="2748429"/>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1</a:t>
            </a:r>
            <a:endParaRPr lang="en-US" sz="1400" b="0" i="0" u="none" strike="noStrike" kern="0" cap="none" spc="0" baseline="0">
              <a:solidFill>
                <a:srgbClr val="FFFFFF"/>
              </a:solidFill>
              <a:uFillTx/>
              <a:latin typeface="+mn-lt"/>
              <a:ea typeface="MS Mincho"/>
            </a:endParaRPr>
          </a:p>
        </p:txBody>
      </p:sp>
      <p:sp>
        <p:nvSpPr>
          <p:cNvPr id="22" name="Ellipse 245"/>
          <p:cNvSpPr/>
          <p:nvPr userDrawn="1"/>
        </p:nvSpPr>
        <p:spPr>
          <a:xfrm>
            <a:off x="2954508" y="3892435"/>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2</a:t>
            </a:r>
            <a:endParaRPr lang="en-US" sz="1400" b="0" i="0" u="none" strike="noStrike" kern="0" cap="none" spc="0" baseline="0">
              <a:solidFill>
                <a:schemeClr val="accent3"/>
              </a:solidFill>
              <a:uFillTx/>
              <a:latin typeface="+mn-lt"/>
              <a:ea typeface="MS Mincho"/>
            </a:endParaRPr>
          </a:p>
        </p:txBody>
      </p:sp>
      <p:sp>
        <p:nvSpPr>
          <p:cNvPr id="23" name="Ellipse 245"/>
          <p:cNvSpPr/>
          <p:nvPr userDrawn="1"/>
        </p:nvSpPr>
        <p:spPr>
          <a:xfrm>
            <a:off x="2954508" y="4948196"/>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3</a:t>
            </a:r>
            <a:endParaRPr lang="en-US" sz="1400" b="0" i="0" u="none" strike="noStrike" kern="0" cap="none" spc="0" baseline="0">
              <a:solidFill>
                <a:schemeClr val="accent3"/>
              </a:solidFill>
              <a:uFillTx/>
              <a:latin typeface="+mn-lt"/>
              <a:ea typeface="MS Mincho"/>
            </a:endParaRPr>
          </a:p>
        </p:txBody>
      </p:sp>
      <p:sp>
        <p:nvSpPr>
          <p:cNvPr id="24" name="Textplatzhalter 5"/>
          <p:cNvSpPr>
            <a:spLocks noGrp="1"/>
          </p:cNvSpPr>
          <p:nvPr>
            <p:ph type="body" sz="quarter" idx="18"/>
          </p:nvPr>
        </p:nvSpPr>
        <p:spPr>
          <a:xfrm>
            <a:off x="3671285" y="2416724"/>
            <a:ext cx="5880929" cy="1008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25" name="Textplatzhalter 5"/>
          <p:cNvSpPr>
            <a:spLocks noGrp="1"/>
          </p:cNvSpPr>
          <p:nvPr>
            <p:ph type="body" sz="quarter" idx="21"/>
          </p:nvPr>
        </p:nvSpPr>
        <p:spPr>
          <a:xfrm>
            <a:off x="3671285" y="3547402"/>
            <a:ext cx="5880929" cy="1008000"/>
          </a:xfrm>
          <a:noFill/>
        </p:spPr>
        <p:txBody>
          <a:bodyPr lIns="108000" anchor="ctr" anchorCtr="0"/>
          <a:lstStyle>
            <a:lvl1pPr marL="0" indent="0">
              <a:lnSpc>
                <a:spcPct val="100000"/>
              </a:lnSpc>
              <a:buNone/>
              <a:defRPr sz="1400" b="0">
                <a:solidFill>
                  <a:schemeClr val="tx1"/>
                </a:solidFill>
              </a:defRPr>
            </a:lvl1pPr>
          </a:lstStyle>
          <a:p>
            <a:pPr lvl="0"/>
            <a:r>
              <a:rPr lang="en-US"/>
              <a:t>Mastertextformat bearbeiten</a:t>
            </a:r>
          </a:p>
        </p:txBody>
      </p:sp>
      <p:sp>
        <p:nvSpPr>
          <p:cNvPr id="27" name="Textplatzhalter 5"/>
          <p:cNvSpPr>
            <a:spLocks noGrp="1"/>
          </p:cNvSpPr>
          <p:nvPr>
            <p:ph type="body" sz="quarter" idx="22"/>
          </p:nvPr>
        </p:nvSpPr>
        <p:spPr>
          <a:xfrm>
            <a:off x="3671285" y="4664254"/>
            <a:ext cx="5880929" cy="1008000"/>
          </a:xfrm>
          <a:noFill/>
        </p:spPr>
        <p:txBody>
          <a:bodyPr lIns="108000" anchor="ctr" anchorCtr="0"/>
          <a:lstStyle>
            <a:lvl1pPr marL="0" indent="0">
              <a:lnSpc>
                <a:spcPct val="100000"/>
              </a:lnSpc>
              <a:buNone/>
              <a:defRPr sz="1400" b="0">
                <a:solidFill>
                  <a:schemeClr val="tx1"/>
                </a:solidFill>
              </a:defRPr>
            </a:lvl1pPr>
          </a:lstStyle>
          <a:p>
            <a:pPr lvl="0"/>
            <a:r>
              <a:rPr lang="en-US"/>
              <a:t>Mastertextformat bearbeiten</a:t>
            </a:r>
          </a:p>
        </p:txBody>
      </p:sp>
    </p:spTree>
    <p:extLst>
      <p:ext uri="{BB962C8B-B14F-4D97-AF65-F5344CB8AC3E}">
        <p14:creationId xmlns:p14="http://schemas.microsoft.com/office/powerpoint/2010/main" val="2995243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A8FA1227-393C-438D-9222-F3327F7662C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013146-ECF7-48EA-951E-53BD76DB1ADC}" type="datetimeFigureOut">
              <a:rPr kumimoji="0" lang="en-US" sz="105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1/15/2021</a:t>
            </a:fld>
            <a:endParaRPr kumimoji="0" lang="en-US" sz="105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liennummernplatzhalter 5">
            <a:extLst>
              <a:ext uri="{FF2B5EF4-FFF2-40B4-BE49-F238E27FC236}">
                <a16:creationId xmlns:a16="http://schemas.microsoft.com/office/drawing/2014/main" id="{D3D2530D-BCAD-4CA5-8A31-466F5D189A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1BE7C5-2156-4744-8020-A2086844A624}" type="slidenum">
              <a:rPr kumimoji="0" lang="en-US" sz="105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US" sz="105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2" name="Rechteck 21">
            <a:extLst>
              <a:ext uri="{FF2B5EF4-FFF2-40B4-BE49-F238E27FC236}">
                <a16:creationId xmlns:a16="http://schemas.microsoft.com/office/drawing/2014/main" id="{D4992F40-4172-41D1-9323-CF7009CA3D85}"/>
              </a:ext>
            </a:extLst>
          </p:cNvPr>
          <p:cNvSpPr/>
          <p:nvPr userDrawn="1"/>
        </p:nvSpPr>
        <p:spPr bwMode="gray">
          <a:xfrm>
            <a:off x="0" y="1637679"/>
            <a:ext cx="7096991" cy="522032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Rechteck 22">
            <a:extLst>
              <a:ext uri="{FF2B5EF4-FFF2-40B4-BE49-F238E27FC236}">
                <a16:creationId xmlns:a16="http://schemas.microsoft.com/office/drawing/2014/main" id="{CDC0A405-527C-46C5-802D-22A37FED788D}"/>
              </a:ext>
            </a:extLst>
          </p:cNvPr>
          <p:cNvSpPr/>
          <p:nvPr userDrawn="1"/>
        </p:nvSpPr>
        <p:spPr bwMode="gray">
          <a:xfrm>
            <a:off x="1059873" y="2035580"/>
            <a:ext cx="4654800" cy="4769312"/>
          </a:xfrm>
          <a:prstGeom prst="rect">
            <a:avLst/>
          </a:prstGeom>
          <a:solidFill>
            <a:srgbClr val="FFFFFF">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D4B2A916-6718-403D-BAEC-2704E6751C46}"/>
              </a:ext>
            </a:extLst>
          </p:cNvPr>
          <p:cNvSpPr>
            <a:spLocks noGrp="1"/>
          </p:cNvSpPr>
          <p:nvPr>
            <p:ph type="ctrTitle"/>
          </p:nvPr>
        </p:nvSpPr>
        <p:spPr>
          <a:xfrm>
            <a:off x="1322773" y="2522148"/>
            <a:ext cx="4057479" cy="1655762"/>
          </a:xfrm>
        </p:spPr>
        <p:txBody>
          <a:bodyPr anchor="b">
            <a:normAutofit/>
          </a:bodyPr>
          <a:lstStyle>
            <a:lvl1pPr algn="l">
              <a:defRPr sz="3200"/>
            </a:lvl1pPr>
          </a:lstStyle>
          <a:p>
            <a:r>
              <a:rPr lang="de-DE"/>
              <a:t>Mastertitelformat bearbeiten</a:t>
            </a:r>
            <a:endParaRPr lang="en-US"/>
          </a:p>
        </p:txBody>
      </p:sp>
      <p:sp>
        <p:nvSpPr>
          <p:cNvPr id="3" name="Untertitel 2">
            <a:extLst>
              <a:ext uri="{FF2B5EF4-FFF2-40B4-BE49-F238E27FC236}">
                <a16:creationId xmlns:a16="http://schemas.microsoft.com/office/drawing/2014/main" id="{98CB174B-095C-4100-A3B1-2FE95900B2F2}"/>
              </a:ext>
            </a:extLst>
          </p:cNvPr>
          <p:cNvSpPr>
            <a:spLocks noGrp="1"/>
          </p:cNvSpPr>
          <p:nvPr>
            <p:ph type="subTitle" idx="1"/>
          </p:nvPr>
        </p:nvSpPr>
        <p:spPr>
          <a:xfrm>
            <a:off x="1322773" y="4458079"/>
            <a:ext cx="4114800" cy="895156"/>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24" name="Textplatzhalter 9">
            <a:extLst>
              <a:ext uri="{FF2B5EF4-FFF2-40B4-BE49-F238E27FC236}">
                <a16:creationId xmlns:a16="http://schemas.microsoft.com/office/drawing/2014/main" id="{2722B306-CBEA-484E-86FF-4F81F009398A}"/>
              </a:ext>
            </a:extLst>
          </p:cNvPr>
          <p:cNvSpPr>
            <a:spLocks noGrp="1"/>
          </p:cNvSpPr>
          <p:nvPr>
            <p:ph type="body" sz="quarter" idx="13" hasCustomPrompt="1"/>
          </p:nvPr>
        </p:nvSpPr>
        <p:spPr bwMode="gray">
          <a:xfrm>
            <a:off x="1302452" y="6285347"/>
            <a:ext cx="4336348" cy="307082"/>
          </a:xfrm>
        </p:spPr>
        <p:txBody>
          <a:bodyPr/>
          <a:lstStyle>
            <a:lvl1pPr marL="0" indent="0">
              <a:lnSpc>
                <a:spcPct val="100000"/>
              </a:lnSpc>
              <a:spcAft>
                <a:spcPts val="0"/>
              </a:spcAft>
              <a:buNone/>
              <a:defRPr sz="1400" b="1" cap="all" baseline="0">
                <a:solidFill>
                  <a:schemeClr val="tx2"/>
                </a:solidFill>
                <a:latin typeface="+mn-lt"/>
                <a:ea typeface="Verdana" panose="020B0604030504040204" pitchFamily="34" charset="0"/>
                <a:cs typeface="Verdana" panose="020B0604030504040204" pitchFamily="34" charset="0"/>
              </a:defRPr>
            </a:lvl1pPr>
          </a:lstStyle>
          <a:p>
            <a:pPr lvl="0"/>
            <a:r>
              <a:rPr lang="en-US"/>
              <a:t>Ort, Datum</a:t>
            </a:r>
          </a:p>
        </p:txBody>
      </p:sp>
      <p:sp>
        <p:nvSpPr>
          <p:cNvPr id="25" name="Textplatzhalter 5">
            <a:extLst>
              <a:ext uri="{FF2B5EF4-FFF2-40B4-BE49-F238E27FC236}">
                <a16:creationId xmlns:a16="http://schemas.microsoft.com/office/drawing/2014/main" id="{FFEFE35A-3C38-4535-856C-0338881E34E3}"/>
              </a:ext>
            </a:extLst>
          </p:cNvPr>
          <p:cNvSpPr>
            <a:spLocks noGrp="1"/>
          </p:cNvSpPr>
          <p:nvPr>
            <p:ph type="body" sz="quarter" idx="14" hasCustomPrompt="1"/>
          </p:nvPr>
        </p:nvSpPr>
        <p:spPr>
          <a:xfrm>
            <a:off x="1289117" y="5905500"/>
            <a:ext cx="4349683" cy="304800"/>
          </a:xfrm>
        </p:spPr>
        <p:txBody>
          <a:bodyPr anchor="b" anchorCtr="0"/>
          <a:lstStyle>
            <a:lvl1pPr marL="0" indent="0">
              <a:buNone/>
              <a:defRPr sz="1600" b="1"/>
            </a:lvl1pPr>
          </a:lstStyle>
          <a:p>
            <a:pPr lvl="0"/>
            <a:r>
              <a:rPr lang="en-US"/>
              <a:t>Name</a:t>
            </a:r>
          </a:p>
        </p:txBody>
      </p:sp>
    </p:spTree>
    <p:extLst>
      <p:ext uri="{BB962C8B-B14F-4D97-AF65-F5344CB8AC3E}">
        <p14:creationId xmlns:p14="http://schemas.microsoft.com/office/powerpoint/2010/main" val="19137820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 Ergebnisse auf einen Blick ">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2E84F9B9-8041-4C7A-8317-10DF91A4EA7F}"/>
              </a:ext>
            </a:extLst>
          </p:cNvPr>
          <p:cNvGraphicFramePr>
            <a:graphicFrameLocks noChangeAspect="1"/>
          </p:cNvGraphicFramePr>
          <p:nvPr userDrawn="1">
            <p:custDataLst>
              <p:tags r:id="rId2"/>
            </p:custDataLst>
            <p:extLst>
              <p:ext uri="{D42A27DB-BD31-4B8C-83A1-F6EECF244321}">
                <p14:modId xmlns:p14="http://schemas.microsoft.com/office/powerpoint/2010/main" val="7489481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939" name="think-cell Folie" r:id="rId4" imgW="530" imgH="531" progId="TCLayout.ActiveDocument.1">
                  <p:embed/>
                </p:oleObj>
              </mc:Choice>
              <mc:Fallback>
                <p:oleObj name="think-cell Folie" r:id="rId4" imgW="530" imgH="531" progId="TCLayout.ActiveDocument.1">
                  <p:embed/>
                  <p:pic>
                    <p:nvPicPr>
                      <p:cNvPr id="2" name="Objekt 1" hidden="1">
                        <a:extLst>
                          <a:ext uri="{FF2B5EF4-FFF2-40B4-BE49-F238E27FC236}">
                            <a16:creationId xmlns:a16="http://schemas.microsoft.com/office/drawing/2014/main" id="{2E84F9B9-8041-4C7A-8317-10DF91A4EA7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 name="Rechteck 3"/>
          <p:cNvSpPr/>
          <p:nvPr userDrawn="1"/>
        </p:nvSpPr>
        <p:spPr bwMode="gray">
          <a:xfrm>
            <a:off x="915516" y="1938661"/>
            <a:ext cx="10579100" cy="4216400"/>
          </a:xfrm>
          <a:prstGeom prst="rect">
            <a:avLst/>
          </a:prstGeom>
          <a:solidFill>
            <a:srgbClr val="F6F6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6" name="Textfeld 2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Ergebnisse</a:t>
            </a:r>
            <a:r>
              <a:rPr lang="en-US" sz="2200" b="1" baseline="0">
                <a:latin typeface="+mj-lt"/>
              </a:rPr>
              <a:t> auf einen Blick</a:t>
            </a:r>
            <a:endParaRPr lang="en-US" sz="2200" b="1">
              <a:latin typeface="+mj-lt"/>
            </a:endParaRPr>
          </a:p>
        </p:txBody>
      </p:sp>
      <p:graphicFrame>
        <p:nvGraphicFramePr>
          <p:cNvPr id="39" name="Tabelle 38"/>
          <p:cNvGraphicFramePr>
            <a:graphicFrameLocks noGrp="1"/>
          </p:cNvGraphicFramePr>
          <p:nvPr userDrawn="1">
            <p:extLst>
              <p:ext uri="{D42A27DB-BD31-4B8C-83A1-F6EECF244321}">
                <p14:modId xmlns:p14="http://schemas.microsoft.com/office/powerpoint/2010/main" val="1698724490"/>
              </p:ext>
            </p:extLst>
          </p:nvPr>
        </p:nvGraphicFramePr>
        <p:xfrm>
          <a:off x="2717374" y="2064803"/>
          <a:ext cx="6975384" cy="3964116"/>
        </p:xfrm>
        <a:graphic>
          <a:graphicData uri="http://schemas.openxmlformats.org/drawingml/2006/table">
            <a:tbl>
              <a:tblPr firstRow="1" bandRow="1">
                <a:tableStyleId>{91EBBBCC-DAD2-459C-BE2E-F6DE35CF9A28}</a:tableStyleId>
              </a:tblPr>
              <a:tblGrid>
                <a:gridCol w="6975384">
                  <a:extLst>
                    <a:ext uri="{9D8B030D-6E8A-4147-A177-3AD203B41FA5}">
                      <a16:colId xmlns:a16="http://schemas.microsoft.com/office/drawing/2014/main" val="20000"/>
                    </a:ext>
                  </a:extLst>
                </a:gridCol>
              </a:tblGrid>
              <a:tr h="991029">
                <a:tc>
                  <a:txBody>
                    <a:bodyPr/>
                    <a:lstStyle/>
                    <a:p>
                      <a:endParaRPr lang="en-US"/>
                    </a:p>
                  </a:txBody>
                  <a:tcPr marL="828000">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0"/>
                  </a:ext>
                </a:extLst>
              </a:tr>
              <a:tr h="991029">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EAF3FA"/>
                    </a:solidFill>
                  </a:tcPr>
                </a:tc>
                <a:extLst>
                  <a:ext uri="{0D108BD9-81ED-4DB2-BD59-A6C34878D82A}">
                    <a16:rowId xmlns:a16="http://schemas.microsoft.com/office/drawing/2014/main" val="10001"/>
                  </a:ext>
                </a:extLst>
              </a:tr>
              <a:tr h="991029">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2"/>
                  </a:ext>
                </a:extLst>
              </a:tr>
              <a:tr h="991029">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EAF3FA"/>
                    </a:solidFill>
                  </a:tcPr>
                </a:tc>
                <a:extLst>
                  <a:ext uri="{0D108BD9-81ED-4DB2-BD59-A6C34878D82A}">
                    <a16:rowId xmlns:a16="http://schemas.microsoft.com/office/drawing/2014/main" val="10003"/>
                  </a:ext>
                </a:extLst>
              </a:tr>
            </a:tbl>
          </a:graphicData>
        </a:graphic>
      </p:graphicFrame>
      <p:sp>
        <p:nvSpPr>
          <p:cNvPr id="40" name="Ellipse 245"/>
          <p:cNvSpPr/>
          <p:nvPr userDrawn="1"/>
        </p:nvSpPr>
        <p:spPr>
          <a:xfrm>
            <a:off x="2917186" y="2347211"/>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1</a:t>
            </a:r>
            <a:endParaRPr lang="en-US" sz="1400" b="0" i="0" u="none" strike="noStrike" kern="0" cap="none" spc="0" baseline="0">
              <a:solidFill>
                <a:srgbClr val="FFFFFF"/>
              </a:solidFill>
              <a:uFillTx/>
              <a:latin typeface="+mn-lt"/>
              <a:ea typeface="MS Mincho"/>
            </a:endParaRPr>
          </a:p>
        </p:txBody>
      </p:sp>
      <p:sp>
        <p:nvSpPr>
          <p:cNvPr id="41" name="Ellipse 245"/>
          <p:cNvSpPr/>
          <p:nvPr userDrawn="1"/>
        </p:nvSpPr>
        <p:spPr>
          <a:xfrm>
            <a:off x="2917186" y="3334410"/>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2</a:t>
            </a:r>
            <a:endParaRPr lang="en-US" sz="1400" b="0" i="0" u="none" strike="noStrike" kern="0" cap="none" spc="0" baseline="0">
              <a:solidFill>
                <a:schemeClr val="accent3"/>
              </a:solidFill>
              <a:uFillTx/>
              <a:latin typeface="+mn-lt"/>
              <a:ea typeface="MS Mincho"/>
            </a:endParaRPr>
          </a:p>
        </p:txBody>
      </p:sp>
      <p:sp>
        <p:nvSpPr>
          <p:cNvPr id="42" name="Ellipse 245"/>
          <p:cNvSpPr/>
          <p:nvPr userDrawn="1"/>
        </p:nvSpPr>
        <p:spPr>
          <a:xfrm>
            <a:off x="2917186" y="4321609"/>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3</a:t>
            </a:r>
            <a:endParaRPr lang="en-US" sz="1400" b="0" i="0" u="none" strike="noStrike" kern="0" cap="none" spc="0" baseline="0">
              <a:solidFill>
                <a:schemeClr val="accent3"/>
              </a:solidFill>
              <a:uFillTx/>
              <a:latin typeface="+mn-lt"/>
              <a:ea typeface="MS Mincho"/>
            </a:endParaRPr>
          </a:p>
        </p:txBody>
      </p:sp>
      <p:sp>
        <p:nvSpPr>
          <p:cNvPr id="43" name="Textplatzhalter 5"/>
          <p:cNvSpPr>
            <a:spLocks noGrp="1"/>
          </p:cNvSpPr>
          <p:nvPr>
            <p:ph type="body" sz="quarter" idx="18"/>
          </p:nvPr>
        </p:nvSpPr>
        <p:spPr>
          <a:xfrm>
            <a:off x="3633963" y="2108718"/>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46" name="Ellipse 245"/>
          <p:cNvSpPr/>
          <p:nvPr userDrawn="1"/>
        </p:nvSpPr>
        <p:spPr>
          <a:xfrm>
            <a:off x="2917186" y="5308807"/>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MS Mincho"/>
              </a:rPr>
              <a:t>4</a:t>
            </a:r>
            <a:endParaRPr lang="en-US" sz="1400" b="0" i="0" u="none" strike="noStrike" kern="0" cap="none" spc="0" baseline="0">
              <a:solidFill>
                <a:schemeClr val="accent3"/>
              </a:solidFill>
              <a:uFillTx/>
              <a:latin typeface="+mn-lt"/>
              <a:ea typeface="MS Mincho"/>
            </a:endParaRPr>
          </a:p>
        </p:txBody>
      </p:sp>
      <p:sp>
        <p:nvSpPr>
          <p:cNvPr id="47" name="Textplatzhalter 5"/>
          <p:cNvSpPr>
            <a:spLocks noGrp="1"/>
          </p:cNvSpPr>
          <p:nvPr>
            <p:ph type="body" sz="quarter" idx="19"/>
          </p:nvPr>
        </p:nvSpPr>
        <p:spPr>
          <a:xfrm>
            <a:off x="3633963" y="3100954"/>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48" name="Textplatzhalter 5"/>
          <p:cNvSpPr>
            <a:spLocks noGrp="1"/>
          </p:cNvSpPr>
          <p:nvPr>
            <p:ph type="body" sz="quarter" idx="20"/>
          </p:nvPr>
        </p:nvSpPr>
        <p:spPr>
          <a:xfrm>
            <a:off x="3633963" y="4093190"/>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49" name="Textplatzhalter 5"/>
          <p:cNvSpPr>
            <a:spLocks noGrp="1"/>
          </p:cNvSpPr>
          <p:nvPr>
            <p:ph type="body" sz="quarter" idx="21"/>
          </p:nvPr>
        </p:nvSpPr>
        <p:spPr>
          <a:xfrm>
            <a:off x="3633963" y="5085427"/>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Tree>
    <p:extLst>
      <p:ext uri="{BB962C8B-B14F-4D97-AF65-F5344CB8AC3E}">
        <p14:creationId xmlns:p14="http://schemas.microsoft.com/office/powerpoint/2010/main" val="362692366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1_Titel_Standard">
    <p:bg>
      <p:bgRef idx="1001">
        <a:schemeClr val="bg1"/>
      </p:bgRef>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C053451E-08BA-4614-ACE0-C6BE5408F9DB}"/>
              </a:ext>
            </a:extLst>
          </p:cNvPr>
          <p:cNvSpPr/>
          <p:nvPr userDrawn="1"/>
        </p:nvSpPr>
        <p:spPr bwMode="gray">
          <a:xfrm>
            <a:off x="0" y="1637679"/>
            <a:ext cx="7096991" cy="522032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aphicFrame>
        <p:nvGraphicFramePr>
          <p:cNvPr id="7" name="Objekt 6" hidden="1">
            <a:extLst>
              <a:ext uri="{FF2B5EF4-FFF2-40B4-BE49-F238E27FC236}">
                <a16:creationId xmlns:a16="http://schemas.microsoft.com/office/drawing/2014/main" id="{D4DBCC8F-9347-4E40-90E1-98EA79070F9B}"/>
              </a:ext>
            </a:extLst>
          </p:cNvPr>
          <p:cNvGraphicFramePr>
            <a:graphicFrameLocks noChangeAspect="1"/>
          </p:cNvGraphicFramePr>
          <p:nvPr userDrawn="1">
            <p:custDataLst>
              <p:tags r:id="rId2"/>
            </p:custDataLst>
            <p:extLst>
              <p:ext uri="{D42A27DB-BD31-4B8C-83A1-F6EECF244321}">
                <p14:modId xmlns:p14="http://schemas.microsoft.com/office/powerpoint/2010/main" val="8676408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63" name="think-cell Folie" r:id="rId5" imgW="530" imgH="531" progId="TCLayout.ActiveDocument.1">
                  <p:embed/>
                </p:oleObj>
              </mc:Choice>
              <mc:Fallback>
                <p:oleObj name="think-cell Folie" r:id="rId5" imgW="530" imgH="531" progId="TCLayout.ActiveDocument.1">
                  <p:embed/>
                  <p:pic>
                    <p:nvPicPr>
                      <p:cNvPr id="7" name="Objekt 6" hidden="1">
                        <a:extLst>
                          <a:ext uri="{FF2B5EF4-FFF2-40B4-BE49-F238E27FC236}">
                            <a16:creationId xmlns:a16="http://schemas.microsoft.com/office/drawing/2014/main" id="{D4DBCC8F-9347-4E40-90E1-98EA79070F9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hteck 1" hidden="1">
            <a:extLst>
              <a:ext uri="{FF2B5EF4-FFF2-40B4-BE49-F238E27FC236}">
                <a16:creationId xmlns:a16="http://schemas.microsoft.com/office/drawing/2014/main" id="{ECE82270-0F51-48DE-A400-7BA4AB5D7EB3}"/>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200" b="1" i="0" baseline="0">
              <a:solidFill>
                <a:schemeClr val="tx1"/>
              </a:solidFill>
              <a:latin typeface="Arial" panose="020B0604020202020204" pitchFamily="34" charset="0"/>
              <a:ea typeface="Verdana" panose="020B0604030504040204" pitchFamily="34" charset="0"/>
              <a:sym typeface="Arial" panose="020B0604020202020204" pitchFamily="34" charset="0"/>
            </a:endParaRPr>
          </a:p>
        </p:txBody>
      </p:sp>
      <p:sp>
        <p:nvSpPr>
          <p:cNvPr id="5" name="Rechteck 4"/>
          <p:cNvSpPr/>
          <p:nvPr userDrawn="1"/>
        </p:nvSpPr>
        <p:spPr bwMode="gray">
          <a:xfrm>
            <a:off x="1059873" y="2035580"/>
            <a:ext cx="4654800" cy="4769312"/>
          </a:xfrm>
          <a:prstGeom prst="rect">
            <a:avLst/>
          </a:prstGeom>
          <a:solidFill>
            <a:srgbClr val="FFFFFF">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9" name="Titel 1"/>
          <p:cNvSpPr>
            <a:spLocks noGrp="1"/>
          </p:cNvSpPr>
          <p:nvPr>
            <p:ph type="ctrTitle" hasCustomPrompt="1"/>
          </p:nvPr>
        </p:nvSpPr>
        <p:spPr bwMode="gray">
          <a:xfrm>
            <a:off x="1289117" y="2336800"/>
            <a:ext cx="4349683" cy="2366765"/>
          </a:xfrm>
        </p:spPr>
        <p:txBody>
          <a:bodyPr anchor="b" anchorCtr="0"/>
          <a:lstStyle>
            <a:lvl1pPr>
              <a:defRPr sz="3200" b="1" baseline="0">
                <a:latin typeface="+mj-lt"/>
                <a:ea typeface="Verdana" panose="020B0604030504040204" pitchFamily="34" charset="0"/>
                <a:cs typeface="Verdana" panose="020B0604030504040204" pitchFamily="34" charset="0"/>
              </a:defRPr>
            </a:lvl1pPr>
          </a:lstStyle>
          <a:p>
            <a:r>
              <a:rPr lang="en-US" err="1"/>
              <a:t>Titel</a:t>
            </a:r>
            <a:r>
              <a:rPr lang="en-US"/>
              <a:t> </a:t>
            </a:r>
            <a:r>
              <a:rPr lang="en-US" err="1"/>
              <a:t>durch</a:t>
            </a:r>
            <a:r>
              <a:rPr lang="en-US"/>
              <a:t> </a:t>
            </a:r>
            <a:r>
              <a:rPr lang="en-US" err="1"/>
              <a:t>Klicken</a:t>
            </a:r>
            <a:r>
              <a:rPr lang="en-US"/>
              <a:t> </a:t>
            </a:r>
            <a:r>
              <a:rPr lang="en-US" err="1"/>
              <a:t>hinzufügen</a:t>
            </a:r>
            <a:endParaRPr lang="en-US"/>
          </a:p>
        </p:txBody>
      </p:sp>
      <p:sp>
        <p:nvSpPr>
          <p:cNvPr id="11" name="Untertitel 2"/>
          <p:cNvSpPr>
            <a:spLocks noGrp="1"/>
          </p:cNvSpPr>
          <p:nvPr>
            <p:ph type="subTitle" idx="1"/>
          </p:nvPr>
        </p:nvSpPr>
        <p:spPr bwMode="gray">
          <a:xfrm>
            <a:off x="1289117" y="4869806"/>
            <a:ext cx="4349683" cy="350515"/>
          </a:xfrm>
        </p:spPr>
        <p:txBody>
          <a:bodyPr/>
          <a:lstStyle>
            <a:lvl1pPr marL="0" indent="0" algn="l">
              <a:lnSpc>
                <a:spcPct val="100000"/>
              </a:lnSpc>
              <a:spcAft>
                <a:spcPts val="0"/>
              </a:spcAft>
              <a:buNone/>
              <a:defRPr sz="1800" b="0" i="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Master-Untertitelformat bearbeiten</a:t>
            </a:r>
          </a:p>
        </p:txBody>
      </p:sp>
      <p:sp>
        <p:nvSpPr>
          <p:cNvPr id="14" name="Textplatzhalter 9"/>
          <p:cNvSpPr>
            <a:spLocks noGrp="1"/>
          </p:cNvSpPr>
          <p:nvPr>
            <p:ph type="body" sz="quarter" idx="13" hasCustomPrompt="1"/>
          </p:nvPr>
        </p:nvSpPr>
        <p:spPr bwMode="gray">
          <a:xfrm>
            <a:off x="1302452" y="6285347"/>
            <a:ext cx="4336348" cy="307082"/>
          </a:xfrm>
        </p:spPr>
        <p:txBody>
          <a:bodyPr/>
          <a:lstStyle>
            <a:lvl1pPr marL="0" indent="0">
              <a:lnSpc>
                <a:spcPct val="100000"/>
              </a:lnSpc>
              <a:spcAft>
                <a:spcPts val="0"/>
              </a:spcAft>
              <a:buNone/>
              <a:defRPr sz="1400" b="1" cap="all" baseline="0">
                <a:solidFill>
                  <a:schemeClr val="tx2"/>
                </a:solidFill>
                <a:latin typeface="+mn-lt"/>
                <a:ea typeface="Verdana" panose="020B0604030504040204" pitchFamily="34" charset="0"/>
                <a:cs typeface="Verdana" panose="020B0604030504040204" pitchFamily="34" charset="0"/>
              </a:defRPr>
            </a:lvl1pPr>
          </a:lstStyle>
          <a:p>
            <a:pPr lvl="0"/>
            <a:r>
              <a:rPr lang="en-US"/>
              <a:t>Ort, Datum</a:t>
            </a:r>
          </a:p>
        </p:txBody>
      </p:sp>
      <p:sp>
        <p:nvSpPr>
          <p:cNvPr id="6" name="Textplatzhalter 5"/>
          <p:cNvSpPr>
            <a:spLocks noGrp="1"/>
          </p:cNvSpPr>
          <p:nvPr>
            <p:ph type="body" sz="quarter" idx="14" hasCustomPrompt="1"/>
          </p:nvPr>
        </p:nvSpPr>
        <p:spPr>
          <a:xfrm>
            <a:off x="1289117" y="5905500"/>
            <a:ext cx="4349683" cy="304800"/>
          </a:xfrm>
        </p:spPr>
        <p:txBody>
          <a:bodyPr anchor="b" anchorCtr="0"/>
          <a:lstStyle>
            <a:lvl1pPr marL="0" indent="0">
              <a:buNone/>
              <a:defRPr sz="1600" b="1"/>
            </a:lvl1pPr>
          </a:lstStyle>
          <a:p>
            <a:pPr lvl="0"/>
            <a:r>
              <a:rPr lang="en-US"/>
              <a:t>Name</a:t>
            </a:r>
          </a:p>
        </p:txBody>
      </p:sp>
      <p:pic>
        <p:nvPicPr>
          <p:cNvPr id="13" name="Picture 1">
            <a:extLst>
              <a:ext uri="{FF2B5EF4-FFF2-40B4-BE49-F238E27FC236}">
                <a16:creationId xmlns:a16="http://schemas.microsoft.com/office/drawing/2014/main" id="{5F463A8B-7A16-4913-A436-C7C72E4EB4C7}"/>
              </a:ext>
            </a:extLst>
          </p:cNvPr>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9549245" y="282405"/>
            <a:ext cx="2125765" cy="1141149"/>
          </a:xfrm>
          <a:prstGeom prst="rect">
            <a:avLst/>
          </a:prstGeom>
          <a:ln>
            <a:noFill/>
          </a:ln>
          <a:extLst>
            <a:ext uri="{53640926-AAD7-44D8-BBD7-CCE9431645EC}">
              <a14:shadowObscured xmlns:a14="http://schemas.microsoft.com/office/drawing/2010/main"/>
            </a:ext>
          </a:extLst>
        </p:spPr>
      </p:pic>
      <p:grpSp>
        <p:nvGrpSpPr>
          <p:cNvPr id="12" name="Gruppieren 11">
            <a:extLst>
              <a:ext uri="{FF2B5EF4-FFF2-40B4-BE49-F238E27FC236}">
                <a16:creationId xmlns:a16="http://schemas.microsoft.com/office/drawing/2014/main" id="{65AA77F8-C88C-42AF-9FC0-FB38AC021873}"/>
              </a:ext>
            </a:extLst>
          </p:cNvPr>
          <p:cNvGrpSpPr/>
          <p:nvPr userDrawn="1"/>
        </p:nvGrpSpPr>
        <p:grpSpPr>
          <a:xfrm>
            <a:off x="7714779" y="4907862"/>
            <a:ext cx="3174769" cy="1684567"/>
            <a:chOff x="3949313" y="-435825"/>
            <a:chExt cx="3098241" cy="1684567"/>
          </a:xfrm>
        </p:grpSpPr>
        <p:sp>
          <p:nvSpPr>
            <p:cNvPr id="15" name="Inhaltsplatzhalter 2">
              <a:extLst>
                <a:ext uri="{FF2B5EF4-FFF2-40B4-BE49-F238E27FC236}">
                  <a16:creationId xmlns:a16="http://schemas.microsoft.com/office/drawing/2014/main" id="{7898762F-1A7A-44A4-BB9B-3FBF5E51A3AB}"/>
                </a:ext>
              </a:extLst>
            </p:cNvPr>
            <p:cNvSpPr txBox="1">
              <a:spLocks/>
            </p:cNvSpPr>
            <p:nvPr userDrawn="1"/>
          </p:nvSpPr>
          <p:spPr bwMode="gray">
            <a:xfrm>
              <a:off x="3965652" y="-435825"/>
              <a:ext cx="234156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lvl="1" eaLnBrk="1" hangingPunct="1">
                <a:buClr>
                  <a:schemeClr val="accent1"/>
                </a:buClr>
                <a:buFont typeface="Arial" pitchFamily="34" charset="0"/>
                <a:buNone/>
              </a:pPr>
              <a:r>
                <a:rPr lang="en-US" sz="1100" b="1"/>
                <a:t>Climate &amp; Company</a:t>
              </a:r>
            </a:p>
            <a:p>
              <a:pPr marL="0" lvl="1" eaLnBrk="1" hangingPunct="1">
                <a:buClr>
                  <a:schemeClr val="accent1"/>
                </a:buClr>
                <a:buFont typeface="Arial" pitchFamily="34" charset="0"/>
                <a:buNone/>
              </a:pPr>
              <a:r>
                <a:rPr lang="en-GB" sz="1100" kern="1200" err="1">
                  <a:solidFill>
                    <a:schemeClr val="tx1"/>
                  </a:solidFill>
                  <a:latin typeface="Arial" pitchFamily="34" charset="0"/>
                  <a:ea typeface="Frutiger LT 47 LightCn" charset="0"/>
                  <a:cs typeface="Frutiger LT 47 LightCn" charset="0"/>
                </a:rPr>
                <a:t>Ahornallee</a:t>
              </a:r>
              <a:r>
                <a:rPr lang="en-GB" sz="1100" kern="1200">
                  <a:solidFill>
                    <a:schemeClr val="tx1"/>
                  </a:solidFill>
                  <a:latin typeface="Arial" pitchFamily="34" charset="0"/>
                  <a:ea typeface="Frutiger LT 47 LightCn" charset="0"/>
                  <a:cs typeface="Frutiger LT 47 LightCn" charset="0"/>
                </a:rPr>
                <a:t> 2</a:t>
              </a:r>
              <a:br>
                <a:rPr lang="en-GB" sz="1100" kern="1200">
                  <a:solidFill>
                    <a:schemeClr val="tx1"/>
                  </a:solidFill>
                  <a:latin typeface="Arial" pitchFamily="34" charset="0"/>
                  <a:ea typeface="Frutiger LT 47 LightCn" charset="0"/>
                  <a:cs typeface="Frutiger LT 47 LightCn" charset="0"/>
                </a:rPr>
              </a:br>
              <a:r>
                <a:rPr lang="en-US" sz="1100"/>
                <a:t>12623 Berlin</a:t>
              </a:r>
            </a:p>
          </p:txBody>
        </p:sp>
        <p:grpSp>
          <p:nvGrpSpPr>
            <p:cNvPr id="16" name="Gruppieren 15">
              <a:extLst>
                <a:ext uri="{FF2B5EF4-FFF2-40B4-BE49-F238E27FC236}">
                  <a16:creationId xmlns:a16="http://schemas.microsoft.com/office/drawing/2014/main" id="{3B6F6F25-644D-478D-89F3-B820B5A507FE}"/>
                </a:ext>
              </a:extLst>
            </p:cNvPr>
            <p:cNvGrpSpPr/>
            <p:nvPr userDrawn="1"/>
          </p:nvGrpSpPr>
          <p:grpSpPr>
            <a:xfrm>
              <a:off x="3949313" y="316126"/>
              <a:ext cx="3098241" cy="932616"/>
              <a:chOff x="3695313" y="451894"/>
              <a:chExt cx="3098241" cy="932616"/>
            </a:xfrm>
          </p:grpSpPr>
          <p:sp>
            <p:nvSpPr>
              <p:cNvPr id="17" name="Inhaltsplatzhalter 2">
                <a:extLst>
                  <a:ext uri="{FF2B5EF4-FFF2-40B4-BE49-F238E27FC236}">
                    <a16:creationId xmlns:a16="http://schemas.microsoft.com/office/drawing/2014/main" id="{7926357F-188A-454A-8214-D1858832AB24}"/>
                  </a:ext>
                </a:extLst>
              </p:cNvPr>
              <p:cNvSpPr txBox="1">
                <a:spLocks/>
              </p:cNvSpPr>
              <p:nvPr userDrawn="1"/>
            </p:nvSpPr>
            <p:spPr bwMode="gray">
              <a:xfrm>
                <a:off x="4110243" y="77233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hlinkClick r:id="rId8"/>
                  </a:rPr>
                  <a:t>www.climcom.de</a:t>
                </a:r>
                <a:r>
                  <a:rPr lang="en-GB" sz="1000">
                    <a:latin typeface="Frutiger LT 47 LightCn" charset="0"/>
                    <a:ea typeface="Frutiger LT 47 LightCn" charset="0"/>
                    <a:cs typeface="Frutiger LT 47 LightCn" charset="0"/>
                  </a:rPr>
                  <a:t> </a:t>
                </a:r>
              </a:p>
            </p:txBody>
          </p:sp>
          <p:pic>
            <p:nvPicPr>
              <p:cNvPr id="18" name="Bild 8">
                <a:extLst>
                  <a:ext uri="{FF2B5EF4-FFF2-40B4-BE49-F238E27FC236}">
                    <a16:creationId xmlns:a16="http://schemas.microsoft.com/office/drawing/2014/main" id="{13206442-EACF-486E-9C10-0C086A4C656B}"/>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3711652" y="539417"/>
                <a:ext cx="232913" cy="232913"/>
              </a:xfrm>
              <a:prstGeom prst="rect">
                <a:avLst/>
              </a:prstGeom>
            </p:spPr>
          </p:pic>
          <p:sp>
            <p:nvSpPr>
              <p:cNvPr id="19" name="Textfeld 11">
                <a:extLst>
                  <a:ext uri="{FF2B5EF4-FFF2-40B4-BE49-F238E27FC236}">
                    <a16:creationId xmlns:a16="http://schemas.microsoft.com/office/drawing/2014/main" id="{E42EB9CB-7175-4186-8D27-3CA8532E1D31}"/>
                  </a:ext>
                </a:extLst>
              </p:cNvPr>
              <p:cNvSpPr txBox="1"/>
              <p:nvPr userDrawn="1"/>
            </p:nvSpPr>
            <p:spPr>
              <a:xfrm>
                <a:off x="3993615" y="451894"/>
                <a:ext cx="2590065" cy="35702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en-GB" sz="1000">
                    <a:latin typeface="Frutiger LT 47 LightCn" charset="0"/>
                    <a:ea typeface="Frutiger LT 47 LightCn" charset="0"/>
                    <a:cs typeface="Frutiger LT 47 LightCn" charset="0"/>
                  </a:rPr>
                  <a:t>linkedin.com/company/climate-and-company</a:t>
                </a:r>
              </a:p>
            </p:txBody>
          </p:sp>
          <p:pic>
            <p:nvPicPr>
              <p:cNvPr id="20" name="Grafik 19">
                <a:extLst>
                  <a:ext uri="{FF2B5EF4-FFF2-40B4-BE49-F238E27FC236}">
                    <a16:creationId xmlns:a16="http://schemas.microsoft.com/office/drawing/2014/main" id="{C0749156-B000-47A3-92BE-4FB60D6D284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695313" y="831632"/>
                <a:ext cx="237744" cy="237744"/>
              </a:xfrm>
              <a:prstGeom prst="rect">
                <a:avLst/>
              </a:prstGeom>
            </p:spPr>
          </p:pic>
          <p:pic>
            <p:nvPicPr>
              <p:cNvPr id="21" name="Grafik 20">
                <a:extLst>
                  <a:ext uri="{FF2B5EF4-FFF2-40B4-BE49-F238E27FC236}">
                    <a16:creationId xmlns:a16="http://schemas.microsoft.com/office/drawing/2014/main" id="{F61D3A64-4B6A-4350-8914-867BCE84338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711652" y="1146766"/>
                <a:ext cx="237744" cy="237744"/>
              </a:xfrm>
              <a:prstGeom prst="rect">
                <a:avLst/>
              </a:prstGeom>
            </p:spPr>
          </p:pic>
          <p:sp>
            <p:nvSpPr>
              <p:cNvPr id="22" name="Inhaltsplatzhalter 2">
                <a:extLst>
                  <a:ext uri="{FF2B5EF4-FFF2-40B4-BE49-F238E27FC236}">
                    <a16:creationId xmlns:a16="http://schemas.microsoft.com/office/drawing/2014/main" id="{B58A633E-3327-40F4-872F-47A39C454506}"/>
                  </a:ext>
                </a:extLst>
              </p:cNvPr>
              <p:cNvSpPr txBox="1">
                <a:spLocks/>
              </p:cNvSpPr>
              <p:nvPr userDrawn="1"/>
            </p:nvSpPr>
            <p:spPr bwMode="gray">
              <a:xfrm>
                <a:off x="4110242" y="1057562"/>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rPr>
                  <a:t>hello@climcom.de</a:t>
                </a:r>
              </a:p>
            </p:txBody>
          </p:sp>
        </p:grpSp>
      </p:grpSp>
    </p:spTree>
    <p:extLst>
      <p:ext uri="{BB962C8B-B14F-4D97-AF65-F5344CB8AC3E}">
        <p14:creationId xmlns:p14="http://schemas.microsoft.com/office/powerpoint/2010/main" val="1583869799"/>
      </p:ext>
    </p:extLst>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Default?">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83FEBB89-BA42-442B-B0B1-EEC2B40E29EC}"/>
              </a:ext>
            </a:extLst>
          </p:cNvPr>
          <p:cNvGraphicFramePr>
            <a:graphicFrameLocks noChangeAspect="1"/>
          </p:cNvGraphicFramePr>
          <p:nvPr userDrawn="1">
            <p:custDataLst>
              <p:tags r:id="rId2"/>
            </p:custDataLst>
            <p:extLst>
              <p:ext uri="{D42A27DB-BD31-4B8C-83A1-F6EECF244321}">
                <p14:modId xmlns:p14="http://schemas.microsoft.com/office/powerpoint/2010/main" val="38781028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987" name="think-cell Folie" r:id="rId5" imgW="530" imgH="531" progId="TCLayout.ActiveDocument.1">
                  <p:embed/>
                </p:oleObj>
              </mc:Choice>
              <mc:Fallback>
                <p:oleObj name="think-cell Folie" r:id="rId5" imgW="530" imgH="531" progId="TCLayout.ActiveDocument.1">
                  <p:embed/>
                  <p:pic>
                    <p:nvPicPr>
                      <p:cNvPr id="6" name="Objekt 5" hidden="1">
                        <a:extLst>
                          <a:ext uri="{FF2B5EF4-FFF2-40B4-BE49-F238E27FC236}">
                            <a16:creationId xmlns:a16="http://schemas.microsoft.com/office/drawing/2014/main" id="{83FEBB89-BA42-442B-B0B1-EEC2B40E29E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19353298-859E-4F5F-B908-9BE704FE446D}"/>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200" b="1" i="0" baseline="0">
              <a:solidFill>
                <a:schemeClr val="tx1"/>
              </a:solidFill>
              <a:latin typeface="Arial" panose="020B0604020202020204" pitchFamily="34" charset="0"/>
              <a:ea typeface="Verdana" panose="020B0604030504040204" pitchFamily="34" charset="0"/>
              <a:sym typeface="Arial" panose="020B0604020202020204" pitchFamily="34" charset="0"/>
            </a:endParaRP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8" name="Textplatzhalter 7"/>
          <p:cNvSpPr>
            <a:spLocks noGrp="1"/>
          </p:cNvSpPr>
          <p:nvPr>
            <p:ph type="body" sz="quarter" idx="18" hasCustomPrompt="1"/>
          </p:nvPr>
        </p:nvSpPr>
        <p:spPr>
          <a:xfrm>
            <a:off x="291041" y="1647473"/>
            <a:ext cx="10591800" cy="4267200"/>
          </a:xfrm>
          <a:solidFill>
            <a:srgbClr val="F6F6F8"/>
          </a:solidFill>
          <a:ln w="1905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sp>
        <p:nvSpPr>
          <p:cNvPr id="11" name="Titel 1">
            <a:extLst>
              <a:ext uri="{FF2B5EF4-FFF2-40B4-BE49-F238E27FC236}">
                <a16:creationId xmlns:a16="http://schemas.microsoft.com/office/drawing/2014/main" id="{8731AB9E-F2B6-4680-B6EB-D45FC98A4DEC}"/>
              </a:ext>
            </a:extLst>
          </p:cNvPr>
          <p:cNvSpPr>
            <a:spLocks noGrp="1"/>
          </p:cNvSpPr>
          <p:nvPr>
            <p:ph type="title" hasCustomPrompt="1"/>
          </p:nvPr>
        </p:nvSpPr>
        <p:spPr>
          <a:xfrm>
            <a:off x="291041" y="407948"/>
            <a:ext cx="8401429" cy="603366"/>
          </a:xfrm>
        </p:spPr>
        <p:txBody>
          <a:bodyPr/>
          <a:lstStyle>
            <a:lvl1pPr>
              <a:defRPr sz="2400" baseline="0"/>
            </a:lvl1pPr>
          </a:lstStyle>
          <a:p>
            <a:r>
              <a:rPr lang="en-US" err="1"/>
              <a:t>Überschrift</a:t>
            </a:r>
            <a:endParaRPr lang="en-US"/>
          </a:p>
        </p:txBody>
      </p:sp>
      <p:cxnSp>
        <p:nvCxnSpPr>
          <p:cNvPr id="12" name="Gerade Verbindung 9">
            <a:extLst>
              <a:ext uri="{FF2B5EF4-FFF2-40B4-BE49-F238E27FC236}">
                <a16:creationId xmlns:a16="http://schemas.microsoft.com/office/drawing/2014/main" id="{A47478B0-8F14-43E2-A925-9B0188DD8817}"/>
              </a:ext>
            </a:extLst>
          </p:cNvPr>
          <p:cNvCxnSpPr/>
          <p:nvPr userDrawn="1"/>
        </p:nvCxnSpPr>
        <p:spPr bwMode="gray">
          <a:xfrm>
            <a:off x="291041" y="1136737"/>
            <a:ext cx="10752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31462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Default 2">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681346EC-1A7C-484E-8EB7-83186BB66825}"/>
              </a:ext>
            </a:extLst>
          </p:cNvPr>
          <p:cNvGraphicFramePr>
            <a:graphicFrameLocks noChangeAspect="1"/>
          </p:cNvGraphicFramePr>
          <p:nvPr userDrawn="1">
            <p:custDataLst>
              <p:tags r:id="rId2"/>
            </p:custDataLst>
            <p:extLst>
              <p:ext uri="{D42A27DB-BD31-4B8C-83A1-F6EECF244321}">
                <p14:modId xmlns:p14="http://schemas.microsoft.com/office/powerpoint/2010/main" val="23878245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3011"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681346EC-1A7C-484E-8EB7-83186BB6682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291041" y="407948"/>
            <a:ext cx="8401429" cy="603366"/>
          </a:xfrm>
        </p:spPr>
        <p:txBody>
          <a:bodyPr/>
          <a:lstStyle>
            <a:lvl1pPr>
              <a:defRPr sz="2400" baseline="0"/>
            </a:lvl1pPr>
          </a:lstStyle>
          <a:p>
            <a:r>
              <a:rPr lang="en-US" err="1"/>
              <a:t>Überschrift</a:t>
            </a:r>
            <a:endParaRPr lang="en-US"/>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6" y="5876475"/>
            <a:ext cx="53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7" y="1848075"/>
            <a:ext cx="5364000" cy="360000"/>
          </a:xfrm>
          <a:solidFill>
            <a:srgbClr val="E3E4EA"/>
          </a:solidFill>
        </p:spPr>
        <p:txBody>
          <a:bodyPr lIns="108000" anchor="ctr" anchorCtr="0"/>
          <a:lstStyle>
            <a:lvl1pPr marL="0" indent="0">
              <a:lnSpc>
                <a:spcPct val="100000"/>
              </a:lnSpc>
              <a:buNone/>
              <a:defRPr sz="1400" b="0"/>
            </a:lvl1pPr>
          </a:lstStyle>
          <a:p>
            <a:pPr lvl="0"/>
            <a:r>
              <a:rPr lang="en-US"/>
              <a:t>Title A</a:t>
            </a:r>
          </a:p>
        </p:txBody>
      </p:sp>
      <p:sp>
        <p:nvSpPr>
          <p:cNvPr id="13" name="Textplatzhalter 5"/>
          <p:cNvSpPr>
            <a:spLocks noGrp="1"/>
          </p:cNvSpPr>
          <p:nvPr>
            <p:ph type="body" sz="quarter" idx="19" hasCustomPrompt="1"/>
          </p:nvPr>
        </p:nvSpPr>
        <p:spPr>
          <a:xfrm>
            <a:off x="6247764" y="5876475"/>
            <a:ext cx="53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4" name="Textplatzhalter 5"/>
          <p:cNvSpPr>
            <a:spLocks noGrp="1"/>
          </p:cNvSpPr>
          <p:nvPr>
            <p:ph type="body" sz="quarter" idx="20" hasCustomPrompt="1"/>
          </p:nvPr>
        </p:nvSpPr>
        <p:spPr>
          <a:xfrm>
            <a:off x="6247765" y="1848075"/>
            <a:ext cx="5364000" cy="360000"/>
          </a:xfrm>
          <a:solidFill>
            <a:srgbClr val="E3E4EA"/>
          </a:solidFill>
        </p:spPr>
        <p:txBody>
          <a:bodyPr lIns="108000" anchor="ctr" anchorCtr="0"/>
          <a:lstStyle>
            <a:lvl1pPr marL="0" marR="0" indent="0" algn="l" defTabSz="914400" rtl="0" eaLnBrk="1" fontAlgn="auto" latinLnBrk="0" hangingPunct="1">
              <a:lnSpc>
                <a:spcPct val="100000"/>
              </a:lnSpc>
              <a:spcBef>
                <a:spcPts val="0"/>
              </a:spcBef>
              <a:spcAft>
                <a:spcPts val="900"/>
              </a:spcAft>
              <a:buClr>
                <a:schemeClr val="accent3"/>
              </a:buClr>
              <a:buSzTx/>
              <a:buFont typeface="Flexo" pitchFamily="50" charset="0"/>
              <a:buNone/>
              <a:tabLst/>
              <a:defRPr sz="1400" b="0"/>
            </a:lvl1pPr>
          </a:lstStyle>
          <a:p>
            <a:pPr marL="0" marR="0" lvl="0" indent="0" algn="l" defTabSz="914400" rtl="0" eaLnBrk="1" fontAlgn="auto" latinLnBrk="0" hangingPunct="1">
              <a:lnSpc>
                <a:spcPct val="100000"/>
              </a:lnSpc>
              <a:spcBef>
                <a:spcPts val="0"/>
              </a:spcBef>
              <a:spcAft>
                <a:spcPts val="900"/>
              </a:spcAft>
              <a:buClr>
                <a:schemeClr val="accent3"/>
              </a:buClr>
              <a:buSzTx/>
              <a:buFont typeface="Flexo" pitchFamily="50" charset="0"/>
              <a:buNone/>
              <a:tabLst/>
              <a:defRPr/>
            </a:pPr>
            <a:r>
              <a:rPr lang="en-US"/>
              <a:t>Title B</a:t>
            </a:r>
          </a:p>
        </p:txBody>
      </p:sp>
      <p:sp>
        <p:nvSpPr>
          <p:cNvPr id="18" name="Textplatzhalter 7">
            <a:extLst>
              <a:ext uri="{FF2B5EF4-FFF2-40B4-BE49-F238E27FC236}">
                <a16:creationId xmlns:a16="http://schemas.microsoft.com/office/drawing/2014/main" id="{EAC367F6-C977-469A-9746-A4F9265B78B0}"/>
              </a:ext>
            </a:extLst>
          </p:cNvPr>
          <p:cNvSpPr>
            <a:spLocks noGrp="1"/>
          </p:cNvSpPr>
          <p:nvPr>
            <p:ph type="body" sz="quarter" idx="18" hasCustomPrompt="1"/>
          </p:nvPr>
        </p:nvSpPr>
        <p:spPr>
          <a:xfrm>
            <a:off x="814917" y="2306319"/>
            <a:ext cx="5363999" cy="3379713"/>
          </a:xfrm>
          <a:solidFill>
            <a:srgbClr val="F6F6F8"/>
          </a:solidFill>
          <a:ln w="1270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sp>
        <p:nvSpPr>
          <p:cNvPr id="19" name="Textplatzhalter 7">
            <a:extLst>
              <a:ext uri="{FF2B5EF4-FFF2-40B4-BE49-F238E27FC236}">
                <a16:creationId xmlns:a16="http://schemas.microsoft.com/office/drawing/2014/main" id="{535A696F-80CC-4289-B01D-811BE4888720}"/>
              </a:ext>
            </a:extLst>
          </p:cNvPr>
          <p:cNvSpPr>
            <a:spLocks noGrp="1"/>
          </p:cNvSpPr>
          <p:nvPr>
            <p:ph type="body" sz="quarter" idx="21" hasCustomPrompt="1"/>
          </p:nvPr>
        </p:nvSpPr>
        <p:spPr>
          <a:xfrm>
            <a:off x="6247765" y="2306319"/>
            <a:ext cx="5363999" cy="3379713"/>
          </a:xfrm>
          <a:solidFill>
            <a:srgbClr val="F6F6F8"/>
          </a:solidFill>
          <a:ln w="1270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cxnSp>
        <p:nvCxnSpPr>
          <p:cNvPr id="12" name="Gerade Verbindung 9">
            <a:extLst>
              <a:ext uri="{FF2B5EF4-FFF2-40B4-BE49-F238E27FC236}">
                <a16:creationId xmlns:a16="http://schemas.microsoft.com/office/drawing/2014/main" id="{9C0D17EA-DAD3-463F-935B-3E3A8F98E837}"/>
              </a:ext>
            </a:extLst>
          </p:cNvPr>
          <p:cNvCxnSpPr/>
          <p:nvPr userDrawn="1"/>
        </p:nvCxnSpPr>
        <p:spPr bwMode="gray">
          <a:xfrm>
            <a:off x="291041" y="1136737"/>
            <a:ext cx="10752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86813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Gliederung - 3 Kapitel">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DEFD88BD-F1B0-4AEA-BD01-D9AEA4245B54}"/>
              </a:ext>
            </a:extLst>
          </p:cNvPr>
          <p:cNvGraphicFramePr>
            <a:graphicFrameLocks noChangeAspect="1"/>
          </p:cNvGraphicFramePr>
          <p:nvPr userDrawn="1">
            <p:custDataLst>
              <p:tags r:id="rId2"/>
            </p:custDataLst>
            <p:extLst>
              <p:ext uri="{D42A27DB-BD31-4B8C-83A1-F6EECF244321}">
                <p14:modId xmlns:p14="http://schemas.microsoft.com/office/powerpoint/2010/main" val="42348474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4035"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DEFD88BD-F1B0-4AEA-BD01-D9AEA4245B5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6" name="Textfeld 5"/>
          <p:cNvSpPr txBox="1"/>
          <p:nvPr userDrawn="1"/>
        </p:nvSpPr>
        <p:spPr>
          <a:xfrm>
            <a:off x="814917" y="1122259"/>
            <a:ext cx="8402400" cy="430887"/>
          </a:xfrm>
          <a:prstGeom prst="rect">
            <a:avLst/>
          </a:prstGeom>
          <a:noFill/>
        </p:spPr>
        <p:txBody>
          <a:bodyPr vert="horz" lIns="144000" tIns="0" rIns="144000" bIns="0" rtlCol="0" anchor="ctr">
            <a:noAutofit/>
          </a:bodyPr>
          <a:lstStyle>
            <a:lvl1pPr indent="0">
              <a:lnSpc>
                <a:spcPct val="100000"/>
              </a:lnSpc>
              <a:spcBef>
                <a:spcPts val="0"/>
              </a:spcBef>
              <a:spcAft>
                <a:spcPts val="0"/>
              </a:spcAft>
              <a:buClr>
                <a:schemeClr val="accent3"/>
              </a:buClr>
              <a:buFont typeface="Flexo" pitchFamily="50" charset="0"/>
              <a:buNone/>
              <a:defRPr b="1" baseline="0">
                <a:ea typeface="Verdana" panose="020B0604030504040204" pitchFamily="34" charset="0"/>
                <a:cs typeface="Verdana" panose="020B0604030504040204" pitchFamily="34" charset="0"/>
              </a:defRPr>
            </a:lvl1pPr>
            <a:lvl2pPr indent="0" algn="ctr">
              <a:lnSpc>
                <a:spcPts val="2800"/>
              </a:lnSpc>
              <a:spcBef>
                <a:spcPts val="0"/>
              </a:spcBef>
              <a:spcAft>
                <a:spcPts val="900"/>
              </a:spcAft>
              <a:buClr>
                <a:schemeClr val="accent3"/>
              </a:buClr>
              <a:buFont typeface="Arial" pitchFamily="34" charset="0"/>
              <a:buNone/>
              <a:defRPr sz="2000">
                <a:solidFill>
                  <a:schemeClr val="tx1">
                    <a:tint val="75000"/>
                  </a:schemeClr>
                </a:solidFill>
                <a:ea typeface="Verdana" panose="020B0604030504040204" pitchFamily="34" charset="0"/>
                <a:cs typeface="Verdana" panose="020B0604030504040204" pitchFamily="34" charset="0"/>
              </a:defRPr>
            </a:lvl2pPr>
            <a:lvl3pPr indent="0" algn="ctr">
              <a:lnSpc>
                <a:spcPts val="2800"/>
              </a:lnSpc>
              <a:spcBef>
                <a:spcPts val="0"/>
              </a:spcBef>
              <a:spcAft>
                <a:spcPts val="900"/>
              </a:spcAft>
              <a:buClr>
                <a:schemeClr val="accent3"/>
              </a:buClr>
              <a:buFont typeface="Arial" pitchFamily="34" charset="0"/>
              <a:buNone/>
              <a:defRPr sz="1600">
                <a:solidFill>
                  <a:schemeClr val="tx1">
                    <a:tint val="75000"/>
                  </a:schemeClr>
                </a:solidFill>
                <a:ea typeface="Verdana" panose="020B0604030504040204" pitchFamily="34" charset="0"/>
                <a:cs typeface="Verdana" panose="020B0604030504040204" pitchFamily="34" charset="0"/>
              </a:defRPr>
            </a:lvl3pPr>
            <a:lvl4pPr indent="0" algn="ctr" defTabSz="895350">
              <a:lnSpc>
                <a:spcPts val="2800"/>
              </a:lnSpc>
              <a:spcBef>
                <a:spcPts val="0"/>
              </a:spcBef>
              <a:spcAft>
                <a:spcPts val="900"/>
              </a:spcAft>
              <a:buClr>
                <a:schemeClr val="accent3"/>
              </a:buClr>
              <a:buFont typeface="Arial" pitchFamily="34" charset="0"/>
              <a:buNone/>
              <a:defRPr sz="1400">
                <a:solidFill>
                  <a:schemeClr val="tx1">
                    <a:tint val="75000"/>
                  </a:schemeClr>
                </a:solidFill>
                <a:ea typeface="Verdana" panose="020B0604030504040204" pitchFamily="34" charset="0"/>
                <a:cs typeface="Verdana" panose="020B0604030504040204" pitchFamily="34" charset="0"/>
              </a:defRPr>
            </a:lvl4pPr>
            <a:lvl5pPr indent="0" algn="ctr">
              <a:lnSpc>
                <a:spcPts val="2800"/>
              </a:lnSpc>
              <a:spcBef>
                <a:spcPts val="0"/>
              </a:spcBef>
              <a:spcAft>
                <a:spcPts val="900"/>
              </a:spcAft>
              <a:buClr>
                <a:schemeClr val="tx1"/>
              </a:buClr>
              <a:buFont typeface="Arial" pitchFamily="34" charset="0"/>
              <a:buNone/>
              <a:defRPr baseline="0">
                <a:solidFill>
                  <a:schemeClr val="tx1">
                    <a:tint val="75000"/>
                  </a:schemeClr>
                </a:solidFill>
                <a:ea typeface="Verdana" panose="020B0604030504040204" pitchFamily="34" charset="0"/>
                <a:cs typeface="Verdana" panose="020B0604030504040204" pitchFamily="34" charset="0"/>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pPr lvl="0"/>
            <a:r>
              <a:rPr lang="en-US" sz="2000"/>
              <a:t>Outline…</a:t>
            </a:r>
          </a:p>
        </p:txBody>
      </p:sp>
      <p:sp>
        <p:nvSpPr>
          <p:cNvPr id="10" name="Untertitel 2"/>
          <p:cNvSpPr>
            <a:spLocks noGrp="1"/>
          </p:cNvSpPr>
          <p:nvPr>
            <p:ph type="subTitle" idx="1" hasCustomPrompt="1"/>
          </p:nvPr>
        </p:nvSpPr>
        <p:spPr bwMode="gray">
          <a:xfrm>
            <a:off x="2038350" y="2844693"/>
            <a:ext cx="9296401" cy="680917"/>
          </a:xfrm>
          <a:solidFill>
            <a:srgbClr val="F2F2F2"/>
          </a:solidFill>
        </p:spPr>
        <p:txBody>
          <a:bodyPr lIns="144000" rIns="144000" anchor="ctr"/>
          <a:lstStyle>
            <a:lvl1pPr marL="0" indent="0" algn="l">
              <a:lnSpc>
                <a:spcPct val="100000"/>
              </a:lnSpc>
              <a:spcAft>
                <a:spcPts val="0"/>
              </a:spcAft>
              <a:buNone/>
              <a:defRPr sz="1800" b="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err="1"/>
              <a:t>Kapitel</a:t>
            </a:r>
            <a:r>
              <a:rPr lang="en-US"/>
              <a:t>		</a:t>
            </a:r>
          </a:p>
        </p:txBody>
      </p:sp>
      <p:sp>
        <p:nvSpPr>
          <p:cNvPr id="17" name="Textplatzhalter 5"/>
          <p:cNvSpPr>
            <a:spLocks noGrp="1"/>
          </p:cNvSpPr>
          <p:nvPr>
            <p:ph type="body" sz="quarter" idx="18" hasCustomPrompt="1"/>
          </p:nvPr>
        </p:nvSpPr>
        <p:spPr>
          <a:xfrm>
            <a:off x="2038350" y="3633940"/>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1" name="Textplatzhalter 5"/>
          <p:cNvSpPr>
            <a:spLocks noGrp="1"/>
          </p:cNvSpPr>
          <p:nvPr>
            <p:ph type="body" sz="quarter" idx="22" hasCustomPrompt="1"/>
          </p:nvPr>
        </p:nvSpPr>
        <p:spPr>
          <a:xfrm>
            <a:off x="2038350" y="4433542"/>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 name="Rechteck 1"/>
          <p:cNvSpPr/>
          <p:nvPr userDrawn="1"/>
        </p:nvSpPr>
        <p:spPr bwMode="gray">
          <a:xfrm>
            <a:off x="1047750" y="2844693"/>
            <a:ext cx="819150" cy="680917"/>
          </a:xfrm>
          <a:prstGeom prst="rect">
            <a:avLst/>
          </a:prstGeom>
          <a:solidFill>
            <a:srgbClr val="F2F2F2"/>
          </a:solidFill>
        </p:spPr>
        <p:txBody>
          <a:bodyPr vert="horz" lIns="144000" tIns="0" rIns="144000" bIns="0" rtlCol="0" anchor="ctr">
            <a:noAutofit/>
          </a:bodyPr>
          <a:lstStyle/>
          <a:p>
            <a:pPr lvl="0" indent="0" algn="ctr">
              <a:lnSpc>
                <a:spcPct val="100000"/>
              </a:lnSpc>
              <a:spcBef>
                <a:spcPts val="0"/>
              </a:spcBef>
              <a:spcAft>
                <a:spcPts val="0"/>
              </a:spcAft>
              <a:buClr>
                <a:schemeClr val="accent3"/>
              </a:buClr>
              <a:buFont typeface="Flexo" pitchFamily="50" charset="0"/>
              <a:buNone/>
            </a:pPr>
            <a:r>
              <a:rPr lang="en-US" b="1" baseline="0">
                <a:solidFill>
                  <a:schemeClr val="tx1"/>
                </a:solidFill>
                <a:ea typeface="Verdana" panose="020B0604030504040204" pitchFamily="34" charset="0"/>
              </a:rPr>
              <a:t>1.</a:t>
            </a:r>
          </a:p>
        </p:txBody>
      </p:sp>
      <p:sp>
        <p:nvSpPr>
          <p:cNvPr id="24" name="Rechteck 23"/>
          <p:cNvSpPr/>
          <p:nvPr userDrawn="1"/>
        </p:nvSpPr>
        <p:spPr bwMode="gray">
          <a:xfrm>
            <a:off x="1047750" y="3644295"/>
            <a:ext cx="819150" cy="680917"/>
          </a:xfrm>
          <a:prstGeom prst="rect">
            <a:avLst/>
          </a:prstGeom>
          <a:solidFill>
            <a:srgbClr val="F2F2F2"/>
          </a:solidFill>
        </p:spPr>
        <p:txBody>
          <a:bodyPr vert="horz" lIns="144000" tIns="0" rIns="144000" bIns="0" rtlCol="0" anchor="ctr">
            <a:noAutofit/>
          </a:bodyPr>
          <a:lstStyle/>
          <a:p>
            <a:pPr lvl="0" indent="0" algn="ctr">
              <a:lnSpc>
                <a:spcPct val="100000"/>
              </a:lnSpc>
              <a:spcBef>
                <a:spcPts val="0"/>
              </a:spcBef>
              <a:spcAft>
                <a:spcPts val="0"/>
              </a:spcAft>
              <a:buClr>
                <a:schemeClr val="accent3"/>
              </a:buClr>
              <a:buFont typeface="Flexo" pitchFamily="50" charset="0"/>
              <a:buNone/>
            </a:pPr>
            <a:r>
              <a:rPr lang="en-US" b="1" baseline="0">
                <a:solidFill>
                  <a:schemeClr val="tx1"/>
                </a:solidFill>
                <a:ea typeface="Verdana" panose="020B0604030504040204" pitchFamily="34" charset="0"/>
              </a:rPr>
              <a:t>2.</a:t>
            </a:r>
          </a:p>
        </p:txBody>
      </p:sp>
      <p:sp>
        <p:nvSpPr>
          <p:cNvPr id="25" name="Rechteck 24"/>
          <p:cNvSpPr/>
          <p:nvPr userDrawn="1"/>
        </p:nvSpPr>
        <p:spPr bwMode="gray">
          <a:xfrm>
            <a:off x="1047750" y="4443897"/>
            <a:ext cx="819150" cy="680917"/>
          </a:xfrm>
          <a:prstGeom prst="rect">
            <a:avLst/>
          </a:prstGeom>
          <a:solidFill>
            <a:srgbClr val="F2F2F2"/>
          </a:solidFill>
        </p:spPr>
        <p:txBody>
          <a:bodyPr vert="horz" lIns="144000" tIns="0" rIns="144000" bIns="0" rtlCol="0" anchor="ctr">
            <a:noAutofit/>
          </a:bodyPr>
          <a:lstStyle/>
          <a:p>
            <a:pPr lvl="0" indent="0" algn="ctr">
              <a:lnSpc>
                <a:spcPct val="100000"/>
              </a:lnSpc>
              <a:spcBef>
                <a:spcPts val="0"/>
              </a:spcBef>
              <a:spcAft>
                <a:spcPts val="0"/>
              </a:spcAft>
              <a:buClr>
                <a:schemeClr val="accent3"/>
              </a:buClr>
              <a:buFont typeface="Flexo" pitchFamily="50" charset="0"/>
              <a:buNone/>
            </a:pPr>
            <a:r>
              <a:rPr lang="en-US" b="1" baseline="0">
                <a:solidFill>
                  <a:schemeClr val="tx1"/>
                </a:solidFill>
                <a:ea typeface="Verdana" panose="020B0604030504040204" pitchFamily="34" charset="0"/>
              </a:rPr>
              <a:t>3.</a:t>
            </a:r>
          </a:p>
        </p:txBody>
      </p:sp>
    </p:spTree>
    <p:extLst>
      <p:ext uri="{BB962C8B-B14F-4D97-AF65-F5344CB8AC3E}">
        <p14:creationId xmlns:p14="http://schemas.microsoft.com/office/powerpoint/2010/main" val="355787555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Danksagung_Standard">
    <p:spTree>
      <p:nvGrpSpPr>
        <p:cNvPr id="1" name=""/>
        <p:cNvGrpSpPr/>
        <p:nvPr/>
      </p:nvGrpSpPr>
      <p:grpSpPr>
        <a:xfrm>
          <a:off x="0" y="0"/>
          <a:ext cx="0" cy="0"/>
          <a:chOff x="0" y="0"/>
          <a:chExt cx="0" cy="0"/>
        </a:xfrm>
      </p:grpSpPr>
      <p:sp>
        <p:nvSpPr>
          <p:cNvPr id="30" name="Rechteck 29">
            <a:extLst>
              <a:ext uri="{FF2B5EF4-FFF2-40B4-BE49-F238E27FC236}">
                <a16:creationId xmlns:a16="http://schemas.microsoft.com/office/drawing/2014/main" id="{086BCE55-9942-46DF-BA3D-7037A1024290}"/>
              </a:ext>
            </a:extLst>
          </p:cNvPr>
          <p:cNvSpPr/>
          <p:nvPr userDrawn="1"/>
        </p:nvSpPr>
        <p:spPr bwMode="gray">
          <a:xfrm>
            <a:off x="804942" y="1769894"/>
            <a:ext cx="5201003" cy="453883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aphicFrame>
        <p:nvGraphicFramePr>
          <p:cNvPr id="3" name="Objekt 2" hidden="1">
            <a:extLst>
              <a:ext uri="{FF2B5EF4-FFF2-40B4-BE49-F238E27FC236}">
                <a16:creationId xmlns:a16="http://schemas.microsoft.com/office/drawing/2014/main" id="{4D7DA874-D1AD-46AC-B2C4-7ABE14562B44}"/>
              </a:ext>
            </a:extLst>
          </p:cNvPr>
          <p:cNvGraphicFramePr>
            <a:graphicFrameLocks noChangeAspect="1"/>
          </p:cNvGraphicFramePr>
          <p:nvPr userDrawn="1">
            <p:custDataLst>
              <p:tags r:id="rId2"/>
            </p:custDataLst>
            <p:extLst>
              <p:ext uri="{D42A27DB-BD31-4B8C-83A1-F6EECF244321}">
                <p14:modId xmlns:p14="http://schemas.microsoft.com/office/powerpoint/2010/main" val="23551661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5059"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4D7DA874-D1AD-46AC-B2C4-7ABE14562B4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2" name="Textfeld 21"/>
          <p:cNvSpPr txBox="1"/>
          <p:nvPr userDrawn="1"/>
        </p:nvSpPr>
        <p:spPr>
          <a:xfrm>
            <a:off x="1209360" y="2771564"/>
            <a:ext cx="4584563" cy="1200329"/>
          </a:xfrm>
          <a:prstGeom prst="rect">
            <a:avLst/>
          </a:prstGeom>
          <a:noFill/>
        </p:spPr>
        <p:txBody>
          <a:bodyPr wrap="square" rtlCol="0">
            <a:spAutoFit/>
          </a:bodyPr>
          <a:lstStyle/>
          <a:p>
            <a:r>
              <a:rPr lang="en-US" sz="3600" b="1">
                <a:latin typeface="+mj-lt"/>
              </a:rPr>
              <a:t>Vielen Dank für Ihre</a:t>
            </a:r>
            <a:r>
              <a:rPr lang="en-US" sz="3600" b="1" baseline="0">
                <a:latin typeface="+mj-lt"/>
              </a:rPr>
              <a:t> Aufmerksamkeit!</a:t>
            </a:r>
            <a:endParaRPr lang="en-US" sz="3600" b="1">
              <a:latin typeface="+mj-lt"/>
            </a:endParaRPr>
          </a:p>
        </p:txBody>
      </p:sp>
      <p:sp>
        <p:nvSpPr>
          <p:cNvPr id="20" name="Inhaltsplatzhalter 2"/>
          <p:cNvSpPr txBox="1">
            <a:spLocks/>
          </p:cNvSpPr>
          <p:nvPr userDrawn="1"/>
        </p:nvSpPr>
        <p:spPr bwMode="gray">
          <a:xfrm>
            <a:off x="6758106" y="2678112"/>
            <a:ext cx="2957394"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lvl="1" eaLnBrk="1" hangingPunct="1">
              <a:buClr>
                <a:schemeClr val="accent1"/>
              </a:buClr>
              <a:buFont typeface="Arial" pitchFamily="34" charset="0"/>
              <a:buNone/>
            </a:pPr>
            <a:r>
              <a:rPr lang="en-US" sz="1100" b="1"/>
              <a:t>Climate &amp; Company</a:t>
            </a:r>
          </a:p>
          <a:p>
            <a:pPr marL="0" lvl="1" eaLnBrk="1" hangingPunct="1">
              <a:buClr>
                <a:schemeClr val="accent1"/>
              </a:buClr>
              <a:buFont typeface="Arial" pitchFamily="34" charset="0"/>
              <a:buNone/>
            </a:pPr>
            <a:r>
              <a:rPr lang="en-GB" sz="1100" kern="1200">
                <a:solidFill>
                  <a:schemeClr val="tx1"/>
                </a:solidFill>
                <a:latin typeface="Arial" pitchFamily="34" charset="0"/>
                <a:ea typeface="Frutiger LT 47 LightCn" charset="0"/>
                <a:cs typeface="Frutiger LT 47 LightCn" charset="0"/>
              </a:rPr>
              <a:t>Ahornallee2</a:t>
            </a:r>
            <a:br>
              <a:rPr lang="en-GB" sz="1100" kern="1200">
                <a:solidFill>
                  <a:schemeClr val="tx1"/>
                </a:solidFill>
                <a:latin typeface="Arial" pitchFamily="34" charset="0"/>
                <a:ea typeface="Frutiger LT 47 LightCn" charset="0"/>
                <a:cs typeface="Frutiger LT 47 LightCn" charset="0"/>
              </a:rPr>
            </a:br>
            <a:r>
              <a:rPr lang="en-US" sz="1100"/>
              <a:t>12623 Berlin</a:t>
            </a:r>
          </a:p>
        </p:txBody>
      </p:sp>
      <p:grpSp>
        <p:nvGrpSpPr>
          <p:cNvPr id="5" name="Gruppieren 4">
            <a:extLst>
              <a:ext uri="{FF2B5EF4-FFF2-40B4-BE49-F238E27FC236}">
                <a16:creationId xmlns:a16="http://schemas.microsoft.com/office/drawing/2014/main" id="{83996AD4-FDA3-49AA-8D2D-57BB186FACF3}"/>
              </a:ext>
            </a:extLst>
          </p:cNvPr>
          <p:cNvGrpSpPr/>
          <p:nvPr userDrawn="1"/>
        </p:nvGrpSpPr>
        <p:grpSpPr>
          <a:xfrm>
            <a:off x="6758106" y="3594355"/>
            <a:ext cx="2994781" cy="608819"/>
            <a:chOff x="5646298" y="447403"/>
            <a:chExt cx="2994781" cy="608819"/>
          </a:xfrm>
        </p:grpSpPr>
        <p:grpSp>
          <p:nvGrpSpPr>
            <p:cNvPr id="17" name="Gruppieren 16"/>
            <p:cNvGrpSpPr/>
            <p:nvPr userDrawn="1"/>
          </p:nvGrpSpPr>
          <p:grpSpPr>
            <a:xfrm>
              <a:off x="5646298" y="447403"/>
              <a:ext cx="2994781" cy="319496"/>
              <a:chOff x="5278702" y="555762"/>
              <a:chExt cx="2822776" cy="228218"/>
            </a:xfrm>
          </p:grpSpPr>
          <p:pic>
            <p:nvPicPr>
              <p:cNvPr id="4" name="Grafik 3"/>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5278702" y="580238"/>
                <a:ext cx="203742" cy="203742"/>
              </a:xfrm>
              <a:prstGeom prst="rect">
                <a:avLst/>
              </a:prstGeom>
            </p:spPr>
          </p:pic>
          <p:sp>
            <p:nvSpPr>
              <p:cNvPr id="14" name="Inhaltsplatzhalter 2"/>
              <p:cNvSpPr txBox="1">
                <a:spLocks/>
              </p:cNvSpPr>
              <p:nvPr userDrawn="1"/>
            </p:nvSpPr>
            <p:spPr bwMode="gray">
              <a:xfrm>
                <a:off x="5572283" y="555762"/>
                <a:ext cx="2529195" cy="203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rPr>
                  <a:t>linkedin.com/company/climate-and-company</a:t>
                </a:r>
              </a:p>
            </p:txBody>
          </p:sp>
        </p:grpSp>
        <p:sp>
          <p:nvSpPr>
            <p:cNvPr id="28" name="Inhaltsplatzhalter 2">
              <a:extLst>
                <a:ext uri="{FF2B5EF4-FFF2-40B4-BE49-F238E27FC236}">
                  <a16:creationId xmlns:a16="http://schemas.microsoft.com/office/drawing/2014/main" id="{82A211C6-8618-4F9E-BA31-9B5F7BB01A7C}"/>
                </a:ext>
              </a:extLst>
            </p:cNvPr>
            <p:cNvSpPr txBox="1">
              <a:spLocks/>
            </p:cNvSpPr>
            <p:nvPr userDrawn="1"/>
          </p:nvSpPr>
          <p:spPr bwMode="gray">
            <a:xfrm>
              <a:off x="5957768" y="77099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hlinkClick r:id="rId7"/>
                </a:rPr>
                <a:t>www.climcom.de</a:t>
              </a:r>
              <a:r>
                <a:rPr lang="en-GB" sz="1000">
                  <a:latin typeface="Frutiger LT 47 LightCn" charset="0"/>
                  <a:ea typeface="Frutiger LT 47 LightCn" charset="0"/>
                  <a:cs typeface="Frutiger LT 47 LightCn" charset="0"/>
                </a:rPr>
                <a:t> </a:t>
              </a:r>
            </a:p>
          </p:txBody>
        </p:sp>
      </p:grpSp>
    </p:spTree>
    <p:extLst>
      <p:ext uri="{BB962C8B-B14F-4D97-AF65-F5344CB8AC3E}">
        <p14:creationId xmlns:p14="http://schemas.microsoft.com/office/powerpoint/2010/main" val="21275360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Gliederung - 4 Kapitel">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E1BB1310-8521-41A5-8EAA-0724F89F9861}"/>
              </a:ext>
            </a:extLst>
          </p:cNvPr>
          <p:cNvGraphicFramePr>
            <a:graphicFrameLocks noChangeAspect="1"/>
          </p:cNvGraphicFramePr>
          <p:nvPr userDrawn="1">
            <p:custDataLst>
              <p:tags r:id="rId2"/>
            </p:custDataLst>
            <p:extLst>
              <p:ext uri="{D42A27DB-BD31-4B8C-83A1-F6EECF244321}">
                <p14:modId xmlns:p14="http://schemas.microsoft.com/office/powerpoint/2010/main" val="10382972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6083"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E1BB1310-8521-41A5-8EAA-0724F89F986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6" name="Textfeld 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Gliederung</a:t>
            </a:r>
          </a:p>
        </p:txBody>
      </p:sp>
      <p:sp>
        <p:nvSpPr>
          <p:cNvPr id="10" name="Untertitel 2"/>
          <p:cNvSpPr>
            <a:spLocks noGrp="1"/>
          </p:cNvSpPr>
          <p:nvPr>
            <p:ph type="subTitle" idx="1" hasCustomPrompt="1"/>
          </p:nvPr>
        </p:nvSpPr>
        <p:spPr bwMode="gray">
          <a:xfrm>
            <a:off x="2038350" y="2539893"/>
            <a:ext cx="9296401" cy="680917"/>
          </a:xfrm>
          <a:solidFill>
            <a:srgbClr val="F2F2F2"/>
          </a:solidFill>
        </p:spPr>
        <p:txBody>
          <a:bodyPr lIns="144000" rIns="144000" anchor="ctr"/>
          <a:lstStyle>
            <a:lvl1pPr marL="0" indent="0" algn="l">
              <a:lnSpc>
                <a:spcPct val="100000"/>
              </a:lnSpc>
              <a:spcAft>
                <a:spcPts val="0"/>
              </a:spcAft>
              <a:buNone/>
              <a:defRPr sz="1800" b="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Kapitel		</a:t>
            </a:r>
          </a:p>
        </p:txBody>
      </p:sp>
      <p:sp>
        <p:nvSpPr>
          <p:cNvPr id="17" name="Textplatzhalter 5"/>
          <p:cNvSpPr>
            <a:spLocks noGrp="1"/>
          </p:cNvSpPr>
          <p:nvPr>
            <p:ph type="body" sz="quarter" idx="18" hasCustomPrompt="1"/>
          </p:nvPr>
        </p:nvSpPr>
        <p:spPr>
          <a:xfrm>
            <a:off x="2038350" y="3329140"/>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1" name="Textplatzhalter 5"/>
          <p:cNvSpPr>
            <a:spLocks noGrp="1"/>
          </p:cNvSpPr>
          <p:nvPr>
            <p:ph type="body" sz="quarter" idx="22" hasCustomPrompt="1"/>
          </p:nvPr>
        </p:nvSpPr>
        <p:spPr>
          <a:xfrm>
            <a:off x="2038350" y="4128742"/>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2" name="Textplatzhalter 5"/>
          <p:cNvSpPr>
            <a:spLocks noGrp="1"/>
          </p:cNvSpPr>
          <p:nvPr>
            <p:ph type="body" sz="quarter" idx="23" hasCustomPrompt="1"/>
          </p:nvPr>
        </p:nvSpPr>
        <p:spPr>
          <a:xfrm>
            <a:off x="2038350" y="4928344"/>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 name="Rechteck 1"/>
          <p:cNvSpPr/>
          <p:nvPr userDrawn="1"/>
        </p:nvSpPr>
        <p:spPr bwMode="gray">
          <a:xfrm>
            <a:off x="1047750" y="2539893"/>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1.</a:t>
            </a:r>
          </a:p>
        </p:txBody>
      </p:sp>
      <p:sp>
        <p:nvSpPr>
          <p:cNvPr id="24" name="Rechteck 23"/>
          <p:cNvSpPr/>
          <p:nvPr userDrawn="1"/>
        </p:nvSpPr>
        <p:spPr bwMode="gray">
          <a:xfrm>
            <a:off x="1047750" y="3339495"/>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2.</a:t>
            </a:r>
          </a:p>
        </p:txBody>
      </p:sp>
      <p:sp>
        <p:nvSpPr>
          <p:cNvPr id="25" name="Rechteck 24"/>
          <p:cNvSpPr/>
          <p:nvPr userDrawn="1"/>
        </p:nvSpPr>
        <p:spPr bwMode="gray">
          <a:xfrm>
            <a:off x="1047750" y="4139097"/>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3.</a:t>
            </a:r>
          </a:p>
        </p:txBody>
      </p:sp>
      <p:sp>
        <p:nvSpPr>
          <p:cNvPr id="26" name="Rechteck 25"/>
          <p:cNvSpPr/>
          <p:nvPr userDrawn="1"/>
        </p:nvSpPr>
        <p:spPr bwMode="gray">
          <a:xfrm>
            <a:off x="1047750" y="4938699"/>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4.</a:t>
            </a:r>
          </a:p>
        </p:txBody>
      </p:sp>
    </p:spTree>
    <p:extLst>
      <p:ext uri="{BB962C8B-B14F-4D97-AF65-F5344CB8AC3E}">
        <p14:creationId xmlns:p14="http://schemas.microsoft.com/office/powerpoint/2010/main" val="189114846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Gliederung - 5 Kapitel">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FEB71018-9C4B-4A45-B32C-AA377F17D6E9}"/>
              </a:ext>
            </a:extLst>
          </p:cNvPr>
          <p:cNvGraphicFramePr>
            <a:graphicFrameLocks noChangeAspect="1"/>
          </p:cNvGraphicFramePr>
          <p:nvPr userDrawn="1">
            <p:custDataLst>
              <p:tags r:id="rId2"/>
            </p:custDataLst>
            <p:extLst>
              <p:ext uri="{D42A27DB-BD31-4B8C-83A1-F6EECF244321}">
                <p14:modId xmlns:p14="http://schemas.microsoft.com/office/powerpoint/2010/main" val="556910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7107"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FEB71018-9C4B-4A45-B32C-AA377F17D6E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6" name="Textfeld 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Gliederung</a:t>
            </a:r>
          </a:p>
        </p:txBody>
      </p:sp>
      <p:sp>
        <p:nvSpPr>
          <p:cNvPr id="10" name="Untertitel 2"/>
          <p:cNvSpPr>
            <a:spLocks noGrp="1"/>
          </p:cNvSpPr>
          <p:nvPr>
            <p:ph type="subTitle" idx="1" hasCustomPrompt="1"/>
          </p:nvPr>
        </p:nvSpPr>
        <p:spPr bwMode="gray">
          <a:xfrm>
            <a:off x="2038350" y="2101743"/>
            <a:ext cx="9296401" cy="680917"/>
          </a:xfrm>
          <a:solidFill>
            <a:srgbClr val="F2F2F2"/>
          </a:solidFill>
        </p:spPr>
        <p:txBody>
          <a:bodyPr lIns="144000" rIns="144000" anchor="ctr"/>
          <a:lstStyle>
            <a:lvl1pPr marL="0" indent="0" algn="l">
              <a:lnSpc>
                <a:spcPct val="100000"/>
              </a:lnSpc>
              <a:spcAft>
                <a:spcPts val="0"/>
              </a:spcAft>
              <a:buNone/>
              <a:defRPr sz="1800" b="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Kapitel		</a:t>
            </a:r>
          </a:p>
        </p:txBody>
      </p:sp>
      <p:sp>
        <p:nvSpPr>
          <p:cNvPr id="17" name="Textplatzhalter 5"/>
          <p:cNvSpPr>
            <a:spLocks noGrp="1"/>
          </p:cNvSpPr>
          <p:nvPr>
            <p:ph type="body" sz="quarter" idx="18" hasCustomPrompt="1"/>
          </p:nvPr>
        </p:nvSpPr>
        <p:spPr>
          <a:xfrm>
            <a:off x="2038350" y="2890990"/>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1" name="Textplatzhalter 5"/>
          <p:cNvSpPr>
            <a:spLocks noGrp="1"/>
          </p:cNvSpPr>
          <p:nvPr>
            <p:ph type="body" sz="quarter" idx="22" hasCustomPrompt="1"/>
          </p:nvPr>
        </p:nvSpPr>
        <p:spPr>
          <a:xfrm>
            <a:off x="2038350" y="3690592"/>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2" name="Textplatzhalter 5"/>
          <p:cNvSpPr>
            <a:spLocks noGrp="1"/>
          </p:cNvSpPr>
          <p:nvPr>
            <p:ph type="body" sz="quarter" idx="23" hasCustomPrompt="1"/>
          </p:nvPr>
        </p:nvSpPr>
        <p:spPr>
          <a:xfrm>
            <a:off x="2038350" y="4490194"/>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3" name="Textplatzhalter 5"/>
          <p:cNvSpPr>
            <a:spLocks noGrp="1"/>
          </p:cNvSpPr>
          <p:nvPr>
            <p:ph type="body" sz="quarter" idx="24" hasCustomPrompt="1"/>
          </p:nvPr>
        </p:nvSpPr>
        <p:spPr>
          <a:xfrm>
            <a:off x="2038350" y="5289797"/>
            <a:ext cx="9296401" cy="691272"/>
          </a:xfrm>
          <a:solidFill>
            <a:srgbClr val="F2F2F2"/>
          </a:solidFill>
        </p:spPr>
        <p:txBody>
          <a:bodyPr lIns="144000" rIns="144000" anchor="ctr" anchorCtr="0"/>
          <a:lstStyle>
            <a:lvl1pPr marL="0" indent="0">
              <a:lnSpc>
                <a:spcPct val="100000"/>
              </a:lnSpc>
              <a:buNone/>
              <a:defRPr sz="1800" b="1"/>
            </a:lvl1pPr>
          </a:lstStyle>
          <a:p>
            <a:pPr lvl="0"/>
            <a:r>
              <a:rPr lang="en-US"/>
              <a:t>Kapitel</a:t>
            </a:r>
          </a:p>
        </p:txBody>
      </p:sp>
      <p:sp>
        <p:nvSpPr>
          <p:cNvPr id="2" name="Rechteck 1"/>
          <p:cNvSpPr/>
          <p:nvPr userDrawn="1"/>
        </p:nvSpPr>
        <p:spPr bwMode="gray">
          <a:xfrm>
            <a:off x="1047750" y="2101743"/>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1.</a:t>
            </a:r>
          </a:p>
        </p:txBody>
      </p:sp>
      <p:sp>
        <p:nvSpPr>
          <p:cNvPr id="24" name="Rechteck 23"/>
          <p:cNvSpPr/>
          <p:nvPr userDrawn="1"/>
        </p:nvSpPr>
        <p:spPr bwMode="gray">
          <a:xfrm>
            <a:off x="1047750" y="2901345"/>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2.</a:t>
            </a:r>
          </a:p>
        </p:txBody>
      </p:sp>
      <p:sp>
        <p:nvSpPr>
          <p:cNvPr id="25" name="Rechteck 24"/>
          <p:cNvSpPr/>
          <p:nvPr userDrawn="1"/>
        </p:nvSpPr>
        <p:spPr bwMode="gray">
          <a:xfrm>
            <a:off x="1047750" y="3700947"/>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3.</a:t>
            </a:r>
          </a:p>
        </p:txBody>
      </p:sp>
      <p:sp>
        <p:nvSpPr>
          <p:cNvPr id="26" name="Rechteck 25"/>
          <p:cNvSpPr/>
          <p:nvPr userDrawn="1"/>
        </p:nvSpPr>
        <p:spPr bwMode="gray">
          <a:xfrm>
            <a:off x="1047750" y="4500549"/>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4.</a:t>
            </a:r>
          </a:p>
        </p:txBody>
      </p:sp>
      <p:sp>
        <p:nvSpPr>
          <p:cNvPr id="27" name="Rechteck 26"/>
          <p:cNvSpPr/>
          <p:nvPr userDrawn="1"/>
        </p:nvSpPr>
        <p:spPr bwMode="gray">
          <a:xfrm>
            <a:off x="1047750" y="5300152"/>
            <a:ext cx="819150" cy="680917"/>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tx1"/>
                </a:solidFill>
              </a:rPr>
              <a:t>5.</a:t>
            </a:r>
          </a:p>
        </p:txBody>
      </p:sp>
    </p:spTree>
    <p:extLst>
      <p:ext uri="{BB962C8B-B14F-4D97-AF65-F5344CB8AC3E}">
        <p14:creationId xmlns:p14="http://schemas.microsoft.com/office/powerpoint/2010/main" val="169087193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1 Grafik">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BE3D70C6-BA37-4128-9DCC-EBA1EE87BCCC}"/>
              </a:ext>
            </a:extLst>
          </p:cNvPr>
          <p:cNvGraphicFramePr>
            <a:graphicFrameLocks noChangeAspect="1"/>
          </p:cNvGraphicFramePr>
          <p:nvPr userDrawn="1">
            <p:custDataLst>
              <p:tags r:id="rId2"/>
            </p:custDataLst>
            <p:extLst>
              <p:ext uri="{D42A27DB-BD31-4B8C-83A1-F6EECF244321}">
                <p14:modId xmlns:p14="http://schemas.microsoft.com/office/powerpoint/2010/main" val="25713362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8131"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BE3D70C6-BA37-4128-9DCC-EBA1EE87BCC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hteck 7"/>
          <p:cNvSpPr/>
          <p:nvPr userDrawn="1"/>
        </p:nvSpPr>
        <p:spPr bwMode="gray">
          <a:xfrm>
            <a:off x="814915" y="2251800"/>
            <a:ext cx="10799999"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7" name="Bildplatzhalter 6"/>
          <p:cNvSpPr>
            <a:spLocks noGrp="1" noChangeAspect="1"/>
          </p:cNvSpPr>
          <p:nvPr>
            <p:ph type="pic" sz="quarter" idx="13" hasCustomPrompt="1"/>
          </p:nvPr>
        </p:nvSpPr>
        <p:spPr>
          <a:xfrm>
            <a:off x="1031732" y="2345718"/>
            <a:ext cx="10260000" cy="3420000"/>
          </a:xfrm>
          <a:solidFill>
            <a:srgbClr val="E3E4EA"/>
          </a:solidFill>
        </p:spPr>
        <p:txBody>
          <a:bodyPr anchor="t"/>
          <a:lstStyle>
            <a:lvl1pPr marL="72000" indent="0">
              <a:buNone/>
              <a:defRPr sz="1400"/>
            </a:lvl1pPr>
          </a:lstStyle>
          <a:p>
            <a:r>
              <a:rPr lang="en-US"/>
              <a:t>Grafik mit Rechtsklick einfügen</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9" name="Textplatzhalter 5"/>
          <p:cNvSpPr>
            <a:spLocks noGrp="1"/>
          </p:cNvSpPr>
          <p:nvPr>
            <p:ph type="body" sz="quarter" idx="17" hasCustomPrompt="1"/>
          </p:nvPr>
        </p:nvSpPr>
        <p:spPr>
          <a:xfrm>
            <a:off x="814917" y="1856507"/>
            <a:ext cx="10800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2" name="Textplatzhalter 5"/>
          <p:cNvSpPr>
            <a:spLocks noGrp="1"/>
          </p:cNvSpPr>
          <p:nvPr>
            <p:ph type="body" sz="quarter" idx="16" hasCustomPrompt="1"/>
          </p:nvPr>
        </p:nvSpPr>
        <p:spPr>
          <a:xfrm>
            <a:off x="814914" y="5886389"/>
            <a:ext cx="10800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Tree>
    <p:extLst>
      <p:ext uri="{BB962C8B-B14F-4D97-AF65-F5344CB8AC3E}">
        <p14:creationId xmlns:p14="http://schemas.microsoft.com/office/powerpoint/2010/main" val="149992154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3 Grafiken">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3024BC90-FDA5-44E1-862F-5B5549C45E57}"/>
              </a:ext>
            </a:extLst>
          </p:cNvPr>
          <p:cNvGraphicFramePr>
            <a:graphicFrameLocks noChangeAspect="1"/>
          </p:cNvGraphicFramePr>
          <p:nvPr userDrawn="1">
            <p:custDataLst>
              <p:tags r:id="rId2"/>
            </p:custDataLst>
            <p:extLst>
              <p:ext uri="{D42A27DB-BD31-4B8C-83A1-F6EECF244321}">
                <p14:modId xmlns:p14="http://schemas.microsoft.com/office/powerpoint/2010/main" val="594705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9155"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3024BC90-FDA5-44E1-862F-5B5549C45E5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Rechteck 18"/>
          <p:cNvSpPr/>
          <p:nvPr userDrawn="1"/>
        </p:nvSpPr>
        <p:spPr bwMode="gray">
          <a:xfrm>
            <a:off x="814916" y="2242275"/>
            <a:ext cx="3563998"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0" name="Rechteck 19"/>
          <p:cNvSpPr/>
          <p:nvPr userDrawn="1"/>
        </p:nvSpPr>
        <p:spPr bwMode="gray">
          <a:xfrm>
            <a:off x="4431341" y="2242275"/>
            <a:ext cx="3563998"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1" name="Rechteck 20"/>
          <p:cNvSpPr/>
          <p:nvPr userDrawn="1"/>
        </p:nvSpPr>
        <p:spPr bwMode="gray">
          <a:xfrm>
            <a:off x="8047767" y="2242275"/>
            <a:ext cx="3563998"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6" y="5876475"/>
            <a:ext cx="35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7" y="1848075"/>
            <a:ext cx="3564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3" name="Textplatzhalter 5"/>
          <p:cNvSpPr>
            <a:spLocks noGrp="1"/>
          </p:cNvSpPr>
          <p:nvPr>
            <p:ph type="body" sz="quarter" idx="19" hasCustomPrompt="1"/>
          </p:nvPr>
        </p:nvSpPr>
        <p:spPr>
          <a:xfrm>
            <a:off x="8047765" y="5876475"/>
            <a:ext cx="35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4" name="Textplatzhalter 5"/>
          <p:cNvSpPr>
            <a:spLocks noGrp="1"/>
          </p:cNvSpPr>
          <p:nvPr>
            <p:ph type="body" sz="quarter" idx="20" hasCustomPrompt="1"/>
          </p:nvPr>
        </p:nvSpPr>
        <p:spPr>
          <a:xfrm>
            <a:off x="8047765" y="1848075"/>
            <a:ext cx="3564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5" name="Bildplatzhalter 6"/>
          <p:cNvSpPr>
            <a:spLocks noGrp="1" noChangeAspect="1"/>
          </p:cNvSpPr>
          <p:nvPr>
            <p:ph type="pic" sz="quarter" idx="21" hasCustomPrompt="1"/>
          </p:nvPr>
        </p:nvSpPr>
        <p:spPr>
          <a:xfrm>
            <a:off x="904015" y="2332275"/>
            <a:ext cx="3385800" cy="3420000"/>
          </a:xfrm>
          <a:solidFill>
            <a:srgbClr val="E3E4EA"/>
          </a:solidFill>
        </p:spPr>
        <p:txBody>
          <a:bodyPr anchor="t"/>
          <a:lstStyle>
            <a:lvl1pPr marL="72000" indent="0">
              <a:buNone/>
              <a:defRPr sz="1400" baseline="0"/>
            </a:lvl1pPr>
          </a:lstStyle>
          <a:p>
            <a:r>
              <a:rPr lang="en-US"/>
              <a:t>Grafik mit Rechtsklick einfügen</a:t>
            </a:r>
          </a:p>
        </p:txBody>
      </p:sp>
      <p:sp>
        <p:nvSpPr>
          <p:cNvPr id="16" name="Bildplatzhalter 6"/>
          <p:cNvSpPr>
            <a:spLocks noGrp="1" noChangeAspect="1"/>
          </p:cNvSpPr>
          <p:nvPr>
            <p:ph type="pic" sz="quarter" idx="22" hasCustomPrompt="1"/>
          </p:nvPr>
        </p:nvSpPr>
        <p:spPr>
          <a:xfrm>
            <a:off x="8136866" y="2332275"/>
            <a:ext cx="3385800" cy="3420000"/>
          </a:xfrm>
          <a:solidFill>
            <a:srgbClr val="E3E4EA"/>
          </a:solidFill>
        </p:spPr>
        <p:txBody>
          <a:bodyPr anchor="t"/>
          <a:lstStyle>
            <a:lvl1pPr marL="72000" indent="0">
              <a:buNone/>
              <a:defRPr sz="1400" baseline="0"/>
            </a:lvl1pPr>
          </a:lstStyle>
          <a:p>
            <a:r>
              <a:rPr lang="en-US"/>
              <a:t>Grafik mit Rechtsklick einfügen</a:t>
            </a:r>
          </a:p>
        </p:txBody>
      </p:sp>
      <p:sp>
        <p:nvSpPr>
          <p:cNvPr id="12" name="Textplatzhalter 5"/>
          <p:cNvSpPr>
            <a:spLocks noGrp="1"/>
          </p:cNvSpPr>
          <p:nvPr>
            <p:ph type="body" sz="quarter" idx="23" hasCustomPrompt="1"/>
          </p:nvPr>
        </p:nvSpPr>
        <p:spPr>
          <a:xfrm>
            <a:off x="4431339" y="5876475"/>
            <a:ext cx="3564000"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7" name="Textplatzhalter 5"/>
          <p:cNvSpPr>
            <a:spLocks noGrp="1"/>
          </p:cNvSpPr>
          <p:nvPr>
            <p:ph type="body" sz="quarter" idx="24" hasCustomPrompt="1"/>
          </p:nvPr>
        </p:nvSpPr>
        <p:spPr>
          <a:xfrm>
            <a:off x="4431340" y="1848075"/>
            <a:ext cx="3564000"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8" name="Bildplatzhalter 6"/>
          <p:cNvSpPr>
            <a:spLocks noGrp="1" noChangeAspect="1"/>
          </p:cNvSpPr>
          <p:nvPr>
            <p:ph type="pic" sz="quarter" idx="25" hasCustomPrompt="1"/>
          </p:nvPr>
        </p:nvSpPr>
        <p:spPr>
          <a:xfrm>
            <a:off x="4520440" y="2332275"/>
            <a:ext cx="3385800" cy="3420000"/>
          </a:xfrm>
          <a:solidFill>
            <a:srgbClr val="E3E4EA"/>
          </a:solidFill>
        </p:spPr>
        <p:txBody>
          <a:bodyPr anchor="t"/>
          <a:lstStyle>
            <a:lvl1pPr marL="72000" indent="0">
              <a:buNone/>
              <a:defRPr sz="1400" baseline="0"/>
            </a:lvl1pPr>
          </a:lstStyle>
          <a:p>
            <a:r>
              <a:rPr lang="en-US"/>
              <a:t>Grafik mit Rechtsklick einfügen</a:t>
            </a:r>
          </a:p>
        </p:txBody>
      </p:sp>
    </p:spTree>
    <p:extLst>
      <p:ext uri="{BB962C8B-B14F-4D97-AF65-F5344CB8AC3E}">
        <p14:creationId xmlns:p14="http://schemas.microsoft.com/office/powerpoint/2010/main" val="233526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Default?">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83FEBB89-BA42-442B-B0B1-EEC2B40E29EC}"/>
              </a:ext>
            </a:extLst>
          </p:cNvPr>
          <p:cNvGraphicFramePr>
            <a:graphicFrameLocks noChangeAspect="1"/>
          </p:cNvGraphicFramePr>
          <p:nvPr userDrawn="1">
            <p:custDataLst>
              <p:tags r:id="rId2"/>
            </p:custDataLst>
            <p:extLst>
              <p:ext uri="{D42A27DB-BD31-4B8C-83A1-F6EECF244321}">
                <p14:modId xmlns:p14="http://schemas.microsoft.com/office/powerpoint/2010/main" val="2021353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5" name="think-cell Folie" r:id="rId5" imgW="530" imgH="531" progId="TCLayout.ActiveDocument.1">
                  <p:embed/>
                </p:oleObj>
              </mc:Choice>
              <mc:Fallback>
                <p:oleObj name="think-cell Folie" r:id="rId5" imgW="530" imgH="531" progId="TCLayout.ActiveDocument.1">
                  <p:embed/>
                  <p:pic>
                    <p:nvPicPr>
                      <p:cNvPr id="6" name="Objekt 5" hidden="1">
                        <a:extLst>
                          <a:ext uri="{FF2B5EF4-FFF2-40B4-BE49-F238E27FC236}">
                            <a16:creationId xmlns:a16="http://schemas.microsoft.com/office/drawing/2014/main" id="{83FEBB89-BA42-442B-B0B1-EEC2B40E29E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hteck 3" hidden="1">
            <a:extLst>
              <a:ext uri="{FF2B5EF4-FFF2-40B4-BE49-F238E27FC236}">
                <a16:creationId xmlns:a16="http://schemas.microsoft.com/office/drawing/2014/main" id="{19353298-859E-4F5F-B908-9BE704FE446D}"/>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200" b="1" i="0" baseline="0">
              <a:solidFill>
                <a:schemeClr val="tx1"/>
              </a:solidFill>
              <a:latin typeface="Arial" panose="020B0604020202020204" pitchFamily="34" charset="0"/>
              <a:ea typeface="Verdana" panose="020B0604030504040204" pitchFamily="34" charset="0"/>
              <a:sym typeface="Arial" panose="020B0604020202020204" pitchFamily="34" charset="0"/>
            </a:endParaRP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8" name="Textplatzhalter 7"/>
          <p:cNvSpPr>
            <a:spLocks noGrp="1"/>
          </p:cNvSpPr>
          <p:nvPr>
            <p:ph type="body" sz="quarter" idx="18" hasCustomPrompt="1"/>
          </p:nvPr>
        </p:nvSpPr>
        <p:spPr>
          <a:xfrm>
            <a:off x="291041" y="1647473"/>
            <a:ext cx="10591800" cy="4267200"/>
          </a:xfrm>
          <a:solidFill>
            <a:srgbClr val="F6F6F8"/>
          </a:solidFill>
          <a:ln w="19050">
            <a:solidFill>
              <a:srgbClr val="53794A"/>
            </a:solidFill>
          </a:ln>
        </p:spPr>
        <p:txBody>
          <a:bodyPr lIns="72000" tIns="72000" rIns="72000" bIns="72000"/>
          <a:lstStyle>
            <a:lvl1pPr marL="285750" indent="-285750">
              <a:lnSpc>
                <a:spcPct val="100000"/>
              </a:lnSpc>
              <a:buClr>
                <a:srgbClr val="53794A"/>
              </a:buClr>
              <a:buSzPct val="100000"/>
              <a:buFont typeface="Wingdings" panose="05000000000000000000" pitchFamily="2" charset="2"/>
              <a:buChar char="§"/>
              <a:defRPr sz="1800" baseline="0"/>
            </a:lvl1pPr>
            <a:lvl2pPr marL="539750" indent="-285750">
              <a:buClr>
                <a:srgbClr val="53794A"/>
              </a:buClr>
              <a:buFont typeface="Wingdings" panose="05000000000000000000" pitchFamily="2" charset="2"/>
              <a:buChar char="Ø"/>
              <a:defRPr sz="1600"/>
            </a:lvl2pPr>
          </a:lstStyle>
          <a:p>
            <a:pPr lvl="0"/>
            <a:r>
              <a:rPr lang="en-US"/>
              <a:t>Bullet 1</a:t>
            </a:r>
          </a:p>
          <a:p>
            <a:pPr lvl="1"/>
            <a:r>
              <a:rPr lang="en-US"/>
              <a:t>Bullet 2</a:t>
            </a:r>
          </a:p>
        </p:txBody>
      </p:sp>
      <p:sp>
        <p:nvSpPr>
          <p:cNvPr id="11" name="Titel 1">
            <a:extLst>
              <a:ext uri="{FF2B5EF4-FFF2-40B4-BE49-F238E27FC236}">
                <a16:creationId xmlns:a16="http://schemas.microsoft.com/office/drawing/2014/main" id="{8731AB9E-F2B6-4680-B6EB-D45FC98A4DEC}"/>
              </a:ext>
            </a:extLst>
          </p:cNvPr>
          <p:cNvSpPr>
            <a:spLocks noGrp="1"/>
          </p:cNvSpPr>
          <p:nvPr>
            <p:ph type="title" hasCustomPrompt="1"/>
          </p:nvPr>
        </p:nvSpPr>
        <p:spPr>
          <a:xfrm>
            <a:off x="291041" y="407948"/>
            <a:ext cx="8401429" cy="603366"/>
          </a:xfrm>
        </p:spPr>
        <p:txBody>
          <a:bodyPr/>
          <a:lstStyle>
            <a:lvl1pPr>
              <a:defRPr sz="2400" baseline="0"/>
            </a:lvl1pPr>
          </a:lstStyle>
          <a:p>
            <a:r>
              <a:rPr lang="en-US" err="1"/>
              <a:t>Überschrift</a:t>
            </a:r>
            <a:endParaRPr lang="en-US"/>
          </a:p>
        </p:txBody>
      </p:sp>
      <p:cxnSp>
        <p:nvCxnSpPr>
          <p:cNvPr id="12" name="Gerade Verbindung 9">
            <a:extLst>
              <a:ext uri="{FF2B5EF4-FFF2-40B4-BE49-F238E27FC236}">
                <a16:creationId xmlns:a16="http://schemas.microsoft.com/office/drawing/2014/main" id="{A47478B0-8F14-43E2-A925-9B0188DD8817}"/>
              </a:ext>
            </a:extLst>
          </p:cNvPr>
          <p:cNvCxnSpPr/>
          <p:nvPr userDrawn="1"/>
        </p:nvCxnSpPr>
        <p:spPr bwMode="gray">
          <a:xfrm>
            <a:off x="291041" y="1136737"/>
            <a:ext cx="10752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15702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1 Grafik + Text (1)">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FAFD401C-D473-461A-8362-7C0FFA6A6044}"/>
              </a:ext>
            </a:extLst>
          </p:cNvPr>
          <p:cNvGraphicFramePr>
            <a:graphicFrameLocks noChangeAspect="1"/>
          </p:cNvGraphicFramePr>
          <p:nvPr userDrawn="1">
            <p:custDataLst>
              <p:tags r:id="rId2"/>
            </p:custDataLst>
            <p:extLst>
              <p:ext uri="{D42A27DB-BD31-4B8C-83A1-F6EECF244321}">
                <p14:modId xmlns:p14="http://schemas.microsoft.com/office/powerpoint/2010/main" val="19895326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0179"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FAFD401C-D473-461A-8362-7C0FFA6A604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hteck 13"/>
          <p:cNvSpPr/>
          <p:nvPr userDrawn="1"/>
        </p:nvSpPr>
        <p:spPr bwMode="gray">
          <a:xfrm>
            <a:off x="814915" y="2242275"/>
            <a:ext cx="6400800"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5" y="5876475"/>
            <a:ext cx="6399999"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6" y="1848075"/>
            <a:ext cx="6399999"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5" name="Bildplatzhalter 6"/>
          <p:cNvSpPr>
            <a:spLocks noGrp="1" noChangeAspect="1"/>
          </p:cNvSpPr>
          <p:nvPr>
            <p:ph type="pic" sz="quarter" idx="21" hasCustomPrompt="1"/>
          </p:nvPr>
        </p:nvSpPr>
        <p:spPr>
          <a:xfrm>
            <a:off x="975315" y="2332275"/>
            <a:ext cx="6080000" cy="3420000"/>
          </a:xfrm>
          <a:solidFill>
            <a:srgbClr val="E3E4EA"/>
          </a:solidFill>
        </p:spPr>
        <p:txBody>
          <a:bodyPr anchor="t"/>
          <a:lstStyle>
            <a:lvl1pPr marL="72000" indent="0">
              <a:buNone/>
              <a:defRPr sz="1400" baseline="0"/>
            </a:lvl1pPr>
          </a:lstStyle>
          <a:p>
            <a:r>
              <a:rPr lang="en-US"/>
              <a:t>Grafik mit Rechtsklick einfügen</a:t>
            </a:r>
          </a:p>
        </p:txBody>
      </p:sp>
      <p:sp>
        <p:nvSpPr>
          <p:cNvPr id="12" name="Rechteck 11"/>
          <p:cNvSpPr/>
          <p:nvPr userDrawn="1"/>
        </p:nvSpPr>
        <p:spPr bwMode="gray">
          <a:xfrm>
            <a:off x="7267575" y="1848075"/>
            <a:ext cx="4327640" cy="43884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3" name="Textplatzhalter 7"/>
          <p:cNvSpPr>
            <a:spLocks noGrp="1"/>
          </p:cNvSpPr>
          <p:nvPr>
            <p:ph type="body" sz="quarter" idx="18" hasCustomPrompt="1"/>
          </p:nvPr>
        </p:nvSpPr>
        <p:spPr>
          <a:xfrm>
            <a:off x="7359595" y="1936275"/>
            <a:ext cx="4143600" cy="4212000"/>
          </a:xfrm>
          <a:solidFill>
            <a:srgbClr val="F6F6F8"/>
          </a:solidFill>
        </p:spPr>
        <p:txBody>
          <a:bodyPr lIns="72000" tIns="72000" rIns="72000" bIns="72000"/>
          <a:lstStyle>
            <a:lvl1pPr marL="285750" indent="-285750">
              <a:lnSpc>
                <a:spcPts val="1680"/>
              </a:lnSpc>
              <a:buFont typeface="Flexo" pitchFamily="50" charset="0"/>
              <a:buChar char="→"/>
              <a:defRPr sz="1400" baseline="0"/>
            </a:lvl1pPr>
            <a:lvl2pPr marL="447675" indent="-285750">
              <a:lnSpc>
                <a:spcPts val="1680"/>
              </a:lnSpc>
              <a:buFont typeface="Arial" panose="020B0604020202020204" pitchFamily="34" charset="0"/>
              <a:buChar char="•"/>
              <a:defRPr sz="1400"/>
            </a:lvl2pPr>
          </a:lstStyle>
          <a:p>
            <a:pPr lvl="0"/>
            <a:r>
              <a:rPr lang="en-US"/>
              <a:t>Bullet hinzufügen</a:t>
            </a:r>
          </a:p>
          <a:p>
            <a:pPr lvl="1"/>
            <a:r>
              <a:rPr lang="en-US"/>
              <a:t>Zweiter Bullet</a:t>
            </a:r>
          </a:p>
        </p:txBody>
      </p:sp>
    </p:spTree>
    <p:extLst>
      <p:ext uri="{BB962C8B-B14F-4D97-AF65-F5344CB8AC3E}">
        <p14:creationId xmlns:p14="http://schemas.microsoft.com/office/powerpoint/2010/main" val="47277191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1 Grafik + Text (2)">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DB815616-E194-460F-876B-BBF17196F4BA}"/>
              </a:ext>
            </a:extLst>
          </p:cNvPr>
          <p:cNvGraphicFramePr>
            <a:graphicFrameLocks noChangeAspect="1"/>
          </p:cNvGraphicFramePr>
          <p:nvPr userDrawn="1">
            <p:custDataLst>
              <p:tags r:id="rId2"/>
            </p:custDataLst>
            <p:extLst>
              <p:ext uri="{D42A27DB-BD31-4B8C-83A1-F6EECF244321}">
                <p14:modId xmlns:p14="http://schemas.microsoft.com/office/powerpoint/2010/main" val="41752731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03"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DB815616-E194-460F-876B-BBF17196F4B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7" name="Rechteck 16"/>
          <p:cNvSpPr/>
          <p:nvPr userDrawn="1"/>
        </p:nvSpPr>
        <p:spPr bwMode="gray">
          <a:xfrm>
            <a:off x="814915" y="2242275"/>
            <a:ext cx="6400800" cy="36000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8" name="Textplatzhalter 5"/>
          <p:cNvSpPr>
            <a:spLocks noGrp="1"/>
          </p:cNvSpPr>
          <p:nvPr>
            <p:ph type="body" sz="quarter" idx="16" hasCustomPrompt="1"/>
          </p:nvPr>
        </p:nvSpPr>
        <p:spPr>
          <a:xfrm>
            <a:off x="814915" y="5876475"/>
            <a:ext cx="6399999" cy="360000"/>
          </a:xfrm>
          <a:solidFill>
            <a:srgbClr val="E3E4EA"/>
          </a:solidFill>
        </p:spPr>
        <p:txBody>
          <a:bodyPr lIns="108000" anchor="ctr"/>
          <a:lstStyle>
            <a:lvl1pPr marL="0" indent="0">
              <a:lnSpc>
                <a:spcPct val="100000"/>
              </a:lnSpc>
              <a:buNone/>
              <a:defRPr sz="1400" b="0"/>
            </a:lvl1pPr>
          </a:lstStyle>
          <a:p>
            <a:pPr lvl="0"/>
            <a:r>
              <a:rPr lang="en-US"/>
              <a:t>Quelle Grafik</a:t>
            </a:r>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14916" y="1848075"/>
            <a:ext cx="6399999" cy="360000"/>
          </a:xfrm>
          <a:solidFill>
            <a:srgbClr val="E3E4EA"/>
          </a:solidFill>
        </p:spPr>
        <p:txBody>
          <a:bodyPr lIns="108000" anchor="ctr" anchorCtr="0"/>
          <a:lstStyle>
            <a:lvl1pPr marL="0" indent="0">
              <a:lnSpc>
                <a:spcPct val="100000"/>
              </a:lnSpc>
              <a:buNone/>
              <a:defRPr sz="1400" b="0"/>
            </a:lvl1pPr>
          </a:lstStyle>
          <a:p>
            <a:pPr lvl="0"/>
            <a:r>
              <a:rPr lang="en-US"/>
              <a:t>Titel Grafik</a:t>
            </a:r>
          </a:p>
        </p:txBody>
      </p:sp>
      <p:sp>
        <p:nvSpPr>
          <p:cNvPr id="15" name="Bildplatzhalter 6"/>
          <p:cNvSpPr>
            <a:spLocks noGrp="1" noChangeAspect="1"/>
          </p:cNvSpPr>
          <p:nvPr>
            <p:ph type="pic" sz="quarter" idx="21" hasCustomPrompt="1"/>
          </p:nvPr>
        </p:nvSpPr>
        <p:spPr>
          <a:xfrm>
            <a:off x="975315" y="2332275"/>
            <a:ext cx="6080000" cy="3420000"/>
          </a:xfrm>
          <a:solidFill>
            <a:srgbClr val="E3E4EA"/>
          </a:solidFill>
        </p:spPr>
        <p:txBody>
          <a:bodyPr anchor="t"/>
          <a:lstStyle>
            <a:lvl1pPr marL="72000" indent="0">
              <a:buNone/>
              <a:defRPr sz="1400" baseline="0"/>
            </a:lvl1pPr>
          </a:lstStyle>
          <a:p>
            <a:r>
              <a:rPr lang="en-US"/>
              <a:t>Grafik mit Rechtsklick einfügen</a:t>
            </a:r>
          </a:p>
        </p:txBody>
      </p:sp>
      <p:sp>
        <p:nvSpPr>
          <p:cNvPr id="12" name="Rechteck 11"/>
          <p:cNvSpPr/>
          <p:nvPr userDrawn="1"/>
        </p:nvSpPr>
        <p:spPr bwMode="gray">
          <a:xfrm>
            <a:off x="7267575" y="1848075"/>
            <a:ext cx="4327640" cy="43884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3" name="Textplatzhalter 5"/>
          <p:cNvSpPr>
            <a:spLocks noGrp="1"/>
          </p:cNvSpPr>
          <p:nvPr>
            <p:ph type="body" sz="quarter" idx="18"/>
          </p:nvPr>
        </p:nvSpPr>
        <p:spPr>
          <a:xfrm>
            <a:off x="7359708" y="1921211"/>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
        <p:nvSpPr>
          <p:cNvPr id="14" name="Textplatzhalter 5"/>
          <p:cNvSpPr>
            <a:spLocks noGrp="1"/>
          </p:cNvSpPr>
          <p:nvPr>
            <p:ph type="body" sz="quarter" idx="19"/>
          </p:nvPr>
        </p:nvSpPr>
        <p:spPr>
          <a:xfrm>
            <a:off x="7359708" y="5133975"/>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
        <p:nvSpPr>
          <p:cNvPr id="16" name="Textplatzhalter 5"/>
          <p:cNvSpPr>
            <a:spLocks noGrp="1"/>
          </p:cNvSpPr>
          <p:nvPr>
            <p:ph type="body" sz="quarter" idx="20"/>
          </p:nvPr>
        </p:nvSpPr>
        <p:spPr>
          <a:xfrm>
            <a:off x="7359708" y="4063053"/>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
        <p:nvSpPr>
          <p:cNvPr id="18" name="Textplatzhalter 5"/>
          <p:cNvSpPr>
            <a:spLocks noGrp="1"/>
          </p:cNvSpPr>
          <p:nvPr>
            <p:ph type="body" sz="quarter" idx="22"/>
          </p:nvPr>
        </p:nvSpPr>
        <p:spPr>
          <a:xfrm>
            <a:off x="7359708" y="2992132"/>
            <a:ext cx="4143375" cy="1022573"/>
          </a:xfrm>
          <a:solidFill>
            <a:srgbClr val="F6F6F8"/>
          </a:solidFill>
        </p:spPr>
        <p:txBody>
          <a:bodyPr wrap="square" lIns="72000" tIns="72000" rIns="72000" bIns="72000" anchor="ctr" anchorCtr="0"/>
          <a:lstStyle>
            <a:lvl1pPr marL="0" indent="0" algn="l">
              <a:lnSpc>
                <a:spcPct val="100000"/>
              </a:lnSpc>
              <a:buNone/>
              <a:defRPr sz="1400" b="0"/>
            </a:lvl1pPr>
          </a:lstStyle>
          <a:p>
            <a:pPr lvl="0"/>
            <a:r>
              <a:rPr lang="en-US"/>
              <a:t>Mastertextformat bearbeiten</a:t>
            </a:r>
          </a:p>
        </p:txBody>
      </p:sp>
    </p:spTree>
    <p:extLst>
      <p:ext uri="{BB962C8B-B14F-4D97-AF65-F5344CB8AC3E}">
        <p14:creationId xmlns:p14="http://schemas.microsoft.com/office/powerpoint/2010/main" val="73932665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2 Textfelder (grau)">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1E99D871-CA82-4834-B2AF-F5A3B6D4854C}"/>
              </a:ext>
            </a:extLst>
          </p:cNvPr>
          <p:cNvGraphicFramePr>
            <a:graphicFrameLocks noChangeAspect="1"/>
          </p:cNvGraphicFramePr>
          <p:nvPr userDrawn="1">
            <p:custDataLst>
              <p:tags r:id="rId2"/>
            </p:custDataLst>
            <p:extLst>
              <p:ext uri="{D42A27DB-BD31-4B8C-83A1-F6EECF244321}">
                <p14:modId xmlns:p14="http://schemas.microsoft.com/office/powerpoint/2010/main" val="5245235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227"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1E99D871-CA82-4834-B2AF-F5A3B6D4854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baseline="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11" name="Textplatzhalter 5"/>
          <p:cNvSpPr>
            <a:spLocks noGrp="1"/>
          </p:cNvSpPr>
          <p:nvPr>
            <p:ph type="body" sz="quarter" idx="17" hasCustomPrompt="1"/>
          </p:nvPr>
        </p:nvSpPr>
        <p:spPr>
          <a:xfrm>
            <a:off x="824442" y="1848075"/>
            <a:ext cx="5364000" cy="360000"/>
          </a:xfrm>
          <a:solidFill>
            <a:srgbClr val="E3E4EA"/>
          </a:solidFill>
        </p:spPr>
        <p:txBody>
          <a:bodyPr lIns="108000" anchor="ctr" anchorCtr="0"/>
          <a:lstStyle>
            <a:lvl1pPr marL="0" indent="0">
              <a:lnSpc>
                <a:spcPct val="100000"/>
              </a:lnSpc>
              <a:buNone/>
              <a:defRPr sz="1400" b="0"/>
            </a:lvl1pPr>
          </a:lstStyle>
          <a:p>
            <a:pPr lvl="0"/>
            <a:r>
              <a:rPr lang="en-US"/>
              <a:t>Titel 1</a:t>
            </a:r>
          </a:p>
        </p:txBody>
      </p:sp>
      <p:sp>
        <p:nvSpPr>
          <p:cNvPr id="14" name="Textplatzhalter 5"/>
          <p:cNvSpPr>
            <a:spLocks noGrp="1"/>
          </p:cNvSpPr>
          <p:nvPr>
            <p:ph type="body" sz="quarter" idx="20" hasCustomPrompt="1"/>
          </p:nvPr>
        </p:nvSpPr>
        <p:spPr>
          <a:xfrm>
            <a:off x="6238240" y="1848075"/>
            <a:ext cx="5364000" cy="360000"/>
          </a:xfrm>
          <a:solidFill>
            <a:srgbClr val="E3E4EA"/>
          </a:solidFill>
        </p:spPr>
        <p:txBody>
          <a:bodyPr lIns="108000" anchor="ctr" anchorCtr="0"/>
          <a:lstStyle>
            <a:lvl1pPr marL="0" indent="0">
              <a:lnSpc>
                <a:spcPct val="100000"/>
              </a:lnSpc>
              <a:buNone/>
              <a:defRPr sz="1400" b="0"/>
            </a:lvl1pPr>
          </a:lstStyle>
          <a:p>
            <a:pPr lvl="0"/>
            <a:r>
              <a:rPr lang="en-US"/>
              <a:t>Titel 2</a:t>
            </a:r>
          </a:p>
        </p:txBody>
      </p:sp>
      <p:sp>
        <p:nvSpPr>
          <p:cNvPr id="12" name="Rechteck 11"/>
          <p:cNvSpPr/>
          <p:nvPr userDrawn="1"/>
        </p:nvSpPr>
        <p:spPr bwMode="gray">
          <a:xfrm>
            <a:off x="824442" y="2228851"/>
            <a:ext cx="5364000" cy="40536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7" name="Rechteck 16"/>
          <p:cNvSpPr/>
          <p:nvPr userDrawn="1"/>
        </p:nvSpPr>
        <p:spPr bwMode="gray">
          <a:xfrm>
            <a:off x="6238240" y="2228851"/>
            <a:ext cx="5364000" cy="4053600"/>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8" name="Textplatzhalter 7"/>
          <p:cNvSpPr>
            <a:spLocks noGrp="1"/>
          </p:cNvSpPr>
          <p:nvPr>
            <p:ph type="body" sz="quarter" idx="18" hasCustomPrompt="1"/>
          </p:nvPr>
        </p:nvSpPr>
        <p:spPr>
          <a:xfrm>
            <a:off x="902942" y="2293501"/>
            <a:ext cx="5207000" cy="3924300"/>
          </a:xfrm>
          <a:solidFill>
            <a:srgbClr val="F6F6F8"/>
          </a:solidFill>
        </p:spPr>
        <p:txBody>
          <a:bodyPr lIns="72000" tIns="72000" rIns="72000" bIns="72000"/>
          <a:lstStyle>
            <a:lvl1pPr marL="285750" indent="-285750">
              <a:lnSpc>
                <a:spcPct val="100000"/>
              </a:lnSpc>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
        <p:nvSpPr>
          <p:cNvPr id="20" name="Textplatzhalter 7"/>
          <p:cNvSpPr>
            <a:spLocks noGrp="1"/>
          </p:cNvSpPr>
          <p:nvPr>
            <p:ph type="body" sz="quarter" idx="21" hasCustomPrompt="1"/>
          </p:nvPr>
        </p:nvSpPr>
        <p:spPr>
          <a:xfrm>
            <a:off x="6316740" y="2293501"/>
            <a:ext cx="5207000" cy="3924300"/>
          </a:xfrm>
          <a:solidFill>
            <a:srgbClr val="F6F6F8"/>
          </a:solidFill>
        </p:spPr>
        <p:txBody>
          <a:bodyPr lIns="72000" tIns="72000" rIns="72000" bIns="72000"/>
          <a:lstStyle>
            <a:lvl1pPr marL="285750" indent="-285750">
              <a:lnSpc>
                <a:spcPct val="100000"/>
              </a:lnSpc>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Tree>
    <p:extLst>
      <p:ext uri="{BB962C8B-B14F-4D97-AF65-F5344CB8AC3E}">
        <p14:creationId xmlns:p14="http://schemas.microsoft.com/office/powerpoint/2010/main" val="347728029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1 Textfeld (weiß)">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02EF2472-1E8B-4EAC-831E-6BDE02B256DC}"/>
              </a:ext>
            </a:extLst>
          </p:cNvPr>
          <p:cNvGraphicFramePr>
            <a:graphicFrameLocks noChangeAspect="1"/>
          </p:cNvGraphicFramePr>
          <p:nvPr userDrawn="1">
            <p:custDataLst>
              <p:tags r:id="rId2"/>
            </p:custDataLst>
            <p:extLst>
              <p:ext uri="{D42A27DB-BD31-4B8C-83A1-F6EECF244321}">
                <p14:modId xmlns:p14="http://schemas.microsoft.com/office/powerpoint/2010/main" val="4143172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3251"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02EF2472-1E8B-4EAC-831E-6BDE02B256D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5" name="Textplatzhalter 7"/>
          <p:cNvSpPr>
            <a:spLocks noGrp="1"/>
          </p:cNvSpPr>
          <p:nvPr>
            <p:ph type="body" sz="quarter" idx="18" hasCustomPrompt="1"/>
          </p:nvPr>
        </p:nvSpPr>
        <p:spPr>
          <a:xfrm>
            <a:off x="814917" y="1828800"/>
            <a:ext cx="10780298" cy="4438651"/>
          </a:xfrm>
          <a:noFill/>
        </p:spPr>
        <p:txBody>
          <a:bodyPr lIns="72000" tIns="72000" rIns="72000" bIns="72000"/>
          <a:lstStyle>
            <a:lvl1pPr marL="285750" indent="-285750">
              <a:lnSpc>
                <a:spcPct val="100000"/>
              </a:lnSpc>
              <a:buSzPct val="100000"/>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Tree>
    <p:extLst>
      <p:ext uri="{BB962C8B-B14F-4D97-AF65-F5344CB8AC3E}">
        <p14:creationId xmlns:p14="http://schemas.microsoft.com/office/powerpoint/2010/main" val="108048092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3_1 Textfeld (weiß)">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A6B85414-EFC3-42E6-B985-368B349926D8}"/>
              </a:ext>
            </a:extLst>
          </p:cNvPr>
          <p:cNvGraphicFramePr>
            <a:graphicFrameLocks noChangeAspect="1"/>
          </p:cNvGraphicFramePr>
          <p:nvPr userDrawn="1">
            <p:custDataLst>
              <p:tags r:id="rId2"/>
            </p:custDataLst>
            <p:extLst>
              <p:ext uri="{D42A27DB-BD31-4B8C-83A1-F6EECF244321}">
                <p14:modId xmlns:p14="http://schemas.microsoft.com/office/powerpoint/2010/main" val="24861577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4275"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A6B85414-EFC3-42E6-B985-368B349926D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Tree>
    <p:extLst>
      <p:ext uri="{BB962C8B-B14F-4D97-AF65-F5344CB8AC3E}">
        <p14:creationId xmlns:p14="http://schemas.microsoft.com/office/powerpoint/2010/main" val="110708370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2 Textfelder (weiß)">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808AD27D-796D-455A-9472-B3B15EF02634}"/>
              </a:ext>
            </a:extLst>
          </p:cNvPr>
          <p:cNvGraphicFramePr>
            <a:graphicFrameLocks noChangeAspect="1"/>
          </p:cNvGraphicFramePr>
          <p:nvPr userDrawn="1">
            <p:custDataLst>
              <p:tags r:id="rId2"/>
            </p:custDataLst>
            <p:extLst>
              <p:ext uri="{D42A27DB-BD31-4B8C-83A1-F6EECF244321}">
                <p14:modId xmlns:p14="http://schemas.microsoft.com/office/powerpoint/2010/main" val="17444629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5299" name="think-cell Folie" r:id="rId4" imgW="530" imgH="531" progId="TCLayout.ActiveDocument.1">
                  <p:embed/>
                </p:oleObj>
              </mc:Choice>
              <mc:Fallback>
                <p:oleObj name="think-cell Folie" r:id="rId4" imgW="530" imgH="531" progId="TCLayout.ActiveDocument.1">
                  <p:embed/>
                  <p:pic>
                    <p:nvPicPr>
                      <p:cNvPr id="4" name="Objekt 3" hidden="1">
                        <a:extLst>
                          <a:ext uri="{FF2B5EF4-FFF2-40B4-BE49-F238E27FC236}">
                            <a16:creationId xmlns:a16="http://schemas.microsoft.com/office/drawing/2014/main" id="{808AD27D-796D-455A-9472-B3B15EF0263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a:xfrm>
            <a:off x="814918" y="628001"/>
            <a:ext cx="8401429" cy="1017636"/>
          </a:xfrm>
        </p:spPr>
        <p:txBody>
          <a:bodyPr/>
          <a:lstStyle>
            <a:lvl1pPr>
              <a:defRPr sz="2200"/>
            </a:lvl1pPr>
          </a:lstStyle>
          <a:p>
            <a:r>
              <a:rPr lang="en-US"/>
              <a:t>Überschrift</a:t>
            </a: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5" name="Textplatzhalter 7"/>
          <p:cNvSpPr>
            <a:spLocks noGrp="1"/>
          </p:cNvSpPr>
          <p:nvPr>
            <p:ph type="body" sz="quarter" idx="18" hasCustomPrompt="1"/>
          </p:nvPr>
        </p:nvSpPr>
        <p:spPr>
          <a:xfrm>
            <a:off x="814917" y="1828800"/>
            <a:ext cx="5331883" cy="4438651"/>
          </a:xfrm>
          <a:noFill/>
        </p:spPr>
        <p:txBody>
          <a:bodyPr lIns="72000" tIns="72000" rIns="72000" bIns="72000"/>
          <a:lstStyle>
            <a:lvl1pPr marL="285750" indent="-285750">
              <a:lnSpc>
                <a:spcPct val="100000"/>
              </a:lnSpc>
              <a:buSzPct val="100000"/>
              <a:buFont typeface="Flexo" pitchFamily="50" charset="0"/>
              <a:buChar char="→"/>
              <a:defRPr sz="1800" baseline="0"/>
            </a:lvl1pPr>
            <a:lvl2pPr marL="539750" indent="-285750">
              <a:buFont typeface="Arial" panose="020B0604020202020204" pitchFamily="34" charset="0"/>
              <a:buChar char="•"/>
              <a:tabLst>
                <a:tab pos="182563" algn="l"/>
              </a:tabLst>
              <a:defRPr sz="1600"/>
            </a:lvl2pPr>
          </a:lstStyle>
          <a:p>
            <a:pPr lvl="0"/>
            <a:r>
              <a:rPr lang="en-US"/>
              <a:t>Bullet hinzufügen</a:t>
            </a:r>
          </a:p>
          <a:p>
            <a:pPr lvl="1"/>
            <a:r>
              <a:rPr lang="en-US"/>
              <a:t>Zweiter Bullet</a:t>
            </a:r>
          </a:p>
        </p:txBody>
      </p:sp>
      <p:sp>
        <p:nvSpPr>
          <p:cNvPr id="6" name="Textplatzhalter 7"/>
          <p:cNvSpPr>
            <a:spLocks noGrp="1"/>
          </p:cNvSpPr>
          <p:nvPr>
            <p:ph type="body" sz="quarter" idx="19" hasCustomPrompt="1"/>
          </p:nvPr>
        </p:nvSpPr>
        <p:spPr>
          <a:xfrm>
            <a:off x="6276032" y="1828800"/>
            <a:ext cx="5331883" cy="4438651"/>
          </a:xfrm>
          <a:noFill/>
        </p:spPr>
        <p:txBody>
          <a:bodyPr lIns="72000" tIns="72000" rIns="72000" bIns="72000"/>
          <a:lstStyle>
            <a:lvl1pPr marL="285750" indent="-285750">
              <a:lnSpc>
                <a:spcPct val="100000"/>
              </a:lnSpc>
              <a:buSzPct val="100000"/>
              <a:buFont typeface="Flexo" pitchFamily="50" charset="0"/>
              <a:buChar char="→"/>
              <a:defRPr sz="1800" baseline="0"/>
            </a:lvl1pPr>
            <a:lvl2pPr marL="539750" indent="-285750">
              <a:buFont typeface="Arial" panose="020B0604020202020204" pitchFamily="34" charset="0"/>
              <a:buChar char="•"/>
              <a:defRPr sz="1600"/>
            </a:lvl2pPr>
          </a:lstStyle>
          <a:p>
            <a:pPr lvl="0"/>
            <a:r>
              <a:rPr lang="en-US"/>
              <a:t>Bullet hinzufügen</a:t>
            </a:r>
          </a:p>
          <a:p>
            <a:pPr lvl="1"/>
            <a:r>
              <a:rPr lang="en-US"/>
              <a:t>Zweiter Bullet</a:t>
            </a:r>
          </a:p>
        </p:txBody>
      </p:sp>
    </p:spTree>
    <p:extLst>
      <p:ext uri="{BB962C8B-B14F-4D97-AF65-F5344CB8AC3E}">
        <p14:creationId xmlns:p14="http://schemas.microsoft.com/office/powerpoint/2010/main" val="8860416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3 Ergebnisse auf einen Blick ">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FC6EDDB0-8BE9-4100-80D4-1BBB85416996}"/>
              </a:ext>
            </a:extLst>
          </p:cNvPr>
          <p:cNvGraphicFramePr>
            <a:graphicFrameLocks noChangeAspect="1"/>
          </p:cNvGraphicFramePr>
          <p:nvPr userDrawn="1">
            <p:custDataLst>
              <p:tags r:id="rId2"/>
            </p:custDataLst>
            <p:extLst>
              <p:ext uri="{D42A27DB-BD31-4B8C-83A1-F6EECF244321}">
                <p14:modId xmlns:p14="http://schemas.microsoft.com/office/powerpoint/2010/main" val="10897476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6323" name="think-cell Folie" r:id="rId4" imgW="530" imgH="531" progId="TCLayout.ActiveDocument.1">
                  <p:embed/>
                </p:oleObj>
              </mc:Choice>
              <mc:Fallback>
                <p:oleObj name="think-cell Folie" r:id="rId4" imgW="530" imgH="531" progId="TCLayout.ActiveDocument.1">
                  <p:embed/>
                  <p:pic>
                    <p:nvPicPr>
                      <p:cNvPr id="2" name="Objekt 1" hidden="1">
                        <a:extLst>
                          <a:ext uri="{FF2B5EF4-FFF2-40B4-BE49-F238E27FC236}">
                            <a16:creationId xmlns:a16="http://schemas.microsoft.com/office/drawing/2014/main" id="{FC6EDDB0-8BE9-4100-80D4-1BBB8541699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6" name="Rechteck 15"/>
          <p:cNvSpPr/>
          <p:nvPr userDrawn="1"/>
        </p:nvSpPr>
        <p:spPr bwMode="gray">
          <a:xfrm>
            <a:off x="915516" y="1938661"/>
            <a:ext cx="10579100" cy="4216400"/>
          </a:xfrm>
          <a:prstGeom prst="rect">
            <a:avLst/>
          </a:prstGeom>
          <a:solidFill>
            <a:srgbClr val="F6F6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26" name="Textfeld 2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Ergebnisse</a:t>
            </a:r>
            <a:r>
              <a:rPr lang="en-US" sz="2200" b="1" baseline="0">
                <a:latin typeface="+mj-lt"/>
              </a:rPr>
              <a:t> auf einen Blick</a:t>
            </a:r>
            <a:endParaRPr lang="en-US" sz="2200" b="1">
              <a:latin typeface="+mj-lt"/>
            </a:endParaRPr>
          </a:p>
        </p:txBody>
      </p:sp>
      <p:graphicFrame>
        <p:nvGraphicFramePr>
          <p:cNvPr id="18" name="Tabelle 17"/>
          <p:cNvGraphicFramePr>
            <a:graphicFrameLocks noGrp="1"/>
          </p:cNvGraphicFramePr>
          <p:nvPr userDrawn="1">
            <p:extLst>
              <p:ext uri="{D42A27DB-BD31-4B8C-83A1-F6EECF244321}">
                <p14:modId xmlns:p14="http://schemas.microsoft.com/office/powerpoint/2010/main" val="4183389643"/>
              </p:ext>
            </p:extLst>
          </p:nvPr>
        </p:nvGraphicFramePr>
        <p:xfrm>
          <a:off x="2713513" y="2353300"/>
          <a:ext cx="6983107" cy="3387123"/>
        </p:xfrm>
        <a:graphic>
          <a:graphicData uri="http://schemas.openxmlformats.org/drawingml/2006/table">
            <a:tbl>
              <a:tblPr firstRow="1" bandRow="1">
                <a:tableStyleId>{91EBBBCC-DAD2-459C-BE2E-F6DE35CF9A28}</a:tableStyleId>
              </a:tblPr>
              <a:tblGrid>
                <a:gridCol w="6983107">
                  <a:extLst>
                    <a:ext uri="{9D8B030D-6E8A-4147-A177-3AD203B41FA5}">
                      <a16:colId xmlns:a16="http://schemas.microsoft.com/office/drawing/2014/main" val="20000"/>
                    </a:ext>
                  </a:extLst>
                </a:gridCol>
              </a:tblGrid>
              <a:tr h="1129041">
                <a:tc>
                  <a:txBody>
                    <a:bodyPr/>
                    <a:lstStyle/>
                    <a:p>
                      <a:endParaRPr lang="en-US"/>
                    </a:p>
                  </a:txBody>
                  <a:tcPr marL="828000">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0"/>
                  </a:ext>
                </a:extLst>
              </a:tr>
              <a:tr h="1129041">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EAF3FA"/>
                    </a:solidFill>
                  </a:tcPr>
                </a:tc>
                <a:extLst>
                  <a:ext uri="{0D108BD9-81ED-4DB2-BD59-A6C34878D82A}">
                    <a16:rowId xmlns:a16="http://schemas.microsoft.com/office/drawing/2014/main" val="10001"/>
                  </a:ext>
                </a:extLst>
              </a:tr>
              <a:tr h="1129041">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2"/>
                  </a:ext>
                </a:extLst>
              </a:tr>
            </a:tbl>
          </a:graphicData>
        </a:graphic>
      </p:graphicFrame>
      <p:sp>
        <p:nvSpPr>
          <p:cNvPr id="20" name="Ellipse 245"/>
          <p:cNvSpPr/>
          <p:nvPr userDrawn="1"/>
        </p:nvSpPr>
        <p:spPr>
          <a:xfrm>
            <a:off x="2954508" y="2748429"/>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1</a:t>
            </a:r>
            <a:endParaRPr lang="en-US" sz="1400" b="0" i="0" u="none" strike="noStrike" kern="0" cap="none" spc="0" baseline="0">
              <a:solidFill>
                <a:srgbClr val="FFFFFF"/>
              </a:solidFill>
              <a:uFillTx/>
              <a:latin typeface="+mn-lt"/>
              <a:ea typeface="MS Mincho"/>
            </a:endParaRPr>
          </a:p>
        </p:txBody>
      </p:sp>
      <p:sp>
        <p:nvSpPr>
          <p:cNvPr id="22" name="Ellipse 245"/>
          <p:cNvSpPr/>
          <p:nvPr userDrawn="1"/>
        </p:nvSpPr>
        <p:spPr>
          <a:xfrm>
            <a:off x="2954508" y="3892435"/>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2</a:t>
            </a:r>
            <a:endParaRPr lang="en-US" sz="1400" b="0" i="0" u="none" strike="noStrike" kern="0" cap="none" spc="0" baseline="0">
              <a:solidFill>
                <a:schemeClr val="accent3"/>
              </a:solidFill>
              <a:uFillTx/>
              <a:latin typeface="+mn-lt"/>
              <a:ea typeface="MS Mincho"/>
            </a:endParaRPr>
          </a:p>
        </p:txBody>
      </p:sp>
      <p:sp>
        <p:nvSpPr>
          <p:cNvPr id="23" name="Ellipse 245"/>
          <p:cNvSpPr/>
          <p:nvPr userDrawn="1"/>
        </p:nvSpPr>
        <p:spPr>
          <a:xfrm>
            <a:off x="2954508" y="4948196"/>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3</a:t>
            </a:r>
            <a:endParaRPr lang="en-US" sz="1400" b="0" i="0" u="none" strike="noStrike" kern="0" cap="none" spc="0" baseline="0">
              <a:solidFill>
                <a:schemeClr val="accent3"/>
              </a:solidFill>
              <a:uFillTx/>
              <a:latin typeface="+mn-lt"/>
              <a:ea typeface="MS Mincho"/>
            </a:endParaRPr>
          </a:p>
        </p:txBody>
      </p:sp>
      <p:sp>
        <p:nvSpPr>
          <p:cNvPr id="24" name="Textplatzhalter 5"/>
          <p:cNvSpPr>
            <a:spLocks noGrp="1"/>
          </p:cNvSpPr>
          <p:nvPr>
            <p:ph type="body" sz="quarter" idx="18"/>
          </p:nvPr>
        </p:nvSpPr>
        <p:spPr>
          <a:xfrm>
            <a:off x="3671285" y="2416724"/>
            <a:ext cx="5880929" cy="1008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25" name="Textplatzhalter 5"/>
          <p:cNvSpPr>
            <a:spLocks noGrp="1"/>
          </p:cNvSpPr>
          <p:nvPr>
            <p:ph type="body" sz="quarter" idx="21"/>
          </p:nvPr>
        </p:nvSpPr>
        <p:spPr>
          <a:xfrm>
            <a:off x="3671285" y="3547402"/>
            <a:ext cx="5880929" cy="1008000"/>
          </a:xfrm>
          <a:noFill/>
        </p:spPr>
        <p:txBody>
          <a:bodyPr lIns="108000" anchor="ctr" anchorCtr="0"/>
          <a:lstStyle>
            <a:lvl1pPr marL="0" indent="0">
              <a:lnSpc>
                <a:spcPct val="100000"/>
              </a:lnSpc>
              <a:buNone/>
              <a:defRPr sz="1400" b="0">
                <a:solidFill>
                  <a:schemeClr val="tx1"/>
                </a:solidFill>
              </a:defRPr>
            </a:lvl1pPr>
          </a:lstStyle>
          <a:p>
            <a:pPr lvl="0"/>
            <a:r>
              <a:rPr lang="en-US"/>
              <a:t>Mastertextformat bearbeiten</a:t>
            </a:r>
          </a:p>
        </p:txBody>
      </p:sp>
      <p:sp>
        <p:nvSpPr>
          <p:cNvPr id="27" name="Textplatzhalter 5"/>
          <p:cNvSpPr>
            <a:spLocks noGrp="1"/>
          </p:cNvSpPr>
          <p:nvPr>
            <p:ph type="body" sz="quarter" idx="22"/>
          </p:nvPr>
        </p:nvSpPr>
        <p:spPr>
          <a:xfrm>
            <a:off x="3671285" y="4664254"/>
            <a:ext cx="5880929" cy="1008000"/>
          </a:xfrm>
          <a:noFill/>
        </p:spPr>
        <p:txBody>
          <a:bodyPr lIns="108000" anchor="ctr" anchorCtr="0"/>
          <a:lstStyle>
            <a:lvl1pPr marL="0" indent="0">
              <a:lnSpc>
                <a:spcPct val="100000"/>
              </a:lnSpc>
              <a:buNone/>
              <a:defRPr sz="1400" b="0">
                <a:solidFill>
                  <a:schemeClr val="tx1"/>
                </a:solidFill>
              </a:defRPr>
            </a:lvl1pPr>
          </a:lstStyle>
          <a:p>
            <a:pPr lvl="0"/>
            <a:r>
              <a:rPr lang="en-US"/>
              <a:t>Mastertextformat bearbeiten</a:t>
            </a:r>
          </a:p>
        </p:txBody>
      </p:sp>
    </p:spTree>
    <p:extLst>
      <p:ext uri="{BB962C8B-B14F-4D97-AF65-F5344CB8AC3E}">
        <p14:creationId xmlns:p14="http://schemas.microsoft.com/office/powerpoint/2010/main" val="181147891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4 Ergebnisse auf einen Blick ">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2E84F9B9-8041-4C7A-8317-10DF91A4EA7F}"/>
              </a:ext>
            </a:extLst>
          </p:cNvPr>
          <p:cNvGraphicFramePr>
            <a:graphicFrameLocks noChangeAspect="1"/>
          </p:cNvGraphicFramePr>
          <p:nvPr userDrawn="1">
            <p:custDataLst>
              <p:tags r:id="rId2"/>
            </p:custDataLst>
            <p:extLst>
              <p:ext uri="{D42A27DB-BD31-4B8C-83A1-F6EECF244321}">
                <p14:modId xmlns:p14="http://schemas.microsoft.com/office/powerpoint/2010/main" val="27997116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7347" name="think-cell Folie" r:id="rId4" imgW="530" imgH="531" progId="TCLayout.ActiveDocument.1">
                  <p:embed/>
                </p:oleObj>
              </mc:Choice>
              <mc:Fallback>
                <p:oleObj name="think-cell Folie" r:id="rId4" imgW="530" imgH="531" progId="TCLayout.ActiveDocument.1">
                  <p:embed/>
                  <p:pic>
                    <p:nvPicPr>
                      <p:cNvPr id="2" name="Objekt 1" hidden="1">
                        <a:extLst>
                          <a:ext uri="{FF2B5EF4-FFF2-40B4-BE49-F238E27FC236}">
                            <a16:creationId xmlns:a16="http://schemas.microsoft.com/office/drawing/2014/main" id="{2E84F9B9-8041-4C7A-8317-10DF91A4EA7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Datumsplatzhalter 2"/>
          <p:cNvSpPr>
            <a:spLocks noGrp="1"/>
          </p:cNvSpPr>
          <p:nvPr>
            <p:ph type="dt" sz="half" idx="10"/>
          </p:nvPr>
        </p:nvSpPr>
        <p:spPr>
          <a:xfrm>
            <a:off x="814917" y="6425409"/>
            <a:ext cx="9889595" cy="221109"/>
          </a:xfrm>
        </p:spPr>
        <p:txBody>
          <a:bodyPr/>
          <a:lstStyle/>
          <a:p>
            <a:fld id="{D95B1713-4AF6-4486-B497-95539E03C42E}" type="datetime1">
              <a:rPr lang="en-US" smtClean="0"/>
              <a:t>1/15/2021</a:t>
            </a:fld>
            <a:endParaRPr lang="en-US"/>
          </a:p>
        </p:txBody>
      </p:sp>
      <p:sp>
        <p:nvSpPr>
          <p:cNvPr id="10" name="Foliennummernplatzhalter 5"/>
          <p:cNvSpPr>
            <a:spLocks noGrp="1"/>
          </p:cNvSpPr>
          <p:nvPr>
            <p:ph type="sldNum" sz="quarter" idx="4"/>
          </p:nvPr>
        </p:nvSpPr>
        <p:spPr>
          <a:xfrm>
            <a:off x="10966563" y="6426918"/>
            <a:ext cx="628652" cy="219600"/>
          </a:xfrm>
          <a:prstGeom prst="rect">
            <a:avLst/>
          </a:prstGeom>
        </p:spPr>
        <p:txBody>
          <a:bodyPr/>
          <a:lstStyle>
            <a:lvl1pPr>
              <a:defRPr sz="1200">
                <a:latin typeface="+mn-lt"/>
              </a:defRPr>
            </a:lvl1pPr>
          </a:lstStyle>
          <a:p>
            <a:fld id="{EF7872F8-31F6-43E8-A9A9-7933E5EB1337}" type="slidenum">
              <a:rPr lang="en-US" smtClean="0"/>
              <a:pPr/>
              <a:t>‹Nr.›</a:t>
            </a:fld>
            <a:endParaRPr lang="en-US"/>
          </a:p>
        </p:txBody>
      </p:sp>
      <p:sp>
        <p:nvSpPr>
          <p:cNvPr id="5" name="Rechteck 4"/>
          <p:cNvSpPr/>
          <p:nvPr userDrawn="1"/>
        </p:nvSpPr>
        <p:spPr bwMode="gray">
          <a:xfrm>
            <a:off x="814917" y="1827932"/>
            <a:ext cx="10780299" cy="4437858"/>
          </a:xfrm>
          <a:prstGeom prst="rect">
            <a:avLst/>
          </a:prstGeom>
          <a:solidFill>
            <a:srgbClr val="E3E4E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 name="Rechteck 3"/>
          <p:cNvSpPr/>
          <p:nvPr userDrawn="1"/>
        </p:nvSpPr>
        <p:spPr bwMode="gray">
          <a:xfrm>
            <a:off x="915516" y="1938661"/>
            <a:ext cx="10579100" cy="4216400"/>
          </a:xfrm>
          <a:prstGeom prst="rect">
            <a:avLst/>
          </a:prstGeom>
          <a:solidFill>
            <a:srgbClr val="F6F6F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26" name="Textfeld 25"/>
          <p:cNvSpPr txBox="1"/>
          <p:nvPr userDrawn="1"/>
        </p:nvSpPr>
        <p:spPr>
          <a:xfrm>
            <a:off x="814917" y="1243257"/>
            <a:ext cx="8402400" cy="430887"/>
          </a:xfrm>
          <a:prstGeom prst="rect">
            <a:avLst/>
          </a:prstGeom>
          <a:noFill/>
        </p:spPr>
        <p:txBody>
          <a:bodyPr wrap="square" rtlCol="0" anchor="b">
            <a:spAutoFit/>
          </a:bodyPr>
          <a:lstStyle/>
          <a:p>
            <a:r>
              <a:rPr lang="en-US" sz="2200" b="1">
                <a:latin typeface="+mj-lt"/>
              </a:rPr>
              <a:t>Ergebnisse</a:t>
            </a:r>
            <a:r>
              <a:rPr lang="en-US" sz="2200" b="1" baseline="0">
                <a:latin typeface="+mj-lt"/>
              </a:rPr>
              <a:t> auf einen Blick</a:t>
            </a:r>
            <a:endParaRPr lang="en-US" sz="2200" b="1">
              <a:latin typeface="+mj-lt"/>
            </a:endParaRPr>
          </a:p>
        </p:txBody>
      </p:sp>
      <p:graphicFrame>
        <p:nvGraphicFramePr>
          <p:cNvPr id="39" name="Tabelle 38"/>
          <p:cNvGraphicFramePr>
            <a:graphicFrameLocks noGrp="1"/>
          </p:cNvGraphicFramePr>
          <p:nvPr userDrawn="1">
            <p:extLst>
              <p:ext uri="{D42A27DB-BD31-4B8C-83A1-F6EECF244321}">
                <p14:modId xmlns:p14="http://schemas.microsoft.com/office/powerpoint/2010/main" val="1612608393"/>
              </p:ext>
            </p:extLst>
          </p:nvPr>
        </p:nvGraphicFramePr>
        <p:xfrm>
          <a:off x="2717374" y="2064803"/>
          <a:ext cx="6975384" cy="3964116"/>
        </p:xfrm>
        <a:graphic>
          <a:graphicData uri="http://schemas.openxmlformats.org/drawingml/2006/table">
            <a:tbl>
              <a:tblPr firstRow="1" bandRow="1">
                <a:tableStyleId>{91EBBBCC-DAD2-459C-BE2E-F6DE35CF9A28}</a:tableStyleId>
              </a:tblPr>
              <a:tblGrid>
                <a:gridCol w="6975384">
                  <a:extLst>
                    <a:ext uri="{9D8B030D-6E8A-4147-A177-3AD203B41FA5}">
                      <a16:colId xmlns:a16="http://schemas.microsoft.com/office/drawing/2014/main" val="20000"/>
                    </a:ext>
                  </a:extLst>
                </a:gridCol>
              </a:tblGrid>
              <a:tr h="991029">
                <a:tc>
                  <a:txBody>
                    <a:bodyPr/>
                    <a:lstStyle/>
                    <a:p>
                      <a:endParaRPr lang="en-US"/>
                    </a:p>
                  </a:txBody>
                  <a:tcPr marL="828000">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0"/>
                  </a:ext>
                </a:extLst>
              </a:tr>
              <a:tr h="991029">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EAF3FA"/>
                    </a:solidFill>
                  </a:tcPr>
                </a:tc>
                <a:extLst>
                  <a:ext uri="{0D108BD9-81ED-4DB2-BD59-A6C34878D82A}">
                    <a16:rowId xmlns:a16="http://schemas.microsoft.com/office/drawing/2014/main" val="10001"/>
                  </a:ext>
                </a:extLst>
              </a:tr>
              <a:tr h="991029">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D3E6F5"/>
                    </a:solidFill>
                  </a:tcPr>
                </a:tc>
                <a:extLst>
                  <a:ext uri="{0D108BD9-81ED-4DB2-BD59-A6C34878D82A}">
                    <a16:rowId xmlns:a16="http://schemas.microsoft.com/office/drawing/2014/main" val="10002"/>
                  </a:ext>
                </a:extLst>
              </a:tr>
              <a:tr h="991029">
                <a:tc>
                  <a:txBody>
                    <a:bodyPr/>
                    <a:lstStyle/>
                    <a:p>
                      <a:endParaRPr lang="en-US"/>
                    </a:p>
                  </a:txBody>
                  <a:tcPr marL="828000">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EAF3FA"/>
                    </a:solidFill>
                  </a:tcPr>
                </a:tc>
                <a:extLst>
                  <a:ext uri="{0D108BD9-81ED-4DB2-BD59-A6C34878D82A}">
                    <a16:rowId xmlns:a16="http://schemas.microsoft.com/office/drawing/2014/main" val="10003"/>
                  </a:ext>
                </a:extLst>
              </a:tr>
            </a:tbl>
          </a:graphicData>
        </a:graphic>
      </p:graphicFrame>
      <p:sp>
        <p:nvSpPr>
          <p:cNvPr id="40" name="Ellipse 245"/>
          <p:cNvSpPr/>
          <p:nvPr userDrawn="1"/>
        </p:nvSpPr>
        <p:spPr>
          <a:xfrm>
            <a:off x="2917186" y="2347211"/>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1</a:t>
            </a:r>
            <a:endParaRPr lang="en-US" sz="1400" b="0" i="0" u="none" strike="noStrike" kern="0" cap="none" spc="0" baseline="0">
              <a:solidFill>
                <a:srgbClr val="FFFFFF"/>
              </a:solidFill>
              <a:uFillTx/>
              <a:latin typeface="+mn-lt"/>
              <a:ea typeface="MS Mincho"/>
            </a:endParaRPr>
          </a:p>
        </p:txBody>
      </p:sp>
      <p:sp>
        <p:nvSpPr>
          <p:cNvPr id="41" name="Ellipse 245"/>
          <p:cNvSpPr/>
          <p:nvPr userDrawn="1"/>
        </p:nvSpPr>
        <p:spPr>
          <a:xfrm>
            <a:off x="2917186" y="3334410"/>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2</a:t>
            </a:r>
            <a:endParaRPr lang="en-US" sz="1400" b="0" i="0" u="none" strike="noStrike" kern="0" cap="none" spc="0" baseline="0">
              <a:solidFill>
                <a:schemeClr val="accent3"/>
              </a:solidFill>
              <a:uFillTx/>
              <a:latin typeface="+mn-lt"/>
              <a:ea typeface="MS Mincho"/>
            </a:endParaRPr>
          </a:p>
        </p:txBody>
      </p:sp>
      <p:sp>
        <p:nvSpPr>
          <p:cNvPr id="42" name="Ellipse 245"/>
          <p:cNvSpPr/>
          <p:nvPr userDrawn="1"/>
        </p:nvSpPr>
        <p:spPr>
          <a:xfrm>
            <a:off x="2917186" y="4321609"/>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Times New Roman"/>
              </a:rPr>
              <a:t>3</a:t>
            </a:r>
            <a:endParaRPr lang="en-US" sz="1400" b="0" i="0" u="none" strike="noStrike" kern="0" cap="none" spc="0" baseline="0">
              <a:solidFill>
                <a:schemeClr val="accent3"/>
              </a:solidFill>
              <a:uFillTx/>
              <a:latin typeface="+mn-lt"/>
              <a:ea typeface="MS Mincho"/>
            </a:endParaRPr>
          </a:p>
        </p:txBody>
      </p:sp>
      <p:sp>
        <p:nvSpPr>
          <p:cNvPr id="43" name="Textplatzhalter 5"/>
          <p:cNvSpPr>
            <a:spLocks noGrp="1"/>
          </p:cNvSpPr>
          <p:nvPr>
            <p:ph type="body" sz="quarter" idx="18"/>
          </p:nvPr>
        </p:nvSpPr>
        <p:spPr>
          <a:xfrm>
            <a:off x="3633963" y="2108718"/>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46" name="Ellipse 245"/>
          <p:cNvSpPr/>
          <p:nvPr userDrawn="1"/>
        </p:nvSpPr>
        <p:spPr>
          <a:xfrm>
            <a:off x="2917186" y="5308807"/>
            <a:ext cx="398700" cy="39870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ln w="6350">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vert="horz" wrap="square" lIns="0" tIns="45720" rIns="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chemeClr val="accent3"/>
                </a:solidFill>
                <a:uFillTx/>
                <a:latin typeface="+mn-lt"/>
                <a:ea typeface="MS Mincho"/>
              </a:rPr>
              <a:t>4</a:t>
            </a:r>
            <a:endParaRPr lang="en-US" sz="1400" b="0" i="0" u="none" strike="noStrike" kern="0" cap="none" spc="0" baseline="0">
              <a:solidFill>
                <a:schemeClr val="accent3"/>
              </a:solidFill>
              <a:uFillTx/>
              <a:latin typeface="+mn-lt"/>
              <a:ea typeface="MS Mincho"/>
            </a:endParaRPr>
          </a:p>
        </p:txBody>
      </p:sp>
      <p:sp>
        <p:nvSpPr>
          <p:cNvPr id="47" name="Textplatzhalter 5"/>
          <p:cNvSpPr>
            <a:spLocks noGrp="1"/>
          </p:cNvSpPr>
          <p:nvPr>
            <p:ph type="body" sz="quarter" idx="19"/>
          </p:nvPr>
        </p:nvSpPr>
        <p:spPr>
          <a:xfrm>
            <a:off x="3633963" y="3100954"/>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48" name="Textplatzhalter 5"/>
          <p:cNvSpPr>
            <a:spLocks noGrp="1"/>
          </p:cNvSpPr>
          <p:nvPr>
            <p:ph type="body" sz="quarter" idx="20"/>
          </p:nvPr>
        </p:nvSpPr>
        <p:spPr>
          <a:xfrm>
            <a:off x="3633963" y="4093190"/>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
        <p:nvSpPr>
          <p:cNvPr id="49" name="Textplatzhalter 5"/>
          <p:cNvSpPr>
            <a:spLocks noGrp="1"/>
          </p:cNvSpPr>
          <p:nvPr>
            <p:ph type="body" sz="quarter" idx="21"/>
          </p:nvPr>
        </p:nvSpPr>
        <p:spPr>
          <a:xfrm>
            <a:off x="3633963" y="5085427"/>
            <a:ext cx="5880929" cy="895000"/>
          </a:xfrm>
          <a:noFill/>
        </p:spPr>
        <p:txBody>
          <a:bodyPr lIns="108000" anchor="ctr" anchorCtr="0"/>
          <a:lstStyle>
            <a:lvl1pPr marL="0" indent="0">
              <a:lnSpc>
                <a:spcPct val="100000"/>
              </a:lnSpc>
              <a:buNone/>
              <a:defRPr sz="1400" b="0" baseline="0">
                <a:solidFill>
                  <a:schemeClr val="tx1"/>
                </a:solidFill>
              </a:defRPr>
            </a:lvl1pPr>
          </a:lstStyle>
          <a:p>
            <a:pPr lvl="0"/>
            <a:r>
              <a:rPr lang="en-US"/>
              <a:t>Mastertextformat bearbeiten</a:t>
            </a:r>
          </a:p>
        </p:txBody>
      </p:sp>
    </p:spTree>
    <p:extLst>
      <p:ext uri="{BB962C8B-B14F-4D97-AF65-F5344CB8AC3E}">
        <p14:creationId xmlns:p14="http://schemas.microsoft.com/office/powerpoint/2010/main" val="7877382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Danksagung_Standard_EN">
    <p:spTree>
      <p:nvGrpSpPr>
        <p:cNvPr id="1" name=""/>
        <p:cNvGrpSpPr/>
        <p:nvPr/>
      </p:nvGrpSpPr>
      <p:grpSpPr>
        <a:xfrm>
          <a:off x="0" y="0"/>
          <a:ext cx="0" cy="0"/>
          <a:chOff x="0" y="0"/>
          <a:chExt cx="0" cy="0"/>
        </a:xfrm>
      </p:grpSpPr>
      <p:sp>
        <p:nvSpPr>
          <p:cNvPr id="39" name="Rechteck 38">
            <a:extLst>
              <a:ext uri="{FF2B5EF4-FFF2-40B4-BE49-F238E27FC236}">
                <a16:creationId xmlns:a16="http://schemas.microsoft.com/office/drawing/2014/main" id="{B95F10B7-5936-48C3-A3B5-1D71A8331462}"/>
              </a:ext>
            </a:extLst>
          </p:cNvPr>
          <p:cNvSpPr/>
          <p:nvPr userDrawn="1"/>
        </p:nvSpPr>
        <p:spPr bwMode="gray">
          <a:xfrm>
            <a:off x="804941" y="1779752"/>
            <a:ext cx="5201003" cy="453883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aphicFrame>
        <p:nvGraphicFramePr>
          <p:cNvPr id="3" name="Objekt 2" hidden="1">
            <a:extLst>
              <a:ext uri="{FF2B5EF4-FFF2-40B4-BE49-F238E27FC236}">
                <a16:creationId xmlns:a16="http://schemas.microsoft.com/office/drawing/2014/main" id="{3FA95C5F-8F4C-4D55-8573-3F4DF1FC8EFA}"/>
              </a:ext>
            </a:extLst>
          </p:cNvPr>
          <p:cNvGraphicFramePr>
            <a:graphicFrameLocks noChangeAspect="1"/>
          </p:cNvGraphicFramePr>
          <p:nvPr userDrawn="1">
            <p:custDataLst>
              <p:tags r:id="rId2"/>
            </p:custDataLst>
            <p:extLst>
              <p:ext uri="{D42A27DB-BD31-4B8C-83A1-F6EECF244321}">
                <p14:modId xmlns:p14="http://schemas.microsoft.com/office/powerpoint/2010/main" val="16409549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8371" name="think-cell Folie" r:id="rId4" imgW="530" imgH="531" progId="TCLayout.ActiveDocument.1">
                  <p:embed/>
                </p:oleObj>
              </mc:Choice>
              <mc:Fallback>
                <p:oleObj name="think-cell Folie" r:id="rId4" imgW="530" imgH="531" progId="TCLayout.ActiveDocument.1">
                  <p:embed/>
                  <p:pic>
                    <p:nvPicPr>
                      <p:cNvPr id="3" name="Objekt 2" hidden="1">
                        <a:extLst>
                          <a:ext uri="{FF2B5EF4-FFF2-40B4-BE49-F238E27FC236}">
                            <a16:creationId xmlns:a16="http://schemas.microsoft.com/office/drawing/2014/main" id="{3FA95C5F-8F4C-4D55-8573-3F4DF1FC8EF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0" name="Rechteck 39">
            <a:extLst>
              <a:ext uri="{FF2B5EF4-FFF2-40B4-BE49-F238E27FC236}">
                <a16:creationId xmlns:a16="http://schemas.microsoft.com/office/drawing/2014/main" id="{F975807E-61D3-4B81-A9F5-1C4B5986F128}"/>
              </a:ext>
            </a:extLst>
          </p:cNvPr>
          <p:cNvSpPr/>
          <p:nvPr userDrawn="1"/>
        </p:nvSpPr>
        <p:spPr bwMode="gray">
          <a:xfrm>
            <a:off x="1078043" y="2154735"/>
            <a:ext cx="4654800" cy="3565346"/>
          </a:xfrm>
          <a:prstGeom prst="rect">
            <a:avLst/>
          </a:prstGeom>
          <a:solidFill>
            <a:srgbClr val="FFFFFF">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3" name="Textfeld 12"/>
          <p:cNvSpPr txBox="1"/>
          <p:nvPr userDrawn="1"/>
        </p:nvSpPr>
        <p:spPr>
          <a:xfrm>
            <a:off x="1284831" y="2504424"/>
            <a:ext cx="4584563" cy="1200329"/>
          </a:xfrm>
          <a:prstGeom prst="rect">
            <a:avLst/>
          </a:prstGeom>
          <a:noFill/>
        </p:spPr>
        <p:txBody>
          <a:bodyPr wrap="square" rtlCol="0">
            <a:spAutoFit/>
          </a:bodyPr>
          <a:lstStyle/>
          <a:p>
            <a:r>
              <a:rPr lang="en-US" sz="3600" b="1" noProof="0">
                <a:latin typeface="+mj-lt"/>
              </a:rPr>
              <a:t>Thank you for </a:t>
            </a:r>
            <a:br>
              <a:rPr lang="en-US" sz="3600" b="1" noProof="0">
                <a:latin typeface="+mj-lt"/>
              </a:rPr>
            </a:br>
            <a:r>
              <a:rPr lang="en-US" sz="3600" b="1" noProof="0">
                <a:latin typeface="+mj-lt"/>
              </a:rPr>
              <a:t>your attention!</a:t>
            </a:r>
            <a:endParaRPr lang="en-GB" sz="3600" b="1" noProof="0">
              <a:latin typeface="+mj-lt"/>
            </a:endParaRPr>
          </a:p>
        </p:txBody>
      </p:sp>
      <p:grpSp>
        <p:nvGrpSpPr>
          <p:cNvPr id="10" name="Gruppieren 9">
            <a:extLst>
              <a:ext uri="{FF2B5EF4-FFF2-40B4-BE49-F238E27FC236}">
                <a16:creationId xmlns:a16="http://schemas.microsoft.com/office/drawing/2014/main" id="{8E4E0C76-0A8D-41D2-986B-23F50F0AD214}"/>
              </a:ext>
            </a:extLst>
          </p:cNvPr>
          <p:cNvGrpSpPr/>
          <p:nvPr userDrawn="1"/>
        </p:nvGrpSpPr>
        <p:grpSpPr>
          <a:xfrm>
            <a:off x="6578265" y="4647975"/>
            <a:ext cx="4945778" cy="932616"/>
            <a:chOff x="2101776" y="316126"/>
            <a:chExt cx="4945778" cy="932616"/>
          </a:xfrm>
        </p:grpSpPr>
        <p:sp>
          <p:nvSpPr>
            <p:cNvPr id="24" name="Inhaltsplatzhalter 2">
              <a:extLst>
                <a:ext uri="{FF2B5EF4-FFF2-40B4-BE49-F238E27FC236}">
                  <a16:creationId xmlns:a16="http://schemas.microsoft.com/office/drawing/2014/main" id="{103A0D6A-6A19-4A0E-BA4F-5FE664CF73A5}"/>
                </a:ext>
              </a:extLst>
            </p:cNvPr>
            <p:cNvSpPr txBox="1">
              <a:spLocks/>
            </p:cNvSpPr>
            <p:nvPr userDrawn="1"/>
          </p:nvSpPr>
          <p:spPr bwMode="gray">
            <a:xfrm>
              <a:off x="2101776" y="428662"/>
              <a:ext cx="234156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lvl="1" eaLnBrk="1" hangingPunct="1">
                <a:buClr>
                  <a:schemeClr val="accent1"/>
                </a:buClr>
                <a:buFont typeface="Arial" pitchFamily="34" charset="0"/>
                <a:buNone/>
              </a:pPr>
              <a:r>
                <a:rPr lang="en-US" sz="1100" b="1"/>
                <a:t>Climate &amp; Company</a:t>
              </a:r>
            </a:p>
            <a:p>
              <a:pPr marL="0" lvl="1" eaLnBrk="1" hangingPunct="1">
                <a:buClr>
                  <a:schemeClr val="accent1"/>
                </a:buClr>
                <a:buFont typeface="Arial" pitchFamily="34" charset="0"/>
                <a:buNone/>
              </a:pPr>
              <a:r>
                <a:rPr lang="en-GB" sz="1100" kern="1200">
                  <a:solidFill>
                    <a:schemeClr val="tx1"/>
                  </a:solidFill>
                  <a:latin typeface="Arial" pitchFamily="34" charset="0"/>
                  <a:ea typeface="Frutiger LT 47 LightCn" charset="0"/>
                  <a:cs typeface="Frutiger LT 47 LightCn" charset="0"/>
                </a:rPr>
                <a:t>Ahornallee2</a:t>
              </a:r>
              <a:br>
                <a:rPr lang="en-GB" sz="1100" kern="1200">
                  <a:solidFill>
                    <a:schemeClr val="tx1"/>
                  </a:solidFill>
                  <a:latin typeface="Arial" pitchFamily="34" charset="0"/>
                  <a:ea typeface="Frutiger LT 47 LightCn" charset="0"/>
                  <a:cs typeface="Frutiger LT 47 LightCn" charset="0"/>
                </a:rPr>
              </a:br>
              <a:r>
                <a:rPr lang="en-US" sz="1100"/>
                <a:t>12623 Berlin</a:t>
              </a:r>
            </a:p>
          </p:txBody>
        </p:sp>
        <p:grpSp>
          <p:nvGrpSpPr>
            <p:cNvPr id="9" name="Gruppieren 8">
              <a:extLst>
                <a:ext uri="{FF2B5EF4-FFF2-40B4-BE49-F238E27FC236}">
                  <a16:creationId xmlns:a16="http://schemas.microsoft.com/office/drawing/2014/main" id="{F97797E3-95F3-43E4-8AAC-485CE4C8060D}"/>
                </a:ext>
              </a:extLst>
            </p:cNvPr>
            <p:cNvGrpSpPr/>
            <p:nvPr userDrawn="1"/>
          </p:nvGrpSpPr>
          <p:grpSpPr>
            <a:xfrm>
              <a:off x="3949313" y="316126"/>
              <a:ext cx="3098241" cy="932616"/>
              <a:chOff x="3695313" y="451894"/>
              <a:chExt cx="3098241" cy="932616"/>
            </a:xfrm>
          </p:grpSpPr>
          <p:sp>
            <p:nvSpPr>
              <p:cNvPr id="28" name="Inhaltsplatzhalter 2">
                <a:extLst>
                  <a:ext uri="{FF2B5EF4-FFF2-40B4-BE49-F238E27FC236}">
                    <a16:creationId xmlns:a16="http://schemas.microsoft.com/office/drawing/2014/main" id="{7FC953F5-A3CF-4E42-A030-A92C5B8495B7}"/>
                  </a:ext>
                </a:extLst>
              </p:cNvPr>
              <p:cNvSpPr txBox="1">
                <a:spLocks/>
              </p:cNvSpPr>
              <p:nvPr userDrawn="1"/>
            </p:nvSpPr>
            <p:spPr bwMode="gray">
              <a:xfrm>
                <a:off x="4110243" y="77233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hlinkClick r:id="rId6"/>
                  </a:rPr>
                  <a:t>www.climcom.de</a:t>
                </a:r>
                <a:r>
                  <a:rPr lang="en-GB" sz="1000">
                    <a:latin typeface="Frutiger LT 47 LightCn" charset="0"/>
                    <a:ea typeface="Frutiger LT 47 LightCn" charset="0"/>
                    <a:cs typeface="Frutiger LT 47 LightCn" charset="0"/>
                  </a:rPr>
                  <a:t> </a:t>
                </a:r>
              </a:p>
            </p:txBody>
          </p:sp>
          <p:pic>
            <p:nvPicPr>
              <p:cNvPr id="12" name="Bild 8">
                <a:extLst>
                  <a:ext uri="{FF2B5EF4-FFF2-40B4-BE49-F238E27FC236}">
                    <a16:creationId xmlns:a16="http://schemas.microsoft.com/office/drawing/2014/main" id="{8730D7AF-998F-45AB-B62B-97B86C03B8E6}"/>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3711652" y="539417"/>
                <a:ext cx="232913" cy="232913"/>
              </a:xfrm>
              <a:prstGeom prst="rect">
                <a:avLst/>
              </a:prstGeom>
            </p:spPr>
          </p:pic>
          <p:sp>
            <p:nvSpPr>
              <p:cNvPr id="14" name="Textfeld 11">
                <a:extLst>
                  <a:ext uri="{FF2B5EF4-FFF2-40B4-BE49-F238E27FC236}">
                    <a16:creationId xmlns:a16="http://schemas.microsoft.com/office/drawing/2014/main" id="{9B75B0D1-C59E-4573-BDA4-04FF4D1AC5C7}"/>
                  </a:ext>
                </a:extLst>
              </p:cNvPr>
              <p:cNvSpPr txBox="1"/>
              <p:nvPr userDrawn="1"/>
            </p:nvSpPr>
            <p:spPr>
              <a:xfrm>
                <a:off x="3993615" y="451894"/>
                <a:ext cx="2590065" cy="35702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en-GB" sz="1000">
                    <a:latin typeface="Frutiger LT 47 LightCn" charset="0"/>
                    <a:ea typeface="Frutiger LT 47 LightCn" charset="0"/>
                    <a:cs typeface="Frutiger LT 47 LightCn" charset="0"/>
                  </a:rPr>
                  <a:t>linkedin.com/company/climate-and-company</a:t>
                </a:r>
              </a:p>
            </p:txBody>
          </p:sp>
          <p:pic>
            <p:nvPicPr>
              <p:cNvPr id="4" name="Grafik 3">
                <a:extLst>
                  <a:ext uri="{FF2B5EF4-FFF2-40B4-BE49-F238E27FC236}">
                    <a16:creationId xmlns:a16="http://schemas.microsoft.com/office/drawing/2014/main" id="{996DAA56-7B24-4A8B-ACC9-4910D3AC1DF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695313" y="831632"/>
                <a:ext cx="237744" cy="237744"/>
              </a:xfrm>
              <a:prstGeom prst="rect">
                <a:avLst/>
              </a:prstGeom>
            </p:spPr>
          </p:pic>
          <p:pic>
            <p:nvPicPr>
              <p:cNvPr id="8" name="Grafik 7">
                <a:extLst>
                  <a:ext uri="{FF2B5EF4-FFF2-40B4-BE49-F238E27FC236}">
                    <a16:creationId xmlns:a16="http://schemas.microsoft.com/office/drawing/2014/main" id="{DA85C34B-4CC6-4C7E-8FA4-18B0EE72D8F0}"/>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711652" y="1146766"/>
                <a:ext cx="237744" cy="237744"/>
              </a:xfrm>
              <a:prstGeom prst="rect">
                <a:avLst/>
              </a:prstGeom>
            </p:spPr>
          </p:pic>
          <p:sp>
            <p:nvSpPr>
              <p:cNvPr id="20" name="Inhaltsplatzhalter 2">
                <a:extLst>
                  <a:ext uri="{FF2B5EF4-FFF2-40B4-BE49-F238E27FC236}">
                    <a16:creationId xmlns:a16="http://schemas.microsoft.com/office/drawing/2014/main" id="{A90FD939-3B19-4FB4-8C47-C42305BE45C6}"/>
                  </a:ext>
                </a:extLst>
              </p:cNvPr>
              <p:cNvSpPr txBox="1">
                <a:spLocks/>
              </p:cNvSpPr>
              <p:nvPr userDrawn="1"/>
            </p:nvSpPr>
            <p:spPr bwMode="gray">
              <a:xfrm>
                <a:off x="4110242" y="1057562"/>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rPr>
                  <a:t>hello@climcom.de</a:t>
                </a:r>
              </a:p>
            </p:txBody>
          </p:sp>
        </p:grpSp>
      </p:grpSp>
    </p:spTree>
    <p:extLst>
      <p:ext uri="{BB962C8B-B14F-4D97-AF65-F5344CB8AC3E}">
        <p14:creationId xmlns:p14="http://schemas.microsoft.com/office/powerpoint/2010/main" val="529308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_Standard">
    <p:bg>
      <p:bgRef idx="1001">
        <a:schemeClr val="bg1"/>
      </p:bgRef>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C053451E-08BA-4614-ACE0-C6BE5408F9DB}"/>
              </a:ext>
            </a:extLst>
          </p:cNvPr>
          <p:cNvSpPr/>
          <p:nvPr userDrawn="1"/>
        </p:nvSpPr>
        <p:spPr bwMode="gray">
          <a:xfrm>
            <a:off x="0" y="1637679"/>
            <a:ext cx="7096991" cy="5220321"/>
          </a:xfrm>
          <a:prstGeom prst="rect">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aphicFrame>
        <p:nvGraphicFramePr>
          <p:cNvPr id="7" name="Objekt 6" hidden="1">
            <a:extLst>
              <a:ext uri="{FF2B5EF4-FFF2-40B4-BE49-F238E27FC236}">
                <a16:creationId xmlns:a16="http://schemas.microsoft.com/office/drawing/2014/main" id="{D4DBCC8F-9347-4E40-90E1-98EA79070F9B}"/>
              </a:ext>
            </a:extLst>
          </p:cNvPr>
          <p:cNvGraphicFramePr>
            <a:graphicFrameLocks noChangeAspect="1"/>
          </p:cNvGraphicFramePr>
          <p:nvPr userDrawn="1">
            <p:custDataLst>
              <p:tags r:id="rId2"/>
            </p:custDataLst>
            <p:extLst>
              <p:ext uri="{D42A27DB-BD31-4B8C-83A1-F6EECF244321}">
                <p14:modId xmlns:p14="http://schemas.microsoft.com/office/powerpoint/2010/main" val="42452783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9" name="think-cell Folie" r:id="rId5" imgW="530" imgH="531" progId="TCLayout.ActiveDocument.1">
                  <p:embed/>
                </p:oleObj>
              </mc:Choice>
              <mc:Fallback>
                <p:oleObj name="think-cell Folie" r:id="rId5" imgW="530" imgH="531" progId="TCLayout.ActiveDocument.1">
                  <p:embed/>
                  <p:pic>
                    <p:nvPicPr>
                      <p:cNvPr id="7" name="Objekt 6" hidden="1">
                        <a:extLst>
                          <a:ext uri="{FF2B5EF4-FFF2-40B4-BE49-F238E27FC236}">
                            <a16:creationId xmlns:a16="http://schemas.microsoft.com/office/drawing/2014/main" id="{D4DBCC8F-9347-4E40-90E1-98EA79070F9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hteck 1" hidden="1">
            <a:extLst>
              <a:ext uri="{FF2B5EF4-FFF2-40B4-BE49-F238E27FC236}">
                <a16:creationId xmlns:a16="http://schemas.microsoft.com/office/drawing/2014/main" id="{ECE82270-0F51-48DE-A400-7BA4AB5D7EB3}"/>
              </a:ext>
            </a:extLst>
          </p:cNvPr>
          <p:cNvSpPr/>
          <p:nvPr userDrawn="1">
            <p:custDataLst>
              <p:tags r:id="rId3"/>
            </p:custDataLst>
          </p:nvPr>
        </p:nvSpPr>
        <p:spPr bwMode="gray">
          <a:xfrm>
            <a:off x="0" y="0"/>
            <a:ext cx="158750" cy="1587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200" b="1" i="0" baseline="0">
              <a:solidFill>
                <a:schemeClr val="tx1"/>
              </a:solidFill>
              <a:latin typeface="Arial" panose="020B0604020202020204" pitchFamily="34" charset="0"/>
              <a:ea typeface="Verdana" panose="020B0604030504040204" pitchFamily="34" charset="0"/>
              <a:sym typeface="Arial" panose="020B0604020202020204" pitchFamily="34" charset="0"/>
            </a:endParaRPr>
          </a:p>
        </p:txBody>
      </p:sp>
      <p:sp>
        <p:nvSpPr>
          <p:cNvPr id="5" name="Rechteck 4"/>
          <p:cNvSpPr/>
          <p:nvPr userDrawn="1"/>
        </p:nvSpPr>
        <p:spPr bwMode="gray">
          <a:xfrm>
            <a:off x="1059873" y="2035580"/>
            <a:ext cx="4654800" cy="4769312"/>
          </a:xfrm>
          <a:prstGeom prst="rect">
            <a:avLst/>
          </a:prstGeom>
          <a:solidFill>
            <a:srgbClr val="FFFFFF">
              <a:alpha val="5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9" name="Titel 1"/>
          <p:cNvSpPr>
            <a:spLocks noGrp="1"/>
          </p:cNvSpPr>
          <p:nvPr>
            <p:ph type="ctrTitle" hasCustomPrompt="1"/>
          </p:nvPr>
        </p:nvSpPr>
        <p:spPr bwMode="gray">
          <a:xfrm>
            <a:off x="1289117" y="2336800"/>
            <a:ext cx="4349683" cy="2366765"/>
          </a:xfrm>
        </p:spPr>
        <p:txBody>
          <a:bodyPr anchor="b" anchorCtr="0"/>
          <a:lstStyle>
            <a:lvl1pPr>
              <a:defRPr sz="3200" b="1" baseline="0">
                <a:latin typeface="+mj-lt"/>
                <a:ea typeface="Verdana" panose="020B0604030504040204" pitchFamily="34" charset="0"/>
                <a:cs typeface="Verdana" panose="020B0604030504040204" pitchFamily="34" charset="0"/>
              </a:defRPr>
            </a:lvl1pPr>
          </a:lstStyle>
          <a:p>
            <a:r>
              <a:rPr lang="en-US" err="1"/>
              <a:t>Titel</a:t>
            </a:r>
            <a:r>
              <a:rPr lang="en-US"/>
              <a:t> </a:t>
            </a:r>
            <a:r>
              <a:rPr lang="en-US" err="1"/>
              <a:t>durch</a:t>
            </a:r>
            <a:r>
              <a:rPr lang="en-US"/>
              <a:t> </a:t>
            </a:r>
            <a:r>
              <a:rPr lang="en-US" err="1"/>
              <a:t>Klicken</a:t>
            </a:r>
            <a:r>
              <a:rPr lang="en-US"/>
              <a:t> </a:t>
            </a:r>
            <a:r>
              <a:rPr lang="en-US" err="1"/>
              <a:t>hinzufügen</a:t>
            </a:r>
            <a:endParaRPr lang="en-US"/>
          </a:p>
        </p:txBody>
      </p:sp>
      <p:sp>
        <p:nvSpPr>
          <p:cNvPr id="11" name="Untertitel 2"/>
          <p:cNvSpPr>
            <a:spLocks noGrp="1"/>
          </p:cNvSpPr>
          <p:nvPr>
            <p:ph type="subTitle" idx="1"/>
          </p:nvPr>
        </p:nvSpPr>
        <p:spPr bwMode="gray">
          <a:xfrm>
            <a:off x="1289117" y="4869806"/>
            <a:ext cx="4349683" cy="350515"/>
          </a:xfrm>
        </p:spPr>
        <p:txBody>
          <a:bodyPr/>
          <a:lstStyle>
            <a:lvl1pPr marL="0" indent="0" algn="l">
              <a:lnSpc>
                <a:spcPct val="100000"/>
              </a:lnSpc>
              <a:spcAft>
                <a:spcPts val="0"/>
              </a:spcAft>
              <a:buNone/>
              <a:defRPr sz="1800" b="0" i="1" baseline="0">
                <a:solidFill>
                  <a:schemeClr val="tx1"/>
                </a:solidFill>
                <a:latin typeface="+mn-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Master-Untertitelformat bearbeiten</a:t>
            </a:r>
          </a:p>
        </p:txBody>
      </p:sp>
      <p:sp>
        <p:nvSpPr>
          <p:cNvPr id="14" name="Textplatzhalter 9"/>
          <p:cNvSpPr>
            <a:spLocks noGrp="1"/>
          </p:cNvSpPr>
          <p:nvPr>
            <p:ph type="body" sz="quarter" idx="13" hasCustomPrompt="1"/>
          </p:nvPr>
        </p:nvSpPr>
        <p:spPr bwMode="gray">
          <a:xfrm>
            <a:off x="1302452" y="6285347"/>
            <a:ext cx="4336348" cy="307082"/>
          </a:xfrm>
        </p:spPr>
        <p:txBody>
          <a:bodyPr/>
          <a:lstStyle>
            <a:lvl1pPr marL="0" indent="0">
              <a:lnSpc>
                <a:spcPct val="100000"/>
              </a:lnSpc>
              <a:spcAft>
                <a:spcPts val="0"/>
              </a:spcAft>
              <a:buNone/>
              <a:defRPr sz="1400" b="1" cap="all" baseline="0">
                <a:solidFill>
                  <a:schemeClr val="tx2"/>
                </a:solidFill>
                <a:latin typeface="+mn-lt"/>
                <a:ea typeface="Verdana" panose="020B0604030504040204" pitchFamily="34" charset="0"/>
                <a:cs typeface="Verdana" panose="020B0604030504040204" pitchFamily="34" charset="0"/>
              </a:defRPr>
            </a:lvl1pPr>
          </a:lstStyle>
          <a:p>
            <a:pPr lvl="0"/>
            <a:r>
              <a:rPr lang="en-US"/>
              <a:t>Ort, Datum</a:t>
            </a:r>
          </a:p>
        </p:txBody>
      </p:sp>
      <p:sp>
        <p:nvSpPr>
          <p:cNvPr id="6" name="Textplatzhalter 5"/>
          <p:cNvSpPr>
            <a:spLocks noGrp="1"/>
          </p:cNvSpPr>
          <p:nvPr>
            <p:ph type="body" sz="quarter" idx="14" hasCustomPrompt="1"/>
          </p:nvPr>
        </p:nvSpPr>
        <p:spPr>
          <a:xfrm>
            <a:off x="1289117" y="5905500"/>
            <a:ext cx="4349683" cy="304800"/>
          </a:xfrm>
        </p:spPr>
        <p:txBody>
          <a:bodyPr anchor="b" anchorCtr="0"/>
          <a:lstStyle>
            <a:lvl1pPr marL="0" indent="0">
              <a:buNone/>
              <a:defRPr sz="1600" b="1"/>
            </a:lvl1pPr>
          </a:lstStyle>
          <a:p>
            <a:pPr lvl="0"/>
            <a:r>
              <a:rPr lang="en-US"/>
              <a:t>Name</a:t>
            </a:r>
          </a:p>
        </p:txBody>
      </p:sp>
      <p:pic>
        <p:nvPicPr>
          <p:cNvPr id="13" name="Picture 1">
            <a:extLst>
              <a:ext uri="{FF2B5EF4-FFF2-40B4-BE49-F238E27FC236}">
                <a16:creationId xmlns:a16="http://schemas.microsoft.com/office/drawing/2014/main" id="{5F463A8B-7A16-4913-A436-C7C72E4EB4C7}"/>
              </a:ext>
            </a:extLst>
          </p:cNvPr>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9549245" y="282405"/>
            <a:ext cx="2125765" cy="1141149"/>
          </a:xfrm>
          <a:prstGeom prst="rect">
            <a:avLst/>
          </a:prstGeom>
          <a:ln>
            <a:noFill/>
          </a:ln>
          <a:extLst>
            <a:ext uri="{53640926-AAD7-44D8-BBD7-CCE9431645EC}">
              <a14:shadowObscured xmlns:a14="http://schemas.microsoft.com/office/drawing/2010/main"/>
            </a:ext>
          </a:extLst>
        </p:spPr>
      </p:pic>
      <p:grpSp>
        <p:nvGrpSpPr>
          <p:cNvPr id="12" name="Gruppieren 11">
            <a:extLst>
              <a:ext uri="{FF2B5EF4-FFF2-40B4-BE49-F238E27FC236}">
                <a16:creationId xmlns:a16="http://schemas.microsoft.com/office/drawing/2014/main" id="{65AA77F8-C88C-42AF-9FC0-FB38AC021873}"/>
              </a:ext>
            </a:extLst>
          </p:cNvPr>
          <p:cNvGrpSpPr/>
          <p:nvPr userDrawn="1"/>
        </p:nvGrpSpPr>
        <p:grpSpPr>
          <a:xfrm>
            <a:off x="7714779" y="4907862"/>
            <a:ext cx="3174769" cy="1684567"/>
            <a:chOff x="3949313" y="-435825"/>
            <a:chExt cx="3098241" cy="1684567"/>
          </a:xfrm>
        </p:grpSpPr>
        <p:sp>
          <p:nvSpPr>
            <p:cNvPr id="15" name="Inhaltsplatzhalter 2">
              <a:extLst>
                <a:ext uri="{FF2B5EF4-FFF2-40B4-BE49-F238E27FC236}">
                  <a16:creationId xmlns:a16="http://schemas.microsoft.com/office/drawing/2014/main" id="{7898762F-1A7A-44A4-BB9B-3FBF5E51A3AB}"/>
                </a:ext>
              </a:extLst>
            </p:cNvPr>
            <p:cNvSpPr txBox="1">
              <a:spLocks/>
            </p:cNvSpPr>
            <p:nvPr userDrawn="1"/>
          </p:nvSpPr>
          <p:spPr bwMode="gray">
            <a:xfrm>
              <a:off x="3965652" y="-435825"/>
              <a:ext cx="234156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lvl="1" eaLnBrk="1" hangingPunct="1">
                <a:buClr>
                  <a:schemeClr val="accent1"/>
                </a:buClr>
                <a:buFont typeface="Arial" pitchFamily="34" charset="0"/>
                <a:buNone/>
              </a:pPr>
              <a:r>
                <a:rPr lang="en-US" sz="1100" b="1"/>
                <a:t>Climate &amp; Company</a:t>
              </a:r>
            </a:p>
            <a:p>
              <a:pPr marL="0" lvl="1" eaLnBrk="1" hangingPunct="1">
                <a:buClr>
                  <a:schemeClr val="accent1"/>
                </a:buClr>
                <a:buFont typeface="Arial" pitchFamily="34" charset="0"/>
                <a:buNone/>
              </a:pPr>
              <a:r>
                <a:rPr lang="en-GB" sz="1100" kern="1200" err="1">
                  <a:solidFill>
                    <a:schemeClr val="tx1"/>
                  </a:solidFill>
                  <a:latin typeface="Arial" pitchFamily="34" charset="0"/>
                  <a:ea typeface="Frutiger LT 47 LightCn" charset="0"/>
                  <a:cs typeface="Frutiger LT 47 LightCn" charset="0"/>
                </a:rPr>
                <a:t>Ahornallee</a:t>
              </a:r>
              <a:r>
                <a:rPr lang="en-GB" sz="1100" kern="1200">
                  <a:solidFill>
                    <a:schemeClr val="tx1"/>
                  </a:solidFill>
                  <a:latin typeface="Arial" pitchFamily="34" charset="0"/>
                  <a:ea typeface="Frutiger LT 47 LightCn" charset="0"/>
                  <a:cs typeface="Frutiger LT 47 LightCn" charset="0"/>
                </a:rPr>
                <a:t> 2</a:t>
              </a:r>
              <a:br>
                <a:rPr lang="en-GB" sz="1100" kern="1200">
                  <a:solidFill>
                    <a:schemeClr val="tx1"/>
                  </a:solidFill>
                  <a:latin typeface="Arial" pitchFamily="34" charset="0"/>
                  <a:ea typeface="Frutiger LT 47 LightCn" charset="0"/>
                  <a:cs typeface="Frutiger LT 47 LightCn" charset="0"/>
                </a:rPr>
              </a:br>
              <a:r>
                <a:rPr lang="en-US" sz="1100"/>
                <a:t>12623 Berlin</a:t>
              </a:r>
            </a:p>
          </p:txBody>
        </p:sp>
        <p:grpSp>
          <p:nvGrpSpPr>
            <p:cNvPr id="16" name="Gruppieren 15">
              <a:extLst>
                <a:ext uri="{FF2B5EF4-FFF2-40B4-BE49-F238E27FC236}">
                  <a16:creationId xmlns:a16="http://schemas.microsoft.com/office/drawing/2014/main" id="{3B6F6F25-644D-478D-89F3-B820B5A507FE}"/>
                </a:ext>
              </a:extLst>
            </p:cNvPr>
            <p:cNvGrpSpPr/>
            <p:nvPr userDrawn="1"/>
          </p:nvGrpSpPr>
          <p:grpSpPr>
            <a:xfrm>
              <a:off x="3949313" y="316126"/>
              <a:ext cx="3098241" cy="932616"/>
              <a:chOff x="3695313" y="451894"/>
              <a:chExt cx="3098241" cy="932616"/>
            </a:xfrm>
          </p:grpSpPr>
          <p:sp>
            <p:nvSpPr>
              <p:cNvPr id="17" name="Inhaltsplatzhalter 2">
                <a:extLst>
                  <a:ext uri="{FF2B5EF4-FFF2-40B4-BE49-F238E27FC236}">
                    <a16:creationId xmlns:a16="http://schemas.microsoft.com/office/drawing/2014/main" id="{7926357F-188A-454A-8214-D1858832AB24}"/>
                  </a:ext>
                </a:extLst>
              </p:cNvPr>
              <p:cNvSpPr txBox="1">
                <a:spLocks/>
              </p:cNvSpPr>
              <p:nvPr userDrawn="1"/>
            </p:nvSpPr>
            <p:spPr bwMode="gray">
              <a:xfrm>
                <a:off x="4110243" y="772330"/>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hlinkClick r:id="rId8"/>
                  </a:rPr>
                  <a:t>www.climcom.de</a:t>
                </a:r>
                <a:r>
                  <a:rPr lang="en-GB" sz="1000">
                    <a:latin typeface="Frutiger LT 47 LightCn" charset="0"/>
                    <a:ea typeface="Frutiger LT 47 LightCn" charset="0"/>
                    <a:cs typeface="Frutiger LT 47 LightCn" charset="0"/>
                  </a:rPr>
                  <a:t> </a:t>
                </a:r>
              </a:p>
            </p:txBody>
          </p:sp>
          <p:pic>
            <p:nvPicPr>
              <p:cNvPr id="18" name="Bild 8">
                <a:extLst>
                  <a:ext uri="{FF2B5EF4-FFF2-40B4-BE49-F238E27FC236}">
                    <a16:creationId xmlns:a16="http://schemas.microsoft.com/office/drawing/2014/main" id="{13206442-EACF-486E-9C10-0C086A4C656B}"/>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3711652" y="539417"/>
                <a:ext cx="232913" cy="232913"/>
              </a:xfrm>
              <a:prstGeom prst="rect">
                <a:avLst/>
              </a:prstGeom>
            </p:spPr>
          </p:pic>
          <p:sp>
            <p:nvSpPr>
              <p:cNvPr id="19" name="Textfeld 11">
                <a:extLst>
                  <a:ext uri="{FF2B5EF4-FFF2-40B4-BE49-F238E27FC236}">
                    <a16:creationId xmlns:a16="http://schemas.microsoft.com/office/drawing/2014/main" id="{E42EB9CB-7175-4186-8D27-3CA8532E1D31}"/>
                  </a:ext>
                </a:extLst>
              </p:cNvPr>
              <p:cNvSpPr txBox="1"/>
              <p:nvPr userDrawn="1"/>
            </p:nvSpPr>
            <p:spPr>
              <a:xfrm>
                <a:off x="3993615" y="451894"/>
                <a:ext cx="2590065" cy="35702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en-GB" sz="1000">
                    <a:latin typeface="Frutiger LT 47 LightCn" charset="0"/>
                    <a:ea typeface="Frutiger LT 47 LightCn" charset="0"/>
                    <a:cs typeface="Frutiger LT 47 LightCn" charset="0"/>
                  </a:rPr>
                  <a:t>linkedin.com/company/climate-and-company</a:t>
                </a:r>
              </a:p>
            </p:txBody>
          </p:sp>
          <p:pic>
            <p:nvPicPr>
              <p:cNvPr id="20" name="Grafik 19">
                <a:extLst>
                  <a:ext uri="{FF2B5EF4-FFF2-40B4-BE49-F238E27FC236}">
                    <a16:creationId xmlns:a16="http://schemas.microsoft.com/office/drawing/2014/main" id="{C0749156-B000-47A3-92BE-4FB60D6D284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695313" y="831632"/>
                <a:ext cx="237744" cy="237744"/>
              </a:xfrm>
              <a:prstGeom prst="rect">
                <a:avLst/>
              </a:prstGeom>
            </p:spPr>
          </p:pic>
          <p:pic>
            <p:nvPicPr>
              <p:cNvPr id="21" name="Grafik 20">
                <a:extLst>
                  <a:ext uri="{FF2B5EF4-FFF2-40B4-BE49-F238E27FC236}">
                    <a16:creationId xmlns:a16="http://schemas.microsoft.com/office/drawing/2014/main" id="{F61D3A64-4B6A-4350-8914-867BCE84338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711652" y="1146766"/>
                <a:ext cx="237744" cy="237744"/>
              </a:xfrm>
              <a:prstGeom prst="rect">
                <a:avLst/>
              </a:prstGeom>
            </p:spPr>
          </p:pic>
          <p:sp>
            <p:nvSpPr>
              <p:cNvPr id="22" name="Inhaltsplatzhalter 2">
                <a:extLst>
                  <a:ext uri="{FF2B5EF4-FFF2-40B4-BE49-F238E27FC236}">
                    <a16:creationId xmlns:a16="http://schemas.microsoft.com/office/drawing/2014/main" id="{B58A633E-3327-40F4-872F-47A39C454506}"/>
                  </a:ext>
                </a:extLst>
              </p:cNvPr>
              <p:cNvSpPr txBox="1">
                <a:spLocks/>
              </p:cNvSpPr>
              <p:nvPr userDrawn="1"/>
            </p:nvSpPr>
            <p:spPr bwMode="gray">
              <a:xfrm>
                <a:off x="4110242" y="1057562"/>
                <a:ext cx="2683311" cy="285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Arial" pitchFamily="34" charset="0"/>
                    <a:ea typeface="ＭＳ Ｐゴシック" pitchFamily="34" charset="-128"/>
                  </a:defRPr>
                </a:lvl1pPr>
                <a:lvl2pPr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nSpc>
                    <a:spcPct val="200000"/>
                  </a:lnSpc>
                </a:pPr>
                <a:r>
                  <a:rPr lang="en-GB" sz="1000">
                    <a:latin typeface="Frutiger LT 47 LightCn" charset="0"/>
                    <a:ea typeface="Frutiger LT 47 LightCn" charset="0"/>
                    <a:cs typeface="Frutiger LT 47 LightCn" charset="0"/>
                  </a:rPr>
                  <a:t>hello@climcom.de</a:t>
                </a:r>
              </a:p>
            </p:txBody>
          </p:sp>
        </p:grpSp>
      </p:grpSp>
    </p:spTree>
    <p:extLst>
      <p:ext uri="{BB962C8B-B14F-4D97-AF65-F5344CB8AC3E}">
        <p14:creationId xmlns:p14="http://schemas.microsoft.com/office/powerpoint/2010/main" val="9755812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9" Type="http://schemas.openxmlformats.org/officeDocument/2006/relationships/slideLayout" Target="../slideLayouts/slideLayout65.xml"/><Relationship Id="rId21" Type="http://schemas.openxmlformats.org/officeDocument/2006/relationships/slideLayout" Target="../slideLayouts/slideLayout47.xml"/><Relationship Id="rId34" Type="http://schemas.openxmlformats.org/officeDocument/2006/relationships/slideLayout" Target="../slideLayouts/slideLayout60.xml"/><Relationship Id="rId42" Type="http://schemas.openxmlformats.org/officeDocument/2006/relationships/slideLayout" Target="../slideLayouts/slideLayout68.xml"/><Relationship Id="rId47" Type="http://schemas.openxmlformats.org/officeDocument/2006/relationships/slideLayout" Target="../slideLayouts/slideLayout73.xml"/><Relationship Id="rId50" Type="http://schemas.openxmlformats.org/officeDocument/2006/relationships/slideLayout" Target="../slideLayouts/slideLayout76.xml"/><Relationship Id="rId55" Type="http://schemas.openxmlformats.org/officeDocument/2006/relationships/slideLayout" Target="../slideLayouts/slideLayout81.xml"/><Relationship Id="rId63" Type="http://schemas.openxmlformats.org/officeDocument/2006/relationships/theme" Target="../theme/theme2.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9" Type="http://schemas.openxmlformats.org/officeDocument/2006/relationships/slideLayout" Target="../slideLayouts/slideLayout55.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32" Type="http://schemas.openxmlformats.org/officeDocument/2006/relationships/slideLayout" Target="../slideLayouts/slideLayout58.xml"/><Relationship Id="rId37" Type="http://schemas.openxmlformats.org/officeDocument/2006/relationships/slideLayout" Target="../slideLayouts/slideLayout63.xml"/><Relationship Id="rId40" Type="http://schemas.openxmlformats.org/officeDocument/2006/relationships/slideLayout" Target="../slideLayouts/slideLayout66.xml"/><Relationship Id="rId45" Type="http://schemas.openxmlformats.org/officeDocument/2006/relationships/slideLayout" Target="../slideLayouts/slideLayout71.xml"/><Relationship Id="rId53" Type="http://schemas.openxmlformats.org/officeDocument/2006/relationships/slideLayout" Target="../slideLayouts/slideLayout79.xml"/><Relationship Id="rId58" Type="http://schemas.openxmlformats.org/officeDocument/2006/relationships/slideLayout" Target="../slideLayouts/slideLayout84.xml"/><Relationship Id="rId5" Type="http://schemas.openxmlformats.org/officeDocument/2006/relationships/slideLayout" Target="../slideLayouts/slideLayout31.xml"/><Relationship Id="rId61" Type="http://schemas.openxmlformats.org/officeDocument/2006/relationships/slideLayout" Target="../slideLayouts/slideLayout87.xml"/><Relationship Id="rId19" Type="http://schemas.openxmlformats.org/officeDocument/2006/relationships/slideLayout" Target="../slideLayouts/slideLayout4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slideLayout" Target="../slideLayouts/slideLayout53.xml"/><Relationship Id="rId30" Type="http://schemas.openxmlformats.org/officeDocument/2006/relationships/slideLayout" Target="../slideLayouts/slideLayout56.xml"/><Relationship Id="rId35" Type="http://schemas.openxmlformats.org/officeDocument/2006/relationships/slideLayout" Target="../slideLayouts/slideLayout61.xml"/><Relationship Id="rId43" Type="http://schemas.openxmlformats.org/officeDocument/2006/relationships/slideLayout" Target="../slideLayouts/slideLayout69.xml"/><Relationship Id="rId48" Type="http://schemas.openxmlformats.org/officeDocument/2006/relationships/slideLayout" Target="../slideLayouts/slideLayout74.xml"/><Relationship Id="rId56" Type="http://schemas.openxmlformats.org/officeDocument/2006/relationships/slideLayout" Target="../slideLayouts/slideLayout82.xml"/><Relationship Id="rId64" Type="http://schemas.openxmlformats.org/officeDocument/2006/relationships/image" Target="../media/image1.png"/><Relationship Id="rId8" Type="http://schemas.openxmlformats.org/officeDocument/2006/relationships/slideLayout" Target="../slideLayouts/slideLayout34.xml"/><Relationship Id="rId51" Type="http://schemas.openxmlformats.org/officeDocument/2006/relationships/slideLayout" Target="../slideLayouts/slideLayout77.xml"/><Relationship Id="rId3" Type="http://schemas.openxmlformats.org/officeDocument/2006/relationships/slideLayout" Target="../slideLayouts/slideLayout29.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33" Type="http://schemas.openxmlformats.org/officeDocument/2006/relationships/slideLayout" Target="../slideLayouts/slideLayout59.xml"/><Relationship Id="rId38" Type="http://schemas.openxmlformats.org/officeDocument/2006/relationships/slideLayout" Target="../slideLayouts/slideLayout64.xml"/><Relationship Id="rId46" Type="http://schemas.openxmlformats.org/officeDocument/2006/relationships/slideLayout" Target="../slideLayouts/slideLayout72.xml"/><Relationship Id="rId59" Type="http://schemas.openxmlformats.org/officeDocument/2006/relationships/slideLayout" Target="../slideLayouts/slideLayout85.xml"/><Relationship Id="rId20" Type="http://schemas.openxmlformats.org/officeDocument/2006/relationships/slideLayout" Target="../slideLayouts/slideLayout46.xml"/><Relationship Id="rId41" Type="http://schemas.openxmlformats.org/officeDocument/2006/relationships/slideLayout" Target="../slideLayouts/slideLayout67.xml"/><Relationship Id="rId54" Type="http://schemas.openxmlformats.org/officeDocument/2006/relationships/slideLayout" Target="../slideLayouts/slideLayout80.xml"/><Relationship Id="rId62" Type="http://schemas.openxmlformats.org/officeDocument/2006/relationships/slideLayout" Target="../slideLayouts/slideLayout8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slideLayout" Target="../slideLayouts/slideLayout54.xml"/><Relationship Id="rId36" Type="http://schemas.openxmlformats.org/officeDocument/2006/relationships/slideLayout" Target="../slideLayouts/slideLayout62.xml"/><Relationship Id="rId49" Type="http://schemas.openxmlformats.org/officeDocument/2006/relationships/slideLayout" Target="../slideLayouts/slideLayout75.xml"/><Relationship Id="rId57" Type="http://schemas.openxmlformats.org/officeDocument/2006/relationships/slideLayout" Target="../slideLayouts/slideLayout83.xml"/><Relationship Id="rId10" Type="http://schemas.openxmlformats.org/officeDocument/2006/relationships/slideLayout" Target="../slideLayouts/slideLayout36.xml"/><Relationship Id="rId31" Type="http://schemas.openxmlformats.org/officeDocument/2006/relationships/slideLayout" Target="../slideLayouts/slideLayout57.xml"/><Relationship Id="rId44" Type="http://schemas.openxmlformats.org/officeDocument/2006/relationships/slideLayout" Target="../slideLayouts/slideLayout70.xml"/><Relationship Id="rId52" Type="http://schemas.openxmlformats.org/officeDocument/2006/relationships/slideLayout" Target="../slideLayouts/slideLayout78.xml"/><Relationship Id="rId60" Type="http://schemas.openxmlformats.org/officeDocument/2006/relationships/slideLayout" Target="../slideLayouts/slideLayout8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3C9C09F-CB07-410C-8DCF-BAE28EB0D667}"/>
              </a:ext>
            </a:extLst>
          </p:cNvPr>
          <p:cNvSpPr>
            <a:spLocks noGrp="1"/>
          </p:cNvSpPr>
          <p:nvPr>
            <p:ph type="title"/>
          </p:nvPr>
        </p:nvSpPr>
        <p:spPr>
          <a:xfrm>
            <a:off x="397666" y="282976"/>
            <a:ext cx="8915009" cy="794042"/>
          </a:xfrm>
          <a:prstGeom prst="rect">
            <a:avLst/>
          </a:prstGeom>
        </p:spPr>
        <p:txBody>
          <a:bodyPr vert="horz" lIns="91440" tIns="45720" rIns="91440" bIns="45720" rtlCol="0" anchor="b">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65F01E57-0565-4321-9A2C-3070B75ED1AC}"/>
              </a:ext>
            </a:extLst>
          </p:cNvPr>
          <p:cNvSpPr>
            <a:spLocks noGrp="1"/>
          </p:cNvSpPr>
          <p:nvPr>
            <p:ph type="body" idx="1"/>
          </p:nvPr>
        </p:nvSpPr>
        <p:spPr>
          <a:xfrm>
            <a:off x="397666" y="1425764"/>
            <a:ext cx="10752666" cy="4802957"/>
          </a:xfrm>
          <a:prstGeom prst="rect">
            <a:avLst/>
          </a:prstGeom>
        </p:spPr>
        <p:txBody>
          <a:bodyPr vert="horz" lIns="91440" tIns="45720" rIns="91440" bIns="45720" rtlCol="0">
            <a:normAutofit/>
          </a:bodyPr>
          <a:lstStyle/>
          <a:p>
            <a:pPr lvl="0"/>
            <a:r>
              <a:rPr lang="en-US" noProof="0" err="1"/>
              <a:t>Mastertextformat</a:t>
            </a:r>
            <a:r>
              <a:rPr lang="en-US" noProof="0"/>
              <a:t> </a:t>
            </a:r>
            <a:r>
              <a:rPr lang="en-US" noProof="0" err="1"/>
              <a:t>bearbeiten</a:t>
            </a:r>
            <a:endParaRPr lang="en-US" noProof="0"/>
          </a:p>
          <a:p>
            <a:pPr lvl="1"/>
            <a:r>
              <a:rPr lang="en-US" noProof="0" err="1"/>
              <a:t>Zweite</a:t>
            </a:r>
            <a:r>
              <a:rPr lang="en-US" noProof="0"/>
              <a:t> </a:t>
            </a:r>
            <a:r>
              <a:rPr lang="en-US" noProof="0" err="1"/>
              <a:t>Ebene</a:t>
            </a:r>
            <a:endParaRPr lang="en-US" noProof="0"/>
          </a:p>
          <a:p>
            <a:pPr lvl="2"/>
            <a:r>
              <a:rPr lang="en-US" noProof="0" err="1"/>
              <a:t>Dritte</a:t>
            </a:r>
            <a:r>
              <a:rPr lang="en-US" noProof="0"/>
              <a:t> </a:t>
            </a:r>
            <a:r>
              <a:rPr lang="en-US" noProof="0" err="1"/>
              <a:t>Ebene</a:t>
            </a:r>
            <a:endParaRPr lang="en-US" noProof="0"/>
          </a:p>
          <a:p>
            <a:pPr lvl="3"/>
            <a:r>
              <a:rPr lang="en-US" noProof="0" err="1"/>
              <a:t>Vierte</a:t>
            </a:r>
            <a:r>
              <a:rPr lang="en-US" noProof="0"/>
              <a:t> </a:t>
            </a:r>
            <a:r>
              <a:rPr lang="en-US" noProof="0" err="1"/>
              <a:t>Ebene</a:t>
            </a:r>
            <a:endParaRPr lang="en-US" noProof="0"/>
          </a:p>
          <a:p>
            <a:pPr lvl="4"/>
            <a:r>
              <a:rPr lang="en-US" noProof="0" err="1"/>
              <a:t>Fünfte</a:t>
            </a:r>
            <a:r>
              <a:rPr lang="en-US" noProof="0"/>
              <a:t> </a:t>
            </a:r>
            <a:r>
              <a:rPr lang="en-US" noProof="0" err="1"/>
              <a:t>Ebene</a:t>
            </a:r>
            <a:endParaRPr lang="en-US" noProof="0"/>
          </a:p>
        </p:txBody>
      </p:sp>
      <p:sp>
        <p:nvSpPr>
          <p:cNvPr id="4" name="Datumsplatzhalter 3">
            <a:extLst>
              <a:ext uri="{FF2B5EF4-FFF2-40B4-BE49-F238E27FC236}">
                <a16:creationId xmlns:a16="http://schemas.microsoft.com/office/drawing/2014/main" id="{3C7A74E8-444B-4501-9941-6C471CC7096F}"/>
              </a:ext>
            </a:extLst>
          </p:cNvPr>
          <p:cNvSpPr>
            <a:spLocks noGrp="1"/>
          </p:cNvSpPr>
          <p:nvPr>
            <p:ph type="dt" sz="half" idx="2"/>
          </p:nvPr>
        </p:nvSpPr>
        <p:spPr>
          <a:xfrm>
            <a:off x="397666" y="6492875"/>
            <a:ext cx="27432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A013146-ECF7-48EA-951E-53BD76DB1ADC}" type="datetimeFigureOut">
              <a:rPr kumimoji="0" lang="en-US" sz="105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1/15/2021</a:t>
            </a:fld>
            <a:endParaRPr kumimoji="0" lang="en-US" sz="105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liennummernplatzhalter 5">
            <a:extLst>
              <a:ext uri="{FF2B5EF4-FFF2-40B4-BE49-F238E27FC236}">
                <a16:creationId xmlns:a16="http://schemas.microsoft.com/office/drawing/2014/main" id="{7376CC71-A2A0-4519-82A3-FB15A9502925}"/>
              </a:ext>
            </a:extLst>
          </p:cNvPr>
          <p:cNvSpPr>
            <a:spLocks noGrp="1"/>
          </p:cNvSpPr>
          <p:nvPr>
            <p:ph type="sldNum" sz="quarter" idx="4"/>
          </p:nvPr>
        </p:nvSpPr>
        <p:spPr>
          <a:xfrm>
            <a:off x="10496684" y="6505113"/>
            <a:ext cx="895905" cy="275172"/>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E1BE7C5-2156-4744-8020-A2086844A624}" type="slidenum">
              <a:rPr kumimoji="0" lang="en-US" sz="105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US" sz="105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1">
            <a:extLst>
              <a:ext uri="{FF2B5EF4-FFF2-40B4-BE49-F238E27FC236}">
                <a16:creationId xmlns:a16="http://schemas.microsoft.com/office/drawing/2014/main" id="{307E4431-342A-4C4B-BE24-54E7248A8922}"/>
              </a:ext>
            </a:extLst>
          </p:cNvPr>
          <p:cNvPicPr/>
          <p:nvPr userDrawn="1"/>
        </p:nvPicPr>
        <p:blipFill>
          <a:blip r:embed="rId28" cstate="print">
            <a:extLst>
              <a:ext uri="{28A0092B-C50C-407E-A947-70E740481C1C}">
                <a14:useLocalDpi xmlns:a14="http://schemas.microsoft.com/office/drawing/2010/main" val="0"/>
              </a:ext>
            </a:extLst>
          </a:blip>
          <a:stretch>
            <a:fillRect/>
          </a:stretch>
        </p:blipFill>
        <p:spPr bwMode="auto">
          <a:xfrm>
            <a:off x="9975273" y="126542"/>
            <a:ext cx="1938728" cy="930946"/>
          </a:xfrm>
          <a:prstGeom prst="rect">
            <a:avLst/>
          </a:prstGeom>
          <a:ln>
            <a:noFill/>
          </a:ln>
          <a:extLst>
            <a:ext uri="{53640926-AAD7-44D8-BBD7-CCE9431645EC}">
              <a14:shadowObscured xmlns:a14="http://schemas.microsoft.com/office/drawing/2010/main"/>
            </a:ext>
          </a:extLst>
        </p:spPr>
      </p:pic>
      <p:cxnSp>
        <p:nvCxnSpPr>
          <p:cNvPr id="8" name="Gerade Verbindung 9">
            <a:extLst>
              <a:ext uri="{FF2B5EF4-FFF2-40B4-BE49-F238E27FC236}">
                <a16:creationId xmlns:a16="http://schemas.microsoft.com/office/drawing/2014/main" id="{11350347-89A9-4124-BF21-585B791C689F}"/>
              </a:ext>
            </a:extLst>
          </p:cNvPr>
          <p:cNvCxnSpPr/>
          <p:nvPr userDrawn="1"/>
        </p:nvCxnSpPr>
        <p:spPr bwMode="gray">
          <a:xfrm>
            <a:off x="397666" y="1239662"/>
            <a:ext cx="1075266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09689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 id="2147483787" r:id="rId17"/>
    <p:sldLayoutId id="2147483788" r:id="rId18"/>
    <p:sldLayoutId id="2147483789" r:id="rId19"/>
    <p:sldLayoutId id="2147483790" r:id="rId20"/>
    <p:sldLayoutId id="2147483791" r:id="rId21"/>
    <p:sldLayoutId id="2147483792" r:id="rId22"/>
    <p:sldLayoutId id="2147483793" r:id="rId23"/>
    <p:sldLayoutId id="2147483794" r:id="rId24"/>
    <p:sldLayoutId id="2147483795" r:id="rId25"/>
    <p:sldLayoutId id="2147483796" r:id="rId26"/>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EC2EEC-EF27-448F-BC98-C77614B73754}"/>
              </a:ext>
            </a:extLst>
          </p:cNvPr>
          <p:cNvSpPr>
            <a:spLocks noGrp="1"/>
          </p:cNvSpPr>
          <p:nvPr>
            <p:ph type="title"/>
          </p:nvPr>
        </p:nvSpPr>
        <p:spPr>
          <a:xfrm>
            <a:off x="838200" y="365126"/>
            <a:ext cx="10515600" cy="8717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7B2225-20D7-452E-BA65-3499F49BF5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09EA38-8447-4508-8B35-2113F0731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13146-ECF7-48EA-951E-53BD76DB1ADC}" type="datetimeFigureOut">
              <a:rPr lang="en-US" smtClean="0"/>
              <a:pPr/>
              <a:t>1/15/2021</a:t>
            </a:fld>
            <a:endParaRPr lang="en-US"/>
          </a:p>
        </p:txBody>
      </p:sp>
      <p:sp>
        <p:nvSpPr>
          <p:cNvPr id="5" name="Footer Placeholder 4">
            <a:extLst>
              <a:ext uri="{FF2B5EF4-FFF2-40B4-BE49-F238E27FC236}">
                <a16:creationId xmlns:a16="http://schemas.microsoft.com/office/drawing/2014/main" id="{BCB6FB9D-B0C8-4838-81BB-018A5794C3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941E25-23E2-4915-8223-78CEE8EA3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BE7C5-2156-4744-8020-A2086844A624}" type="slidenum">
              <a:rPr lang="en-US" smtClean="0"/>
              <a:pPr/>
              <a:t>‹Nr.›</a:t>
            </a:fld>
            <a:endParaRPr lang="en-US"/>
          </a:p>
        </p:txBody>
      </p:sp>
      <p:pic>
        <p:nvPicPr>
          <p:cNvPr id="7" name="Picture 1">
            <a:extLst>
              <a:ext uri="{FF2B5EF4-FFF2-40B4-BE49-F238E27FC236}">
                <a16:creationId xmlns:a16="http://schemas.microsoft.com/office/drawing/2014/main" id="{BFAF4781-C068-41BC-A740-EFF3953DAC1F}"/>
              </a:ext>
            </a:extLst>
          </p:cNvPr>
          <p:cNvPicPr/>
          <p:nvPr userDrawn="1"/>
        </p:nvPicPr>
        <p:blipFill>
          <a:blip r:embed="rId64" cstate="print">
            <a:extLst>
              <a:ext uri="{28A0092B-C50C-407E-A947-70E740481C1C}">
                <a14:useLocalDpi xmlns:a14="http://schemas.microsoft.com/office/drawing/2010/main" val="0"/>
              </a:ext>
            </a:extLst>
          </a:blip>
          <a:stretch>
            <a:fillRect/>
          </a:stretch>
        </p:blipFill>
        <p:spPr bwMode="auto">
          <a:xfrm>
            <a:off x="9975273" y="126542"/>
            <a:ext cx="1938728" cy="930946"/>
          </a:xfrm>
          <a:prstGeom prst="rect">
            <a:avLst/>
          </a:prstGeom>
          <a:ln>
            <a:noFill/>
          </a:ln>
          <a:extLst>
            <a:ext uri="{53640926-AAD7-44D8-BBD7-CCE9431645EC}">
              <a14:shadowObscured xmlns:a14="http://schemas.microsoft.com/office/drawing/2010/main"/>
            </a:ext>
          </a:extLst>
        </p:spPr>
      </p:pic>
      <p:cxnSp>
        <p:nvCxnSpPr>
          <p:cNvPr id="8" name="Gerade Verbindung 9">
            <a:extLst>
              <a:ext uri="{FF2B5EF4-FFF2-40B4-BE49-F238E27FC236}">
                <a16:creationId xmlns:a16="http://schemas.microsoft.com/office/drawing/2014/main" id="{CA2153C0-2DDB-468C-8C10-7A1EF56E7BB0}"/>
              </a:ext>
            </a:extLst>
          </p:cNvPr>
          <p:cNvCxnSpPr/>
          <p:nvPr userDrawn="1"/>
        </p:nvCxnSpPr>
        <p:spPr bwMode="gray">
          <a:xfrm>
            <a:off x="397666" y="1239662"/>
            <a:ext cx="10752667"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8339633"/>
      </p:ext>
    </p:extLst>
  </p:cSld>
  <p:clrMap bg1="lt1" tx1="dk1" bg2="lt2" tx2="dk2" accent1="accent1" accent2="accent2" accent3="accent3" accent4="accent4" accent5="accent5" accent6="accent6" hlink="hlink" folHlink="folHlink"/>
  <p:sldLayoutIdLst>
    <p:sldLayoutId id="2147483670" r:id="rId1"/>
    <p:sldLayoutId id="2147483672" r:id="rId2"/>
    <p:sldLayoutId id="2147483673" r:id="rId3"/>
    <p:sldLayoutId id="2147483674" r:id="rId4"/>
    <p:sldLayoutId id="2147483675" r:id="rId5"/>
    <p:sldLayoutId id="2147483676" r:id="rId6"/>
    <p:sldLayoutId id="2147483677" r:id="rId7"/>
    <p:sldLayoutId id="2147483678" r:id="rId8"/>
    <p:sldLayoutId id="2147483681" r:id="rId9"/>
    <p:sldLayoutId id="2147483662" r:id="rId10"/>
    <p:sldLayoutId id="2147483664" r:id="rId11"/>
    <p:sldLayoutId id="2147483649" r:id="rId12"/>
    <p:sldLayoutId id="2147483704" r:id="rId13"/>
    <p:sldLayoutId id="2147483705" r:id="rId14"/>
    <p:sldLayoutId id="2147483687" r:id="rId15"/>
    <p:sldLayoutId id="2147483688" r:id="rId16"/>
    <p:sldLayoutId id="2147483690"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51" r:id="rId26"/>
    <p:sldLayoutId id="2147483752" r:id="rId27"/>
    <p:sldLayoutId id="2147483753" r:id="rId28"/>
    <p:sldLayoutId id="2147483754" r:id="rId29"/>
    <p:sldLayoutId id="2147483755" r:id="rId30"/>
    <p:sldLayoutId id="2147483756" r:id="rId31"/>
    <p:sldLayoutId id="2147483757" r:id="rId32"/>
    <p:sldLayoutId id="2147483758" r:id="rId33"/>
    <p:sldLayoutId id="2147483759" r:id="rId34"/>
    <p:sldLayoutId id="2147483760" r:id="rId35"/>
    <p:sldLayoutId id="2147483761" r:id="rId36"/>
    <p:sldLayoutId id="2147483762" r:id="rId37"/>
    <p:sldLayoutId id="2147483763" r:id="rId38"/>
    <p:sldLayoutId id="2147483764" r:id="rId39"/>
    <p:sldLayoutId id="2147483765" r:id="rId40"/>
    <p:sldLayoutId id="2147483766" r:id="rId41"/>
    <p:sldLayoutId id="2147483767" r:id="rId42"/>
    <p:sldLayoutId id="2147483768" r:id="rId43"/>
    <p:sldLayoutId id="2147483769" r:id="rId44"/>
    <p:sldLayoutId id="2147483729" r:id="rId45"/>
    <p:sldLayoutId id="2147483730" r:id="rId46"/>
    <p:sldLayoutId id="2147483731" r:id="rId47"/>
    <p:sldLayoutId id="2147483732" r:id="rId48"/>
    <p:sldLayoutId id="2147483733" r:id="rId49"/>
    <p:sldLayoutId id="2147483734" r:id="rId50"/>
    <p:sldLayoutId id="2147483735" r:id="rId51"/>
    <p:sldLayoutId id="2147483736" r:id="rId52"/>
    <p:sldLayoutId id="2147483737" r:id="rId53"/>
    <p:sldLayoutId id="2147483738" r:id="rId54"/>
    <p:sldLayoutId id="2147483739" r:id="rId55"/>
    <p:sldLayoutId id="2147483740" r:id="rId56"/>
    <p:sldLayoutId id="2147483741" r:id="rId57"/>
    <p:sldLayoutId id="2147483742" r:id="rId58"/>
    <p:sldLayoutId id="2147483743" r:id="rId59"/>
    <p:sldLayoutId id="2147483745" r:id="rId60"/>
    <p:sldLayoutId id="2147483746" r:id="rId61"/>
    <p:sldLayoutId id="2147483747" r:id="rId62"/>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www.linkedin.com/company/climate-and-company/" TargetMode="External"/><Relationship Id="rId7"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3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hyperlink" Target="https://susproc.jrc.ec.europa.eu/product-bureau/sites/default/files/2020-02/20191220_EU_Ecolabel_FP_Draft_Technical_Report_2-0.pdf" TargetMode="External"/><Relationship Id="rId7" Type="http://schemas.openxmlformats.org/officeDocument/2006/relationships/hyperlink" Target="https://www.kfw.de/PDF/Download-Center/Konzernthemen/Nachhaltigkeit/Ausschlussliste.pdf" TargetMode="External"/><Relationship Id="rId2" Type="http://schemas.openxmlformats.org/officeDocument/2006/relationships/notesSlide" Target="../notesSlides/notesSlide9.xml"/><Relationship Id="rId1" Type="http://schemas.openxmlformats.org/officeDocument/2006/relationships/slideLayout" Target="../slideLayouts/slideLayout35.xml"/><Relationship Id="rId6" Type="http://schemas.openxmlformats.org/officeDocument/2006/relationships/hyperlink" Target="https://www.ifc.org/wps/wcm/connect/topics_ext_content/ifc_external_corporate_site/sustainability-at-ifc/company-resources/ifcexclusionlist" TargetMode="External"/><Relationship Id="rId5" Type="http://schemas.openxmlformats.org/officeDocument/2006/relationships/hyperlink" Target="https://www.climateandcompany.com/eu-budget-recovery" TargetMode="External"/><Relationship Id="rId4" Type="http://schemas.openxmlformats.org/officeDocument/2006/relationships/hyperlink" Target="https://www.transportenvironment.org/publications/g10-letter-eu-lawmakers-guaranteeing-green-recovery-across-europe-next-generation-eu"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resource.html?uri=cellar:aa85fa9a-65a0-11e8-ab9c-01aa75ed71a1.0003.02/DOC_1&amp;format=PDF" TargetMode="External"/><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3" Type="http://schemas.openxmlformats.org/officeDocument/2006/relationships/hyperlink" Target="https://ec.europa.eu/info/sites/info/files/business_economy_euro/banking_and_finance/documents/200715-sustainable-finance-teg-statement-resilience-recovery_en.pdf"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3" Type="http://schemas.openxmlformats.org/officeDocument/2006/relationships/hyperlink" Target="https://ec.europa.eu/info/business-economy-euro/economic-and-fiscal-policy-coordination/eu-economic-governance-monitoring-prevention-correction/macroeconomic-imbalance-procedure/scoreboard_en" TargetMode="External"/><Relationship Id="rId2" Type="http://schemas.openxmlformats.org/officeDocument/2006/relationships/notesSlide" Target="../notesSlides/notesSlide20.xml"/><Relationship Id="rId1" Type="http://schemas.openxmlformats.org/officeDocument/2006/relationships/slideLayout" Target="../slideLayouts/slideLayout29.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3" Type="http://schemas.openxmlformats.org/officeDocument/2006/relationships/hyperlink" Target="https://ieep.eu/uploads/articles/attachments/fa7f2aa6-35d3-4fa2-88b4-98e1e79356e5/Delivering%20the%20Green%20Deal%20through%20the%20European%20Semester%20-%20Final_compressed.pdf?v=63749848881" TargetMode="External"/><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3" Type="http://schemas.openxmlformats.org/officeDocument/2006/relationships/hyperlink" Target="https://ieep.eu/uploads/articles/attachments/fa7f2aa6-35d3-4fa2-88b4-98e1e79356e5/Delivering%20the%20Green%20Deal%20through%20the%20European%20Semester%20-%20Final_compressed.pdf?v=63749848881" TargetMode="External"/><Relationship Id="rId2" Type="http://schemas.openxmlformats.org/officeDocument/2006/relationships/notesSlide" Target="../notesSlides/notesSlide22.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3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hyperlink" Target="https://www.climateandcompany.com/news/eu-budget-and-alignment-with-climate-targets" TargetMode="External"/><Relationship Id="rId2" Type="http://schemas.openxmlformats.org/officeDocument/2006/relationships/notesSlide" Target="../notesSlides/notesSlide4.xml"/><Relationship Id="rId1" Type="http://schemas.openxmlformats.org/officeDocument/2006/relationships/slideLayout" Target="../slideLayouts/slideLayout35.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hyperlink" Target="https://eur-lex.europa.eu/legal-content/EN/TXT/?uri=COM%3A2020%3A442%3AFIN"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consilium.europa.eu/media/45109/210720-euco-final-conclusions-en.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agora-energiewende.de/en/publications/recovering-better/"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E2F2BFDF-E9F2-4569-A9F2-E1FFCB7FB82D}"/>
              </a:ext>
            </a:extLst>
          </p:cNvPr>
          <p:cNvSpPr txBox="1"/>
          <p:nvPr/>
        </p:nvSpPr>
        <p:spPr>
          <a:xfrm>
            <a:off x="4622603" y="3049956"/>
            <a:ext cx="2595433" cy="758088"/>
          </a:xfrm>
          <a:prstGeom prst="rect">
            <a:avLst/>
          </a:prstGeom>
          <a:noFill/>
        </p:spPr>
        <p:txBody>
          <a:bodyPr wrap="square" lIns="0" tIns="3600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100" normalizeH="0" baseline="0" noProof="0">
                <a:ln>
                  <a:noFill/>
                </a:ln>
                <a:solidFill>
                  <a:schemeClr val="bg1">
                    <a:lumMod val="75000"/>
                  </a:schemeClr>
                </a:solidFill>
                <a:effectLst/>
                <a:uLnTx/>
                <a:uFillTx/>
                <a:latin typeface="Calibri" panose="020F0502020204030204" pitchFamily="34" charset="0"/>
                <a:ea typeface="+mn-ea"/>
                <a:cs typeface="Calibri" panose="020F0502020204030204" pitchFamily="34" charset="0"/>
              </a:rPr>
              <a:t>Climate &amp; Company</a:t>
            </a:r>
          </a:p>
          <a:p>
            <a:pPr marL="0" marR="0" lvl="0" indent="0" algn="r" defTabSz="9144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100" normalizeH="0" baseline="0" noProof="0">
                <a:ln>
                  <a:noFill/>
                </a:ln>
                <a:solidFill>
                  <a:srgbClr val="7F7F7F"/>
                </a:solidFill>
                <a:effectLst/>
                <a:uLnTx/>
                <a:uFillTx/>
                <a:latin typeface="Calibri" panose="020F0502020204030204" pitchFamily="34" charset="0"/>
                <a:ea typeface="+mn-ea"/>
                <a:cs typeface="Calibri" panose="020F0502020204030204" pitchFamily="34" charset="0"/>
              </a:rPr>
              <a:t>Berlin, September 2020</a:t>
            </a:r>
          </a:p>
        </p:txBody>
      </p:sp>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575474" y="4700666"/>
            <a:ext cx="6798250" cy="1674470"/>
          </a:xfrm>
        </p:spPr>
        <p:txBody>
          <a:bodyPr>
            <a:normAutofit fontScale="90000"/>
          </a:bodyPr>
          <a:lstStyle/>
          <a:p>
            <a:pPr>
              <a:lnSpc>
                <a:spcPct val="100000"/>
              </a:lnSpc>
              <a:spcBef>
                <a:spcPts val="600"/>
              </a:spcBef>
            </a:pPr>
            <a:r>
              <a:rPr lang="en-GB" sz="4400" spc="0">
                <a:solidFill>
                  <a:srgbClr val="659379"/>
                </a:solidFill>
              </a:rPr>
              <a:t>Green Recovery – Delivering the Green Deal</a:t>
            </a:r>
            <a:br>
              <a:rPr lang="en-GB" sz="2800" spc="0">
                <a:solidFill>
                  <a:srgbClr val="659379"/>
                </a:solidFill>
              </a:rPr>
            </a:br>
            <a:r>
              <a:rPr lang="en-GB" sz="800" spc="0">
                <a:solidFill>
                  <a:schemeClr val="bg1"/>
                </a:solidFill>
              </a:rPr>
              <a:t>.</a:t>
            </a:r>
            <a:br>
              <a:rPr lang="en-GB" sz="2800" spc="0">
                <a:solidFill>
                  <a:srgbClr val="659379"/>
                </a:solidFill>
              </a:rPr>
            </a:br>
            <a:br>
              <a:rPr lang="en-GB" sz="2800" spc="0">
                <a:solidFill>
                  <a:srgbClr val="659379"/>
                </a:solidFill>
              </a:rPr>
            </a:br>
            <a:r>
              <a:rPr lang="en-US" sz="2200" spc="0">
                <a:solidFill>
                  <a:schemeClr val="bg1">
                    <a:lumMod val="50000"/>
                  </a:schemeClr>
                </a:solidFill>
                <a:latin typeface="+mn-lt"/>
              </a:rPr>
              <a:t>Slide deck for the MFF Hub</a:t>
            </a:r>
            <a:br>
              <a:rPr lang="en-US" sz="1600" spc="0">
                <a:solidFill>
                  <a:schemeClr val="bg1">
                    <a:lumMod val="50000"/>
                  </a:schemeClr>
                </a:solidFill>
              </a:rPr>
            </a:br>
            <a:endParaRPr lang="en-US" sz="1600" spc="0">
              <a:solidFill>
                <a:schemeClr val="bg1">
                  <a:lumMod val="50000"/>
                </a:schemeClr>
              </a:solidFill>
            </a:endParaRPr>
          </a:p>
        </p:txBody>
      </p:sp>
      <p:sp>
        <p:nvSpPr>
          <p:cNvPr id="11" name="Rectangle 10">
            <a:extLst>
              <a:ext uri="{FF2B5EF4-FFF2-40B4-BE49-F238E27FC236}">
                <a16:creationId xmlns:a16="http://schemas.microsoft.com/office/drawing/2014/main" id="{6F66BF00-91D8-4508-959A-BA82D04BE6CD}"/>
              </a:ext>
            </a:extLst>
          </p:cNvPr>
          <p:cNvSpPr/>
          <p:nvPr/>
        </p:nvSpPr>
        <p:spPr>
          <a:xfrm>
            <a:off x="8657190" y="0"/>
            <a:ext cx="3561708" cy="6858000"/>
          </a:xfrm>
          <a:prstGeom prst="rect">
            <a:avLst/>
          </a:prstGeom>
          <a:solidFill>
            <a:srgbClr val="6593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14" name="TextBox 13">
            <a:extLst>
              <a:ext uri="{FF2B5EF4-FFF2-40B4-BE49-F238E27FC236}">
                <a16:creationId xmlns:a16="http://schemas.microsoft.com/office/drawing/2014/main" id="{45E3B883-85AD-4E1B-A715-D038F13C68A2}"/>
              </a:ext>
            </a:extLst>
          </p:cNvPr>
          <p:cNvSpPr txBox="1"/>
          <p:nvPr/>
        </p:nvSpPr>
        <p:spPr>
          <a:xfrm>
            <a:off x="8722759" y="5145618"/>
            <a:ext cx="3469241" cy="3077766"/>
          </a:xfrm>
          <a:prstGeom prst="rect">
            <a:avLst/>
          </a:prstGeom>
          <a:noFill/>
        </p:spPr>
        <p:txBody>
          <a:bodyPr wrap="square" rtlCol="0">
            <a:spAutoFit/>
          </a:bodyPr>
          <a:lstStyle/>
          <a:p>
            <a:pPr marL="0" marR="0" lvl="0" indent="0" algn="ctr" defTabSz="914400" rtl="0" eaLnBrk="1" fontAlgn="auto" latinLnBrk="0" hangingPunct="1">
              <a:spcBef>
                <a:spcPts val="0"/>
              </a:spcBef>
              <a:spcAft>
                <a:spcPts val="0"/>
              </a:spcAft>
              <a:buClrTx/>
              <a:buSzTx/>
              <a:buFontTx/>
              <a:buNone/>
              <a:tabLst/>
              <a:defRPr/>
            </a:pPr>
            <a:endParaRPr kumimoji="0" lang="en-GB"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r>
              <a:rPr lang="en-GB" b="1" dirty="0">
                <a:solidFill>
                  <a:srgbClr val="FFFFFF"/>
                </a:solidFill>
                <a:latin typeface="Calibri" panose="020F0502020204030204" pitchFamily="34" charset="0"/>
                <a:cs typeface="Calibri" panose="020F0502020204030204" pitchFamily="34" charset="0"/>
              </a:rPr>
              <a:t>Climate &amp; Company</a:t>
            </a:r>
          </a:p>
          <a:p>
            <a:pPr marL="0" marR="0" lvl="0" indent="0" algn="ctr" defTabSz="914400" rtl="0" eaLnBrk="1" fontAlgn="auto" latinLnBrk="0" hangingPunct="1">
              <a:spcBef>
                <a:spcPts val="0"/>
              </a:spcBef>
              <a:spcAft>
                <a:spcPts val="0"/>
              </a:spcAft>
              <a:buClrTx/>
              <a:buSzTx/>
              <a:buFontTx/>
              <a:buNone/>
              <a:tabLst/>
              <a:defRPr/>
            </a:pPr>
            <a:r>
              <a:rPr lang="en-GB" dirty="0">
                <a:solidFill>
                  <a:srgbClr val="FFFFFF"/>
                </a:solidFill>
                <a:latin typeface="Calibri" panose="020F0502020204030204" pitchFamily="34" charset="0"/>
                <a:cs typeface="Calibri" panose="020F0502020204030204" pitchFamily="34" charset="0"/>
              </a:rPr>
              <a:t>C</a:t>
            </a:r>
            <a:r>
              <a:rPr kumimoji="0" lang="en-GB"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limateandcompany.de</a:t>
            </a:r>
          </a:p>
          <a:p>
            <a:pPr marL="0" marR="0" lvl="0" indent="0" algn="ctr" defTabSz="914400" rtl="0" eaLnBrk="1" fontAlgn="auto" latinLnBrk="0" hangingPunct="1">
              <a:spcBef>
                <a:spcPts val="0"/>
              </a:spcBef>
              <a:spcAft>
                <a:spcPts val="0"/>
              </a:spcAft>
              <a:buClrTx/>
              <a:buSzTx/>
              <a:buFontTx/>
              <a:buNone/>
              <a:tabLst/>
              <a:defRPr/>
            </a:pPr>
            <a:r>
              <a:rPr kumimoji="0" lang="en-GB"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Ahornallee</a:t>
            </a:r>
            <a:r>
              <a:rPr kumimoji="0" lang="en-GB"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2, 12632 Berlin</a:t>
            </a: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lang="en-GB" sz="2000" dirty="0">
              <a:solidFill>
                <a:srgbClr val="FFFFFF"/>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lang="en-GB" sz="2000" dirty="0">
              <a:solidFill>
                <a:srgbClr val="FFFFFF"/>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pic>
        <p:nvPicPr>
          <p:cNvPr id="3074" name="Picture 2" descr="Gray linkedin 3 icon - Free gray site logo icons">
            <a:hlinkClick r:id="rId3"/>
            <a:extLst>
              <a:ext uri="{FF2B5EF4-FFF2-40B4-BE49-F238E27FC236}">
                <a16:creationId xmlns:a16="http://schemas.microsoft.com/office/drawing/2014/main" id="{3D711287-FDBE-4ABE-A34B-A085FEFB7D4D}"/>
              </a:ext>
            </a:extLst>
          </p:cNvPr>
          <p:cNvPicPr>
            <a:picLocks noChangeAspect="1" noChangeArrowheads="1"/>
          </p:cNvPicPr>
          <p:nvPr/>
        </p:nvPicPr>
        <p:blipFill rotWithShape="1">
          <a:blip r:embed="rId4">
            <a:duotone>
              <a:prstClr val="black"/>
              <a:schemeClr val="accent6">
                <a:lumMod val="50000"/>
                <a:tint val="45000"/>
                <a:satMod val="400000"/>
              </a:schemeClr>
            </a:duotone>
            <a:alphaModFix amt="70000"/>
            <a:extLst>
              <a:ext uri="{28A0092B-C50C-407E-A947-70E740481C1C}">
                <a14:useLocalDpi xmlns:a14="http://schemas.microsoft.com/office/drawing/2010/main" val="0"/>
              </a:ext>
            </a:extLst>
          </a:blip>
          <a:srcRect l="8269" t="3487" r="10303" b="8622"/>
          <a:stretch/>
        </p:blipFill>
        <p:spPr bwMode="auto">
          <a:xfrm>
            <a:off x="10294735" y="6408155"/>
            <a:ext cx="286617" cy="30936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picture containing drawing&#10;&#10;Description automatically generated">
            <a:extLst>
              <a:ext uri="{FF2B5EF4-FFF2-40B4-BE49-F238E27FC236}">
                <a16:creationId xmlns:a16="http://schemas.microsoft.com/office/drawing/2014/main" id="{6C99E413-B364-41CC-9D8D-A72A105C069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0320" y="319751"/>
            <a:ext cx="2237358" cy="1052512"/>
          </a:xfrm>
          <a:prstGeom prst="rect">
            <a:avLst/>
          </a:prstGeom>
        </p:spPr>
      </p:pic>
      <p:pic>
        <p:nvPicPr>
          <p:cNvPr id="7" name="Picture 4">
            <a:extLst>
              <a:ext uri="{FF2B5EF4-FFF2-40B4-BE49-F238E27FC236}">
                <a16:creationId xmlns:a16="http://schemas.microsoft.com/office/drawing/2014/main" id="{8580079E-C2ED-4A39-97A9-004D557B11B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1784" y="412281"/>
            <a:ext cx="2711640" cy="86745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 picture containing drawing, light, game&#10;&#10;Description automatically generated">
            <a:extLst>
              <a:ext uri="{FF2B5EF4-FFF2-40B4-BE49-F238E27FC236}">
                <a16:creationId xmlns:a16="http://schemas.microsoft.com/office/drawing/2014/main" id="{E73A1D65-2F6F-446A-8ECD-F38957E8B59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1486" y="393440"/>
            <a:ext cx="2113366" cy="771379"/>
          </a:xfrm>
          <a:prstGeom prst="rect">
            <a:avLst/>
          </a:prstGeom>
        </p:spPr>
      </p:pic>
      <p:sp>
        <p:nvSpPr>
          <p:cNvPr id="12" name="TextBox 11">
            <a:extLst>
              <a:ext uri="{FF2B5EF4-FFF2-40B4-BE49-F238E27FC236}">
                <a16:creationId xmlns:a16="http://schemas.microsoft.com/office/drawing/2014/main" id="{9547AAF1-F26E-4C74-BDCA-3D581FA6A432}"/>
              </a:ext>
            </a:extLst>
          </p:cNvPr>
          <p:cNvSpPr txBox="1"/>
          <p:nvPr/>
        </p:nvSpPr>
        <p:spPr>
          <a:xfrm>
            <a:off x="787185" y="1448400"/>
            <a:ext cx="6798250" cy="338554"/>
          </a:xfrm>
          <a:prstGeom prst="rect">
            <a:avLst/>
          </a:prstGeom>
          <a:noFill/>
        </p:spPr>
        <p:txBody>
          <a:bodyPr wrap="square" rtlCol="0">
            <a:spAutoFit/>
          </a:bodyPr>
          <a:lstStyle/>
          <a:p>
            <a:pPr algn="ctr"/>
            <a:r>
              <a:rPr lang="en-GB" sz="1600" i="1">
                <a:solidFill>
                  <a:schemeClr val="bg2">
                    <a:lumMod val="50000"/>
                  </a:schemeClr>
                </a:solidFill>
              </a:rPr>
              <a:t>Project financed by the European Climate Foundation - europeanclimate.org</a:t>
            </a:r>
          </a:p>
        </p:txBody>
      </p:sp>
      <p:pic>
        <p:nvPicPr>
          <p:cNvPr id="8" name="Grafik 7">
            <a:extLst>
              <a:ext uri="{FF2B5EF4-FFF2-40B4-BE49-F238E27FC236}">
                <a16:creationId xmlns:a16="http://schemas.microsoft.com/office/drawing/2014/main" id="{F95455CB-3685-4BC6-A9A4-C42E3DF3474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1389" y="5686480"/>
            <a:ext cx="2084934" cy="998021"/>
          </a:xfrm>
          <a:prstGeom prst="rect">
            <a:avLst/>
          </a:prstGeom>
        </p:spPr>
      </p:pic>
      <p:sp>
        <p:nvSpPr>
          <p:cNvPr id="13" name="TextBox 12">
            <a:extLst>
              <a:ext uri="{FF2B5EF4-FFF2-40B4-BE49-F238E27FC236}">
                <a16:creationId xmlns:a16="http://schemas.microsoft.com/office/drawing/2014/main" id="{BE5CB357-9D37-4D31-A3E5-37B24F2B6E7E}"/>
              </a:ext>
            </a:extLst>
          </p:cNvPr>
          <p:cNvSpPr txBox="1"/>
          <p:nvPr/>
        </p:nvSpPr>
        <p:spPr>
          <a:xfrm>
            <a:off x="7384049" y="2239501"/>
            <a:ext cx="6107986" cy="3170099"/>
          </a:xfrm>
          <a:prstGeom prst="rect">
            <a:avLst/>
          </a:prstGeom>
          <a:noFill/>
        </p:spPr>
        <p:txBody>
          <a:bodyPr wrap="square">
            <a:spAutoFit/>
          </a:bodyPr>
          <a:lstStyle/>
          <a:p>
            <a:pPr marL="0" marR="0" lvl="0" indent="0" algn="ctr" defTabSz="914400" rtl="0" eaLnBrk="1" fontAlgn="auto" latinLnBrk="0" hangingPunct="1">
              <a:spcBef>
                <a:spcPts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Ingmar Jürgens</a:t>
            </a:r>
            <a:endParaRPr lang="en-GB" sz="2000" b="1" dirty="0">
              <a:solidFill>
                <a:srgbClr val="FFFFFF"/>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r>
              <a:rPr kumimoji="0" lang="en-GB"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Ingmar@climcom.de</a:t>
            </a: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Malte Hessenius</a:t>
            </a:r>
          </a:p>
          <a:p>
            <a:pPr marL="0" marR="0" lvl="0" indent="0" algn="ctr" defTabSz="914400" rtl="0" eaLnBrk="1" fontAlgn="auto" latinLnBrk="0" hangingPunct="1">
              <a:spcBef>
                <a:spcPts val="0"/>
              </a:spcBef>
              <a:spcAft>
                <a:spcPts val="0"/>
              </a:spcAft>
              <a:buClrTx/>
              <a:buSzTx/>
              <a:buFontTx/>
              <a:buNone/>
              <a:tabLst/>
              <a:defRPr/>
            </a:pPr>
            <a:r>
              <a:rPr lang="en-GB" dirty="0">
                <a:solidFill>
                  <a:srgbClr val="FFFFFF"/>
                </a:solidFill>
                <a:latin typeface="Calibri" panose="020F0502020204030204" pitchFamily="34" charset="0"/>
                <a:cs typeface="Calibri" panose="020F0502020204030204" pitchFamily="34" charset="0"/>
              </a:rPr>
              <a:t>Malte@climcom.de</a:t>
            </a: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r>
              <a:rPr lang="en-GB" sz="2000" b="1" dirty="0">
                <a:solidFill>
                  <a:srgbClr val="FFFFFF"/>
                </a:solidFill>
                <a:latin typeface="Calibri" panose="020F0502020204030204" pitchFamily="34" charset="0"/>
                <a:cs typeface="Calibri" panose="020F0502020204030204" pitchFamily="34" charset="0"/>
              </a:rPr>
              <a:t>Stefanie Berendsen</a:t>
            </a:r>
          </a:p>
          <a:p>
            <a:pPr marL="0" marR="0" lvl="0" indent="0" algn="ctr" defTabSz="914400" rtl="0" eaLnBrk="1" fontAlgn="auto" latinLnBrk="0" hangingPunct="1">
              <a:spcBef>
                <a:spcPts val="0"/>
              </a:spcBef>
              <a:spcAft>
                <a:spcPts val="0"/>
              </a:spcAft>
              <a:buClrTx/>
              <a:buSzTx/>
              <a:buFontTx/>
              <a:buNone/>
              <a:tabLst/>
              <a:defRPr/>
            </a:pPr>
            <a:r>
              <a:rPr kumimoji="0" lang="en-GB"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Stefanie@climcom.de</a:t>
            </a: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lang="en-GB" sz="2000" dirty="0">
              <a:solidFill>
                <a:srgbClr val="FFFF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9961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1D53A3-6C33-4945-B315-8534949F9C6C}"/>
              </a:ext>
            </a:extLst>
          </p:cNvPr>
          <p:cNvSpPr>
            <a:spLocks noGrp="1"/>
          </p:cNvSpPr>
          <p:nvPr>
            <p:ph type="title"/>
          </p:nvPr>
        </p:nvSpPr>
        <p:spPr>
          <a:xfrm>
            <a:off x="167175" y="269102"/>
            <a:ext cx="9669390" cy="794042"/>
          </a:xfrm>
        </p:spPr>
        <p:txBody>
          <a:bodyPr>
            <a:noAutofit/>
          </a:bodyPr>
          <a:lstStyle/>
          <a:p>
            <a:r>
              <a:rPr lang="en-US" sz="2400" dirty="0">
                <a:latin typeface="Calibri" panose="020F0502020204030204" pitchFamily="34" charset="0"/>
                <a:cs typeface="Calibri" panose="020F0502020204030204" pitchFamily="34" charset="0"/>
              </a:rPr>
              <a:t>Ensuring “consistency with Paris Agreement objectives” through sectoral exclusion criteria</a:t>
            </a:r>
            <a:br>
              <a:rPr lang="en-US" sz="2400" dirty="0">
                <a:latin typeface="Calibri" panose="020F0502020204030204" pitchFamily="34" charset="0"/>
                <a:cs typeface="Calibri" panose="020F0502020204030204" pitchFamily="34" charset="0"/>
              </a:rPr>
            </a:br>
            <a:r>
              <a:rPr lang="en-US" sz="2000" i="1" dirty="0">
                <a:latin typeface="Calibri" panose="020F0502020204030204" pitchFamily="34" charset="0"/>
                <a:cs typeface="Calibri" panose="020F0502020204030204" pitchFamily="34" charset="0"/>
              </a:rPr>
              <a:t>A first attempt based on existing work </a:t>
            </a:r>
            <a:endParaRPr lang="en-US" sz="2400" i="1" dirty="0"/>
          </a:p>
        </p:txBody>
      </p:sp>
      <p:sp>
        <p:nvSpPr>
          <p:cNvPr id="22" name="Textplatzhalter 7">
            <a:extLst>
              <a:ext uri="{FF2B5EF4-FFF2-40B4-BE49-F238E27FC236}">
                <a16:creationId xmlns:a16="http://schemas.microsoft.com/office/drawing/2014/main" id="{EB3A4602-466B-4C61-B436-FFE3A52A66B5}"/>
              </a:ext>
            </a:extLst>
          </p:cNvPr>
          <p:cNvSpPr>
            <a:spLocks noGrp="1"/>
          </p:cNvSpPr>
          <p:nvPr>
            <p:ph type="body" sz="quarter" idx="18"/>
          </p:nvPr>
        </p:nvSpPr>
        <p:spPr>
          <a:xfrm>
            <a:off x="167175" y="2335585"/>
            <a:ext cx="2194560" cy="3931920"/>
          </a:xfrm>
        </p:spPr>
        <p:txBody>
          <a:bodyPr/>
          <a:lstStyle/>
          <a:p>
            <a:r>
              <a:rPr lang="en-GB" sz="1250" dirty="0">
                <a:latin typeface="Calibri" panose="020F0502020204030204" pitchFamily="34" charset="0"/>
                <a:cs typeface="Calibri" panose="020F0502020204030204" pitchFamily="34" charset="0"/>
              </a:rPr>
              <a:t>Production of fluorinated GHG with a Global Warming Potential (GWP) of &gt;150</a:t>
            </a:r>
            <a:r>
              <a:rPr lang="en-GB" sz="1250" baseline="30000" dirty="0">
                <a:latin typeface="Calibri" panose="020F0502020204030204" pitchFamily="34" charset="0"/>
                <a:cs typeface="Calibri" panose="020F0502020204030204" pitchFamily="34" charset="0"/>
              </a:rPr>
              <a:t>1</a:t>
            </a:r>
          </a:p>
          <a:p>
            <a:r>
              <a:rPr lang="en-GB" sz="1250" dirty="0">
                <a:latin typeface="Calibri" panose="020F0502020204030204" pitchFamily="34" charset="0"/>
                <a:cs typeface="Calibri" panose="020F0502020204030204" pitchFamily="34" charset="0"/>
              </a:rPr>
              <a:t>Chemical manufacturers unless for safe and sustainable chemicals</a:t>
            </a:r>
            <a:r>
              <a:rPr lang="en-GB" sz="1250" baseline="30000" dirty="0">
                <a:latin typeface="Calibri" panose="020F0502020204030204" pitchFamily="34" charset="0"/>
                <a:cs typeface="Calibri" panose="020F0502020204030204" pitchFamily="34" charset="0"/>
              </a:rPr>
              <a:t>2</a:t>
            </a:r>
          </a:p>
          <a:p>
            <a:r>
              <a:rPr lang="en-GB" sz="1250" dirty="0">
                <a:latin typeface="Calibri" panose="020F0502020204030204" pitchFamily="34" charset="0"/>
                <a:cs typeface="Calibri" panose="020F0502020204030204" pitchFamily="34" charset="0"/>
              </a:rPr>
              <a:t>No support for coal/heavy-fuel oil/ fossil gas as fuel or feedstock</a:t>
            </a:r>
            <a:r>
              <a:rPr lang="en-GB" sz="1250" baseline="30000" dirty="0">
                <a:latin typeface="Calibri" panose="020F0502020204030204" pitchFamily="34" charset="0"/>
                <a:cs typeface="Calibri" panose="020F0502020204030204" pitchFamily="34" charset="0"/>
              </a:rPr>
              <a:t>3</a:t>
            </a:r>
          </a:p>
          <a:p>
            <a:r>
              <a:rPr lang="en-GB" sz="1250" dirty="0">
                <a:latin typeface="Calibri" panose="020F0502020204030204" pitchFamily="34" charset="0"/>
                <a:cs typeface="Calibri" panose="020F0502020204030204" pitchFamily="34" charset="0"/>
              </a:rPr>
              <a:t>No support for electricity-intensive processes without a plan to green power sources by 2030</a:t>
            </a:r>
            <a:r>
              <a:rPr lang="en-GB" sz="1250" baseline="30000" dirty="0">
                <a:latin typeface="Calibri" panose="020F0502020204030204" pitchFamily="34" charset="0"/>
                <a:cs typeface="Calibri" panose="020F0502020204030204" pitchFamily="34" charset="0"/>
              </a:rPr>
              <a:t>3</a:t>
            </a:r>
          </a:p>
          <a:p>
            <a:r>
              <a:rPr lang="en-GB" sz="1250" dirty="0">
                <a:latin typeface="Calibri" panose="020F0502020204030204" pitchFamily="34" charset="0"/>
                <a:cs typeface="Calibri" panose="020F0502020204030204" pitchFamily="34" charset="0"/>
              </a:rPr>
              <a:t>GHG emissions are higher than the average global emissions for that activity</a:t>
            </a:r>
            <a:r>
              <a:rPr lang="en-GB" sz="1250" baseline="30000" dirty="0">
                <a:latin typeface="Calibri" panose="020F0502020204030204" pitchFamily="34" charset="0"/>
                <a:cs typeface="Calibri" panose="020F0502020204030204" pitchFamily="34" charset="0"/>
              </a:rPr>
              <a:t>4</a:t>
            </a:r>
          </a:p>
        </p:txBody>
      </p:sp>
      <p:sp>
        <p:nvSpPr>
          <p:cNvPr id="21" name="Textplatzhalter 6">
            <a:extLst>
              <a:ext uri="{FF2B5EF4-FFF2-40B4-BE49-F238E27FC236}">
                <a16:creationId xmlns:a16="http://schemas.microsoft.com/office/drawing/2014/main" id="{95FE3717-D3FE-43B1-BB2F-003F9966B848}"/>
              </a:ext>
            </a:extLst>
          </p:cNvPr>
          <p:cNvSpPr txBox="1">
            <a:spLocks/>
          </p:cNvSpPr>
          <p:nvPr/>
        </p:nvSpPr>
        <p:spPr>
          <a:xfrm>
            <a:off x="171296" y="1298816"/>
            <a:ext cx="2194560" cy="360000"/>
          </a:xfrm>
          <a:prstGeom prst="rect">
            <a:avLst/>
          </a:prstGeom>
          <a:solidFill>
            <a:srgbClr val="E3E4EA"/>
          </a:solidFill>
        </p:spPr>
        <p:txBody>
          <a:bodyPr vert="horz" lIns="108000" tIns="0" rIns="0" bIns="0" rtlCol="0" anchor="ctr" anchorCtr="0">
            <a:noAutofit/>
          </a:bodyPr>
          <a:lstStyle>
            <a:defPPr>
              <a:defRPr lang="en-US"/>
            </a:defPPr>
            <a:lvl1pPr indent="0">
              <a:lnSpc>
                <a:spcPct val="100000"/>
              </a:lnSpc>
              <a:spcBef>
                <a:spcPts val="0"/>
              </a:spcBef>
              <a:spcAft>
                <a:spcPts val="900"/>
              </a:spcAft>
              <a:buClr>
                <a:schemeClr val="accent3"/>
              </a:buClr>
              <a:buFont typeface="Flexo" pitchFamily="50" charset="0"/>
              <a:buNone/>
              <a:defRPr sz="1600" b="1">
                <a:latin typeface="Calibri" panose="020F0502020204030204" pitchFamily="34" charset="0"/>
                <a:ea typeface="Verdana" panose="020B0604030504040204" pitchFamily="34" charset="0"/>
                <a:cs typeface="Calibri" panose="020F0502020204030204" pitchFamily="34" charset="0"/>
              </a:defRPr>
            </a:lvl1pPr>
            <a:lvl2pPr marL="266700" indent="-266700">
              <a:lnSpc>
                <a:spcPts val="2800"/>
              </a:lnSpc>
              <a:spcBef>
                <a:spcPts val="0"/>
              </a:spcBef>
              <a:spcAft>
                <a:spcPts val="900"/>
              </a:spcAft>
              <a:buClr>
                <a:schemeClr val="accent3"/>
              </a:buClr>
              <a:buFont typeface="Arial" pitchFamily="34" charset="0"/>
              <a:buChar char="•"/>
              <a:defRPr sz="2000">
                <a:ea typeface="Verdana" panose="020B0604030504040204" pitchFamily="34" charset="0"/>
                <a:cs typeface="Verdana" panose="020B0604030504040204" pitchFamily="34" charset="0"/>
              </a:defRPr>
            </a:lvl2pPr>
            <a:lvl3pPr marL="561975" indent="-285750">
              <a:lnSpc>
                <a:spcPts val="2800"/>
              </a:lnSpc>
              <a:spcBef>
                <a:spcPts val="0"/>
              </a:spcBef>
              <a:spcAft>
                <a:spcPts val="900"/>
              </a:spcAft>
              <a:buClr>
                <a:schemeClr val="accent3"/>
              </a:buClr>
              <a:buFont typeface="Arial" pitchFamily="34" charset="0"/>
              <a:buChar char="•"/>
              <a:defRPr sz="1600">
                <a:ea typeface="Verdana" panose="020B0604030504040204" pitchFamily="34" charset="0"/>
                <a:cs typeface="Verdana" panose="020B0604030504040204" pitchFamily="34" charset="0"/>
              </a:defRPr>
            </a:lvl3pPr>
            <a:lvl4pPr marL="733425" indent="-285750" defTabSz="895350">
              <a:lnSpc>
                <a:spcPts val="2800"/>
              </a:lnSpc>
              <a:spcBef>
                <a:spcPts val="0"/>
              </a:spcBef>
              <a:spcAft>
                <a:spcPts val="900"/>
              </a:spcAft>
              <a:buClr>
                <a:schemeClr val="accent3"/>
              </a:buClr>
              <a:buFont typeface="Arial" pitchFamily="34" charset="0"/>
              <a:buChar char="•"/>
              <a:defRPr sz="1400">
                <a:ea typeface="Verdana" panose="020B0604030504040204" pitchFamily="34" charset="0"/>
                <a:cs typeface="Verdana" panose="020B0604030504040204" pitchFamily="34" charset="0"/>
              </a:defRPr>
            </a:lvl4pPr>
            <a:lvl5pPr marL="647700" indent="0">
              <a:lnSpc>
                <a:spcPts val="2800"/>
              </a:lnSpc>
              <a:spcBef>
                <a:spcPts val="0"/>
              </a:spcBef>
              <a:spcAft>
                <a:spcPts val="900"/>
              </a:spcAft>
              <a:buClr>
                <a:schemeClr val="tx1"/>
              </a:buClr>
              <a:buFont typeface="Arial" pitchFamily="34" charset="0"/>
              <a:buNone/>
              <a:defRPr baseline="0">
                <a:ea typeface="Verdana" panose="020B0604030504040204" pitchFamily="34" charset="0"/>
                <a:cs typeface="Verdana" panose="020B0604030504040204" pitchFamily="34" charset="0"/>
              </a:defRPr>
            </a:lvl5pPr>
            <a:lvl6pPr indent="0">
              <a:spcBef>
                <a:spcPct val="20000"/>
              </a:spcBef>
              <a:buFont typeface="Arial" pitchFamily="34" charset="0"/>
              <a:buNone/>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a:t>Industry</a:t>
            </a:r>
          </a:p>
        </p:txBody>
      </p:sp>
      <p:sp>
        <p:nvSpPr>
          <p:cNvPr id="23" name="Textplatzhalter 6">
            <a:extLst>
              <a:ext uri="{FF2B5EF4-FFF2-40B4-BE49-F238E27FC236}">
                <a16:creationId xmlns:a16="http://schemas.microsoft.com/office/drawing/2014/main" id="{C2F672D9-5CB9-4A1E-AB1A-F9FCB8A23E78}"/>
              </a:ext>
            </a:extLst>
          </p:cNvPr>
          <p:cNvSpPr txBox="1">
            <a:spLocks/>
          </p:cNvSpPr>
          <p:nvPr/>
        </p:nvSpPr>
        <p:spPr bwMode="gray">
          <a:xfrm>
            <a:off x="2562514" y="1298816"/>
            <a:ext cx="2194560" cy="360000"/>
          </a:xfrm>
          <a:prstGeom prst="rect">
            <a:avLst/>
          </a:prstGeom>
          <a:solidFill>
            <a:srgbClr val="E3E4EA"/>
          </a:solidFill>
        </p:spPr>
        <p:txBody>
          <a:bodyPr vert="horz" lIns="10800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a:latin typeface="Calibri" panose="020F0502020204030204" pitchFamily="34" charset="0"/>
                <a:cs typeface="Calibri" panose="020F0502020204030204" pitchFamily="34" charset="0"/>
              </a:rPr>
              <a:t>Energy Supply</a:t>
            </a:r>
          </a:p>
        </p:txBody>
      </p:sp>
      <p:sp>
        <p:nvSpPr>
          <p:cNvPr id="24" name="Textplatzhalter 7">
            <a:extLst>
              <a:ext uri="{FF2B5EF4-FFF2-40B4-BE49-F238E27FC236}">
                <a16:creationId xmlns:a16="http://schemas.microsoft.com/office/drawing/2014/main" id="{57712831-9727-4442-862E-1D14DBF6B1D8}"/>
              </a:ext>
            </a:extLst>
          </p:cNvPr>
          <p:cNvSpPr txBox="1">
            <a:spLocks/>
          </p:cNvSpPr>
          <p:nvPr/>
        </p:nvSpPr>
        <p:spPr bwMode="gray">
          <a:xfrm>
            <a:off x="2558393" y="2335585"/>
            <a:ext cx="2194560" cy="3931920"/>
          </a:xfrm>
          <a:prstGeom prst="rect">
            <a:avLst/>
          </a:prstGeom>
          <a:solidFill>
            <a:srgbClr val="F6F6F8"/>
          </a:solidFill>
          <a:ln w="1270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50">
                <a:latin typeface="Calibri" panose="020F0502020204030204" pitchFamily="34" charset="0"/>
                <a:cs typeface="Calibri" panose="020F0502020204030204" pitchFamily="34" charset="0"/>
              </a:rPr>
              <a:t>Nuclear, fossil fuels, gas</a:t>
            </a:r>
            <a:r>
              <a:rPr lang="en-US" sz="1250" baseline="30000">
                <a:latin typeface="Calibri" panose="020F0502020204030204" pitchFamily="34" charset="0"/>
                <a:cs typeface="Calibri" panose="020F0502020204030204" pitchFamily="34" charset="0"/>
              </a:rPr>
              <a:t>1</a:t>
            </a:r>
          </a:p>
          <a:p>
            <a:r>
              <a:rPr lang="en-GB" sz="1250">
                <a:latin typeface="Calibri" panose="020F0502020204030204" pitchFamily="34" charset="0"/>
                <a:cs typeface="Calibri" panose="020F0502020204030204" pitchFamily="34" charset="0"/>
              </a:rPr>
              <a:t>Crop-based biofuels and unsustainable bioenergy</a:t>
            </a:r>
            <a:r>
              <a:rPr lang="en-GB" sz="1250" baseline="30000">
                <a:latin typeface="Calibri" panose="020F0502020204030204" pitchFamily="34" charset="0"/>
                <a:cs typeface="Calibri" panose="020F0502020204030204" pitchFamily="34" charset="0"/>
              </a:rPr>
              <a:t>2</a:t>
            </a:r>
          </a:p>
          <a:p>
            <a:r>
              <a:rPr lang="en-GB" sz="1250">
                <a:latin typeface="Calibri" panose="020F0502020204030204" pitchFamily="34" charset="0"/>
                <a:cs typeface="Calibri" panose="020F0502020204030204" pitchFamily="34" charset="0"/>
              </a:rPr>
              <a:t>No activity can have emissions intensity above the average emissions (regional)</a:t>
            </a:r>
            <a:r>
              <a:rPr lang="en-GB" sz="1250" baseline="30000">
                <a:latin typeface="Calibri" panose="020F0502020204030204" pitchFamily="34" charset="0"/>
                <a:cs typeface="Calibri" panose="020F0502020204030204" pitchFamily="34" charset="0"/>
              </a:rPr>
              <a:t>4</a:t>
            </a:r>
          </a:p>
          <a:p>
            <a:r>
              <a:rPr lang="en-GB" sz="1250">
                <a:latin typeface="Calibri" panose="020F0502020204030204" pitchFamily="34" charset="0"/>
                <a:cs typeface="Calibri" panose="020F0502020204030204" pitchFamily="34" charset="0"/>
              </a:rPr>
              <a:t>[….]</a:t>
            </a:r>
          </a:p>
        </p:txBody>
      </p:sp>
      <p:sp>
        <p:nvSpPr>
          <p:cNvPr id="25" name="Textplatzhalter 6">
            <a:extLst>
              <a:ext uri="{FF2B5EF4-FFF2-40B4-BE49-F238E27FC236}">
                <a16:creationId xmlns:a16="http://schemas.microsoft.com/office/drawing/2014/main" id="{E6D80341-994F-4EA1-AC43-4E4B89BF618B}"/>
              </a:ext>
            </a:extLst>
          </p:cNvPr>
          <p:cNvSpPr txBox="1">
            <a:spLocks/>
          </p:cNvSpPr>
          <p:nvPr/>
        </p:nvSpPr>
        <p:spPr bwMode="gray">
          <a:xfrm>
            <a:off x="5019060" y="1298816"/>
            <a:ext cx="2194560" cy="360000"/>
          </a:xfrm>
          <a:prstGeom prst="rect">
            <a:avLst/>
          </a:prstGeom>
          <a:solidFill>
            <a:srgbClr val="E3E4EA"/>
          </a:solidFill>
        </p:spPr>
        <p:txBody>
          <a:bodyPr vert="horz" lIns="10800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a:latin typeface="Calibri" panose="020F0502020204030204" pitchFamily="34" charset="0"/>
                <a:cs typeface="Calibri" panose="020F0502020204030204" pitchFamily="34" charset="0"/>
              </a:rPr>
              <a:t>Transport</a:t>
            </a:r>
          </a:p>
        </p:txBody>
      </p:sp>
      <p:sp>
        <p:nvSpPr>
          <p:cNvPr id="26" name="Textplatzhalter 7">
            <a:extLst>
              <a:ext uri="{FF2B5EF4-FFF2-40B4-BE49-F238E27FC236}">
                <a16:creationId xmlns:a16="http://schemas.microsoft.com/office/drawing/2014/main" id="{FD5989C7-0443-4062-BA53-9044EA30FB23}"/>
              </a:ext>
            </a:extLst>
          </p:cNvPr>
          <p:cNvSpPr txBox="1">
            <a:spLocks/>
          </p:cNvSpPr>
          <p:nvPr/>
        </p:nvSpPr>
        <p:spPr bwMode="gray">
          <a:xfrm>
            <a:off x="5014939" y="2335585"/>
            <a:ext cx="2194560" cy="3931920"/>
          </a:xfrm>
          <a:prstGeom prst="rect">
            <a:avLst/>
          </a:prstGeom>
          <a:solidFill>
            <a:srgbClr val="F6F6F8"/>
          </a:solidFill>
          <a:ln w="1270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50">
                <a:latin typeface="Calibri" panose="020F0502020204030204" pitchFamily="34" charset="0"/>
                <a:cs typeface="Calibri" panose="020F0502020204030204" pitchFamily="34" charset="0"/>
              </a:rPr>
              <a:t>Expansion of aviation capacity and motorways</a:t>
            </a:r>
            <a:r>
              <a:rPr lang="en-US" sz="1250" baseline="30000">
                <a:latin typeface="Calibri" panose="020F0502020204030204" pitchFamily="34" charset="0"/>
                <a:cs typeface="Calibri" panose="020F0502020204030204" pitchFamily="34" charset="0"/>
              </a:rPr>
              <a:t>2</a:t>
            </a:r>
          </a:p>
          <a:p>
            <a:r>
              <a:rPr lang="en-US" sz="1250">
                <a:latin typeface="Calibri" panose="020F0502020204030204" pitchFamily="34" charset="0"/>
                <a:cs typeface="Calibri" panose="020F0502020204030204" pitchFamily="34" charset="0"/>
              </a:rPr>
              <a:t>Internal combustion engine vehicles</a:t>
            </a:r>
            <a:r>
              <a:rPr lang="en-US" sz="1250" baseline="30000">
                <a:latin typeface="Calibri" panose="020F0502020204030204" pitchFamily="34" charset="0"/>
                <a:cs typeface="Calibri" panose="020F0502020204030204" pitchFamily="34" charset="0"/>
              </a:rPr>
              <a:t>2</a:t>
            </a:r>
          </a:p>
          <a:p>
            <a:r>
              <a:rPr lang="de-DE" sz="1250">
                <a:latin typeface="Calibri" panose="020F0502020204030204" pitchFamily="34" charset="0"/>
                <a:cs typeface="Calibri" panose="020F0502020204030204" pitchFamily="34" charset="0"/>
              </a:rPr>
              <a:t>LNG and </a:t>
            </a:r>
            <a:r>
              <a:rPr lang="de-DE" sz="1250" err="1">
                <a:latin typeface="Calibri" panose="020F0502020204030204" pitchFamily="34" charset="0"/>
                <a:cs typeface="Calibri" panose="020F0502020204030204" pitchFamily="34" charset="0"/>
              </a:rPr>
              <a:t>diesel</a:t>
            </a:r>
            <a:r>
              <a:rPr lang="de-DE" sz="1250">
                <a:latin typeface="Calibri" panose="020F0502020204030204" pitchFamily="34" charset="0"/>
                <a:cs typeface="Calibri" panose="020F0502020204030204" pitchFamily="34" charset="0"/>
              </a:rPr>
              <a:t> maritime </a:t>
            </a:r>
            <a:r>
              <a:rPr lang="de-DE" sz="1250" err="1">
                <a:latin typeface="Calibri" panose="020F0502020204030204" pitchFamily="34" charset="0"/>
                <a:cs typeface="Calibri" panose="020F0502020204030204" pitchFamily="34" charset="0"/>
              </a:rPr>
              <a:t>vessels</a:t>
            </a:r>
            <a:r>
              <a:rPr lang="de-DE" sz="1250">
                <a:latin typeface="Calibri" panose="020F0502020204030204" pitchFamily="34" charset="0"/>
                <a:cs typeface="Calibri" panose="020F0502020204030204" pitchFamily="34" charset="0"/>
              </a:rPr>
              <a:t> (</a:t>
            </a:r>
            <a:r>
              <a:rPr lang="de-DE" sz="1250" err="1">
                <a:latin typeface="Calibri" panose="020F0502020204030204" pitchFamily="34" charset="0"/>
                <a:cs typeface="Calibri" panose="020F0502020204030204" pitchFamily="34" charset="0"/>
              </a:rPr>
              <a:t>except</a:t>
            </a:r>
            <a:r>
              <a:rPr lang="de-DE" sz="1250">
                <a:latin typeface="Calibri" panose="020F0502020204030204" pitchFamily="34" charset="0"/>
                <a:cs typeface="Calibri" panose="020F0502020204030204" pitchFamily="34" charset="0"/>
              </a:rPr>
              <a:t> substantial GHG </a:t>
            </a:r>
            <a:r>
              <a:rPr lang="de-DE" sz="1250" err="1">
                <a:latin typeface="Calibri" panose="020F0502020204030204" pitchFamily="34" charset="0"/>
                <a:cs typeface="Calibri" panose="020F0502020204030204" pitchFamily="34" charset="0"/>
              </a:rPr>
              <a:t>improvements</a:t>
            </a:r>
            <a:r>
              <a:rPr lang="de-DE" sz="1250">
                <a:latin typeface="Calibri" panose="020F0502020204030204" pitchFamily="34" charset="0"/>
                <a:cs typeface="Calibri" panose="020F0502020204030204" pitchFamily="34" charset="0"/>
              </a:rPr>
              <a:t>)</a:t>
            </a:r>
            <a:r>
              <a:rPr lang="de-DE" sz="1250" baseline="30000">
                <a:latin typeface="Calibri" panose="020F0502020204030204" pitchFamily="34" charset="0"/>
                <a:cs typeface="Calibri" panose="020F0502020204030204" pitchFamily="34" charset="0"/>
              </a:rPr>
              <a:t>2</a:t>
            </a:r>
          </a:p>
          <a:p>
            <a:r>
              <a:rPr lang="en-US" sz="1250">
                <a:latin typeface="Calibri" panose="020F0502020204030204" pitchFamily="34" charset="0"/>
                <a:cs typeface="Calibri" panose="020F0502020204030204" pitchFamily="34" charset="0"/>
              </a:rPr>
              <a:t>Fossil gas (LNG/CNG) infrastructure for transport</a:t>
            </a:r>
            <a:r>
              <a:rPr lang="en-US" sz="1250" baseline="30000">
                <a:latin typeface="Calibri" panose="020F0502020204030204" pitchFamily="34" charset="0"/>
                <a:cs typeface="Calibri" panose="020F0502020204030204" pitchFamily="34" charset="0"/>
              </a:rPr>
              <a:t>2</a:t>
            </a:r>
          </a:p>
          <a:p>
            <a:r>
              <a:rPr lang="en-US" sz="1250">
                <a:latin typeface="Calibri" panose="020F0502020204030204" pitchFamily="34" charset="0"/>
                <a:cs typeface="Calibri" panose="020F0502020204030204" pitchFamily="34" charset="0"/>
              </a:rPr>
              <a:t>All DNSH criteria from the EU Taxonomy (e.g. </a:t>
            </a:r>
            <a:r>
              <a:rPr lang="en-GB" sz="1250">
                <a:latin typeface="Calibri" panose="020F0502020204030204" pitchFamily="34" charset="0"/>
                <a:cs typeface="Calibri" panose="020F0502020204030204" pitchFamily="34" charset="0"/>
              </a:rPr>
              <a:t>Emissions performance threshold of &gt; 95g CO2 e /</a:t>
            </a:r>
            <a:r>
              <a:rPr lang="en-GB" sz="1250" err="1">
                <a:latin typeface="Calibri" panose="020F0502020204030204" pitchFamily="34" charset="0"/>
                <a:cs typeface="Calibri" panose="020F0502020204030204" pitchFamily="34" charset="0"/>
              </a:rPr>
              <a:t>pkm</a:t>
            </a:r>
            <a:r>
              <a:rPr lang="en-GB" sz="1250">
                <a:latin typeface="Calibri" panose="020F0502020204030204" pitchFamily="34" charset="0"/>
                <a:cs typeface="Calibri" panose="020F0502020204030204" pitchFamily="34" charset="0"/>
              </a:rPr>
              <a:t> for passenger cars</a:t>
            </a:r>
            <a:r>
              <a:rPr lang="en-US" sz="1250">
                <a:latin typeface="Calibri" panose="020F0502020204030204" pitchFamily="34" charset="0"/>
                <a:cs typeface="Calibri" panose="020F0502020204030204" pitchFamily="34" charset="0"/>
              </a:rPr>
              <a:t>)</a:t>
            </a:r>
            <a:r>
              <a:rPr lang="en-US" sz="1250" baseline="30000">
                <a:latin typeface="Calibri" panose="020F0502020204030204" pitchFamily="34" charset="0"/>
                <a:cs typeface="Calibri" panose="020F0502020204030204" pitchFamily="34" charset="0"/>
              </a:rPr>
              <a:t>4</a:t>
            </a:r>
          </a:p>
        </p:txBody>
      </p:sp>
      <p:sp>
        <p:nvSpPr>
          <p:cNvPr id="27" name="Textplatzhalter 6">
            <a:extLst>
              <a:ext uri="{FF2B5EF4-FFF2-40B4-BE49-F238E27FC236}">
                <a16:creationId xmlns:a16="http://schemas.microsoft.com/office/drawing/2014/main" id="{99B406EC-1752-41A6-90A9-D6BBE47B4EC6}"/>
              </a:ext>
            </a:extLst>
          </p:cNvPr>
          <p:cNvSpPr txBox="1">
            <a:spLocks/>
          </p:cNvSpPr>
          <p:nvPr/>
        </p:nvSpPr>
        <p:spPr bwMode="gray">
          <a:xfrm>
            <a:off x="7388521" y="1298816"/>
            <a:ext cx="2194560" cy="360000"/>
          </a:xfrm>
          <a:prstGeom prst="rect">
            <a:avLst/>
          </a:prstGeom>
          <a:solidFill>
            <a:srgbClr val="E3E4EA"/>
          </a:solidFill>
        </p:spPr>
        <p:txBody>
          <a:bodyPr vert="horz" lIns="10800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a:latin typeface="Calibri" panose="020F0502020204030204" pitchFamily="34" charset="0"/>
                <a:cs typeface="Calibri" panose="020F0502020204030204" pitchFamily="34" charset="0"/>
              </a:rPr>
              <a:t>Buildings</a:t>
            </a:r>
          </a:p>
        </p:txBody>
      </p:sp>
      <p:sp>
        <p:nvSpPr>
          <p:cNvPr id="28" name="Textplatzhalter 7">
            <a:extLst>
              <a:ext uri="{FF2B5EF4-FFF2-40B4-BE49-F238E27FC236}">
                <a16:creationId xmlns:a16="http://schemas.microsoft.com/office/drawing/2014/main" id="{5E1363D8-0965-4993-B94F-F57288A05E90}"/>
              </a:ext>
            </a:extLst>
          </p:cNvPr>
          <p:cNvSpPr txBox="1">
            <a:spLocks/>
          </p:cNvSpPr>
          <p:nvPr/>
        </p:nvSpPr>
        <p:spPr bwMode="gray">
          <a:xfrm>
            <a:off x="7384400" y="2335585"/>
            <a:ext cx="2194560" cy="3931920"/>
          </a:xfrm>
          <a:prstGeom prst="rect">
            <a:avLst/>
          </a:prstGeom>
          <a:solidFill>
            <a:srgbClr val="F6F6F8"/>
          </a:solidFill>
          <a:ln w="1270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50">
                <a:latin typeface="Calibri" panose="020F0502020204030204" pitchFamily="34" charset="0"/>
                <a:cs typeface="Calibri" panose="020F0502020204030204" pitchFamily="34" charset="0"/>
              </a:rPr>
              <a:t>Fossil-fuel based heating appliances</a:t>
            </a:r>
            <a:r>
              <a:rPr lang="en-US" sz="1250" baseline="30000">
                <a:latin typeface="Calibri" panose="020F0502020204030204" pitchFamily="34" charset="0"/>
                <a:cs typeface="Calibri" panose="020F0502020204030204" pitchFamily="34" charset="0"/>
              </a:rPr>
              <a:t>3</a:t>
            </a:r>
          </a:p>
          <a:p>
            <a:r>
              <a:rPr lang="en-US" sz="1250">
                <a:latin typeface="Calibri" panose="020F0502020204030204" pitchFamily="34" charset="0"/>
                <a:cs typeface="Calibri" panose="020F0502020204030204" pitchFamily="34" charset="0"/>
              </a:rPr>
              <a:t>DNSH criteria from the EU Taxonomy (e.g. new b</a:t>
            </a:r>
            <a:r>
              <a:rPr lang="en-GB" sz="1250" err="1">
                <a:latin typeface="Calibri" panose="020F0502020204030204" pitchFamily="34" charset="0"/>
                <a:cs typeface="Calibri" panose="020F0502020204030204" pitchFamily="34" charset="0"/>
              </a:rPr>
              <a:t>uilding</a:t>
            </a:r>
            <a:r>
              <a:rPr lang="en-GB" sz="1250">
                <a:latin typeface="Calibri" panose="020F0502020204030204" pitchFamily="34" charset="0"/>
                <a:cs typeface="Calibri" panose="020F0502020204030204" pitchFamily="34" charset="0"/>
              </a:rPr>
              <a:t> must comply with all applicable mandatory national/regional regulations regarding energy &amp; carbon performance</a:t>
            </a:r>
            <a:r>
              <a:rPr lang="en-US" sz="1250">
                <a:latin typeface="Calibri" panose="020F0502020204030204" pitchFamily="34" charset="0"/>
                <a:cs typeface="Calibri" panose="020F0502020204030204" pitchFamily="34" charset="0"/>
              </a:rPr>
              <a:t>)</a:t>
            </a:r>
            <a:r>
              <a:rPr lang="en-US" sz="1250" baseline="30000">
                <a:latin typeface="Calibri" panose="020F0502020204030204" pitchFamily="34" charset="0"/>
                <a:cs typeface="Calibri" panose="020F0502020204030204" pitchFamily="34" charset="0"/>
              </a:rPr>
              <a:t>4</a:t>
            </a:r>
          </a:p>
          <a:p>
            <a:r>
              <a:rPr lang="en-US" sz="1250">
                <a:latin typeface="Calibri" panose="020F0502020204030204" pitchFamily="34" charset="0"/>
                <a:cs typeface="Calibri" panose="020F0502020204030204" pitchFamily="34" charset="0"/>
              </a:rPr>
              <a:t>[….]</a:t>
            </a:r>
          </a:p>
        </p:txBody>
      </p:sp>
      <p:sp>
        <p:nvSpPr>
          <p:cNvPr id="29" name="Textplatzhalter 6">
            <a:extLst>
              <a:ext uri="{FF2B5EF4-FFF2-40B4-BE49-F238E27FC236}">
                <a16:creationId xmlns:a16="http://schemas.microsoft.com/office/drawing/2014/main" id="{839A2155-3082-4B13-99BF-AFCBBF416689}"/>
              </a:ext>
            </a:extLst>
          </p:cNvPr>
          <p:cNvSpPr txBox="1">
            <a:spLocks/>
          </p:cNvSpPr>
          <p:nvPr/>
        </p:nvSpPr>
        <p:spPr bwMode="gray">
          <a:xfrm>
            <a:off x="148046" y="6711865"/>
            <a:ext cx="11887200" cy="146135"/>
          </a:xfrm>
          <a:prstGeom prst="rect">
            <a:avLst/>
          </a:prstGeom>
          <a:no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050">
                <a:latin typeface="Calibri" panose="020F0502020204030204" pitchFamily="34" charset="0"/>
                <a:cs typeface="Calibri" panose="020F0502020204030204" pitchFamily="34" charset="0"/>
              </a:rPr>
              <a:t>1) As stated in the Ecolabel exclusion criteria (</a:t>
            </a:r>
            <a:r>
              <a:rPr lang="en-US" sz="1050">
                <a:latin typeface="Calibri" panose="020F0502020204030204" pitchFamily="34" charset="0"/>
                <a:cs typeface="Calibri" panose="020F0502020204030204" pitchFamily="34" charset="0"/>
                <a:hlinkClick r:id="rId3"/>
              </a:rPr>
              <a:t>link</a:t>
            </a:r>
            <a:r>
              <a:rPr lang="en-US" sz="1050">
                <a:latin typeface="Calibri" panose="020F0502020204030204" pitchFamily="34" charset="0"/>
                <a:cs typeface="Calibri" panose="020F0502020204030204" pitchFamily="34" charset="0"/>
              </a:rPr>
              <a:t> );2) as suggested by the G-10 </a:t>
            </a:r>
            <a:r>
              <a:rPr lang="en-US" sz="1050">
                <a:latin typeface="Calibri" panose="020F0502020204030204" pitchFamily="34" charset="0"/>
                <a:cs typeface="Calibri" panose="020F0502020204030204" pitchFamily="34" charset="0"/>
                <a:hlinkClick r:id="rId4"/>
              </a:rPr>
              <a:t>(link)</a:t>
            </a:r>
            <a:r>
              <a:rPr lang="en-US" sz="1050">
                <a:latin typeface="Calibri" panose="020F0502020204030204" pitchFamily="34" charset="0"/>
                <a:cs typeface="Calibri" panose="020F0502020204030204" pitchFamily="34" charset="0"/>
              </a:rPr>
              <a:t> ; 3) Climate &amp; Company (2020) – Study for Agora (</a:t>
            </a:r>
            <a:r>
              <a:rPr lang="en-US" sz="1050">
                <a:latin typeface="Calibri" panose="020F0502020204030204" pitchFamily="34" charset="0"/>
                <a:cs typeface="Calibri" panose="020F0502020204030204" pitchFamily="34" charset="0"/>
                <a:hlinkClick r:id="rId5"/>
              </a:rPr>
              <a:t>link</a:t>
            </a:r>
            <a:r>
              <a:rPr lang="en-US" sz="1050">
                <a:latin typeface="Calibri" panose="020F0502020204030204" pitchFamily="34" charset="0"/>
                <a:cs typeface="Calibri" panose="020F0502020204030204" pitchFamily="34" charset="0"/>
              </a:rPr>
              <a:t>); 4) Taxonomy, DNSH to objective “mitigation” (part of the climate change adaptation Taxonomy) // Note: Plus, there are overall exclusion activities by the IFC World Bank Group </a:t>
            </a:r>
            <a:r>
              <a:rPr lang="en-US" sz="1050">
                <a:latin typeface="Calibri" panose="020F0502020204030204" pitchFamily="34" charset="0"/>
                <a:cs typeface="Calibri" panose="020F0502020204030204" pitchFamily="34" charset="0"/>
                <a:hlinkClick r:id="rId6"/>
              </a:rPr>
              <a:t>(link)</a:t>
            </a:r>
            <a:r>
              <a:rPr lang="en-US" sz="1050">
                <a:latin typeface="Calibri" panose="020F0502020204030204" pitchFamily="34" charset="0"/>
                <a:cs typeface="Calibri" panose="020F0502020204030204" pitchFamily="34" charset="0"/>
              </a:rPr>
              <a:t> or the </a:t>
            </a:r>
            <a:r>
              <a:rPr lang="en-US" sz="1050" err="1">
                <a:latin typeface="Calibri" panose="020F0502020204030204" pitchFamily="34" charset="0"/>
                <a:cs typeface="Calibri" panose="020F0502020204030204" pitchFamily="34" charset="0"/>
              </a:rPr>
              <a:t>KfW</a:t>
            </a:r>
            <a:r>
              <a:rPr lang="en-US" sz="1050">
                <a:latin typeface="Calibri" panose="020F0502020204030204" pitchFamily="34" charset="0"/>
                <a:cs typeface="Calibri" panose="020F0502020204030204" pitchFamily="34" charset="0"/>
              </a:rPr>
              <a:t> </a:t>
            </a:r>
            <a:r>
              <a:rPr lang="en-US" sz="1050">
                <a:latin typeface="Calibri" panose="020F0502020204030204" pitchFamily="34" charset="0"/>
                <a:cs typeface="Calibri" panose="020F0502020204030204" pitchFamily="34" charset="0"/>
                <a:hlinkClick r:id="rId7"/>
              </a:rPr>
              <a:t>(link)</a:t>
            </a:r>
            <a:r>
              <a:rPr lang="en-US" sz="1050">
                <a:latin typeface="Calibri" panose="020F0502020204030204" pitchFamily="34" charset="0"/>
                <a:cs typeface="Calibri" panose="020F0502020204030204" pitchFamily="34" charset="0"/>
              </a:rPr>
              <a:t>.</a:t>
            </a:r>
          </a:p>
          <a:p>
            <a:endParaRPr lang="en-US" sz="1050">
              <a:latin typeface="Calibri" panose="020F0502020204030204" pitchFamily="34" charset="0"/>
              <a:cs typeface="Calibri" panose="020F0502020204030204" pitchFamily="34" charset="0"/>
            </a:endParaRPr>
          </a:p>
        </p:txBody>
      </p:sp>
      <p:sp>
        <p:nvSpPr>
          <p:cNvPr id="30" name="Textplatzhalter 6">
            <a:extLst>
              <a:ext uri="{FF2B5EF4-FFF2-40B4-BE49-F238E27FC236}">
                <a16:creationId xmlns:a16="http://schemas.microsoft.com/office/drawing/2014/main" id="{86EB50F0-0123-4056-8B05-6CEF0E29FE0D}"/>
              </a:ext>
            </a:extLst>
          </p:cNvPr>
          <p:cNvSpPr txBox="1">
            <a:spLocks/>
          </p:cNvSpPr>
          <p:nvPr/>
        </p:nvSpPr>
        <p:spPr bwMode="gray">
          <a:xfrm>
            <a:off x="9840686" y="1298816"/>
            <a:ext cx="2194560" cy="360000"/>
          </a:xfrm>
          <a:prstGeom prst="rect">
            <a:avLst/>
          </a:prstGeom>
          <a:solidFill>
            <a:srgbClr val="E3E4EA"/>
          </a:solidFill>
        </p:spPr>
        <p:txBody>
          <a:bodyPr vert="horz" lIns="10800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a:latin typeface="Calibri" panose="020F0502020204030204" pitchFamily="34" charset="0"/>
                <a:cs typeface="Calibri" panose="020F0502020204030204" pitchFamily="34" charset="0"/>
              </a:rPr>
              <a:t>Agriculture / Forestry</a:t>
            </a:r>
          </a:p>
        </p:txBody>
      </p:sp>
      <p:sp>
        <p:nvSpPr>
          <p:cNvPr id="31" name="Textplatzhalter 7">
            <a:extLst>
              <a:ext uri="{FF2B5EF4-FFF2-40B4-BE49-F238E27FC236}">
                <a16:creationId xmlns:a16="http://schemas.microsoft.com/office/drawing/2014/main" id="{8EB5B88D-6CF9-46C6-BE0A-CCDC6E8020EB}"/>
              </a:ext>
            </a:extLst>
          </p:cNvPr>
          <p:cNvSpPr txBox="1">
            <a:spLocks/>
          </p:cNvSpPr>
          <p:nvPr/>
        </p:nvSpPr>
        <p:spPr bwMode="gray">
          <a:xfrm>
            <a:off x="9836565" y="2335585"/>
            <a:ext cx="2194560" cy="3931920"/>
          </a:xfrm>
          <a:prstGeom prst="rect">
            <a:avLst/>
          </a:prstGeom>
          <a:solidFill>
            <a:srgbClr val="F6F6F8"/>
          </a:solidFill>
          <a:ln w="1270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250">
                <a:latin typeface="Calibri" panose="020F0502020204030204" pitchFamily="34" charset="0"/>
                <a:cs typeface="Calibri" panose="020F0502020204030204" pitchFamily="34" charset="0"/>
              </a:rPr>
              <a:t>Production of agricultural products on land obtained as a result of deforestation of primary forest […] after the year 2000</a:t>
            </a:r>
            <a:r>
              <a:rPr lang="en-GB" sz="1250" baseline="30000">
                <a:latin typeface="Calibri" panose="020F0502020204030204" pitchFamily="34" charset="0"/>
                <a:cs typeface="Calibri" panose="020F0502020204030204" pitchFamily="34" charset="0"/>
              </a:rPr>
              <a:t>1</a:t>
            </a:r>
            <a:r>
              <a:rPr lang="en-GB" sz="1250">
                <a:latin typeface="Calibri" panose="020F0502020204030204" pitchFamily="34" charset="0"/>
                <a:cs typeface="Calibri" panose="020F0502020204030204" pitchFamily="34" charset="0"/>
              </a:rPr>
              <a:t> </a:t>
            </a:r>
          </a:p>
          <a:p>
            <a:r>
              <a:rPr lang="en-GB" sz="1250">
                <a:latin typeface="Calibri" panose="020F0502020204030204" pitchFamily="34" charset="0"/>
                <a:cs typeface="Calibri" panose="020F0502020204030204" pitchFamily="34" charset="0"/>
              </a:rPr>
              <a:t>Livestock farming, unless organic or extensive (&lt;0.7 LSU/ha)</a:t>
            </a:r>
            <a:r>
              <a:rPr lang="en-GB" sz="1250" baseline="30000">
                <a:latin typeface="Calibri" panose="020F0502020204030204" pitchFamily="34" charset="0"/>
                <a:cs typeface="Calibri" panose="020F0502020204030204" pitchFamily="34" charset="0"/>
              </a:rPr>
              <a:t>2</a:t>
            </a:r>
          </a:p>
          <a:p>
            <a:r>
              <a:rPr lang="en-GB" sz="1250">
                <a:latin typeface="Calibri" panose="020F0502020204030204" pitchFamily="34" charset="0"/>
                <a:cs typeface="Calibri" panose="020F0502020204030204" pitchFamily="34" charset="0"/>
              </a:rPr>
              <a:t>Timber production unless operator demonstrates that harvest is covered by valid licences and not from primary forest with high biodiversity value &amp; carbon stock.</a:t>
            </a:r>
            <a:r>
              <a:rPr lang="en-GB" sz="1250" baseline="30000">
                <a:latin typeface="Calibri" panose="020F0502020204030204" pitchFamily="34" charset="0"/>
                <a:cs typeface="Calibri" panose="020F0502020204030204" pitchFamily="34" charset="0"/>
              </a:rPr>
              <a:t>1</a:t>
            </a:r>
          </a:p>
          <a:p>
            <a:r>
              <a:rPr lang="en-GB" sz="1250">
                <a:latin typeface="Calibri" panose="020F0502020204030204" pitchFamily="34" charset="0"/>
                <a:cs typeface="Calibri" panose="020F0502020204030204" pitchFamily="34" charset="0"/>
              </a:rPr>
              <a:t>DNSH criteria from EU Taxonomy.</a:t>
            </a:r>
            <a:r>
              <a:rPr lang="en-GB" sz="1250" baseline="30000">
                <a:latin typeface="Calibri" panose="020F0502020204030204" pitchFamily="34" charset="0"/>
                <a:cs typeface="Calibri" panose="020F0502020204030204" pitchFamily="34" charset="0"/>
              </a:rPr>
              <a:t>4</a:t>
            </a:r>
          </a:p>
        </p:txBody>
      </p:sp>
      <p:sp>
        <p:nvSpPr>
          <p:cNvPr id="32" name="Textplatzhalter 7">
            <a:extLst>
              <a:ext uri="{FF2B5EF4-FFF2-40B4-BE49-F238E27FC236}">
                <a16:creationId xmlns:a16="http://schemas.microsoft.com/office/drawing/2014/main" id="{BB12EBC2-A9C5-4633-A770-DD9D7F9373FA}"/>
              </a:ext>
            </a:extLst>
          </p:cNvPr>
          <p:cNvSpPr txBox="1">
            <a:spLocks/>
          </p:cNvSpPr>
          <p:nvPr/>
        </p:nvSpPr>
        <p:spPr bwMode="gray">
          <a:xfrm>
            <a:off x="171296" y="1739142"/>
            <a:ext cx="2194560" cy="457200"/>
          </a:xfrm>
          <a:prstGeom prst="rect">
            <a:avLst/>
          </a:prstGeom>
          <a:solidFill>
            <a:srgbClr val="F6F6F8"/>
          </a:solidFill>
          <a:ln w="1270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300" b="1" i="1">
                <a:latin typeface="Calibri" panose="020F0502020204030204" pitchFamily="34" charset="0"/>
                <a:cs typeface="Calibri" panose="020F0502020204030204" pitchFamily="34" charset="0"/>
              </a:rPr>
              <a:t>20% of EU emissions, high risks of lock in</a:t>
            </a:r>
          </a:p>
        </p:txBody>
      </p:sp>
      <p:sp>
        <p:nvSpPr>
          <p:cNvPr id="33" name="Textplatzhalter 7">
            <a:extLst>
              <a:ext uri="{FF2B5EF4-FFF2-40B4-BE49-F238E27FC236}">
                <a16:creationId xmlns:a16="http://schemas.microsoft.com/office/drawing/2014/main" id="{E8207607-E222-4771-8DFC-80D39989318B}"/>
              </a:ext>
            </a:extLst>
          </p:cNvPr>
          <p:cNvSpPr txBox="1">
            <a:spLocks/>
          </p:cNvSpPr>
          <p:nvPr/>
        </p:nvSpPr>
        <p:spPr bwMode="gray">
          <a:xfrm>
            <a:off x="2558393" y="1739142"/>
            <a:ext cx="2194560" cy="457200"/>
          </a:xfrm>
          <a:prstGeom prst="rect">
            <a:avLst/>
          </a:prstGeom>
          <a:solidFill>
            <a:srgbClr val="F6F6F8"/>
          </a:solidFill>
          <a:ln w="1270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300" b="1" i="1">
                <a:latin typeface="Calibri" panose="020F0502020204030204" pitchFamily="34" charset="0"/>
                <a:cs typeface="Calibri" panose="020F0502020204030204" pitchFamily="34" charset="0"/>
              </a:rPr>
              <a:t>30% of EU emissions, key to electrify processes</a:t>
            </a:r>
          </a:p>
        </p:txBody>
      </p:sp>
      <p:sp>
        <p:nvSpPr>
          <p:cNvPr id="34" name="Textplatzhalter 7">
            <a:extLst>
              <a:ext uri="{FF2B5EF4-FFF2-40B4-BE49-F238E27FC236}">
                <a16:creationId xmlns:a16="http://schemas.microsoft.com/office/drawing/2014/main" id="{DEECE8A5-3F94-4B80-B442-64F1C54C7A4B}"/>
              </a:ext>
            </a:extLst>
          </p:cNvPr>
          <p:cNvSpPr txBox="1">
            <a:spLocks/>
          </p:cNvSpPr>
          <p:nvPr/>
        </p:nvSpPr>
        <p:spPr bwMode="gray">
          <a:xfrm>
            <a:off x="5014939" y="1739142"/>
            <a:ext cx="2194560" cy="457200"/>
          </a:xfrm>
          <a:prstGeom prst="rect">
            <a:avLst/>
          </a:prstGeom>
          <a:solidFill>
            <a:srgbClr val="F6F6F8"/>
          </a:solidFill>
          <a:ln w="1270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300" b="1" i="1">
                <a:latin typeface="Calibri" panose="020F0502020204030204" pitchFamily="34" charset="0"/>
                <a:cs typeface="Calibri" panose="020F0502020204030204" pitchFamily="34" charset="0"/>
              </a:rPr>
              <a:t>22% of EU emissions</a:t>
            </a:r>
          </a:p>
        </p:txBody>
      </p:sp>
      <p:sp>
        <p:nvSpPr>
          <p:cNvPr id="35" name="Textplatzhalter 7">
            <a:extLst>
              <a:ext uri="{FF2B5EF4-FFF2-40B4-BE49-F238E27FC236}">
                <a16:creationId xmlns:a16="http://schemas.microsoft.com/office/drawing/2014/main" id="{F2BF54DF-273D-4C7B-B597-BFE28C156656}"/>
              </a:ext>
            </a:extLst>
          </p:cNvPr>
          <p:cNvSpPr txBox="1">
            <a:spLocks/>
          </p:cNvSpPr>
          <p:nvPr/>
        </p:nvSpPr>
        <p:spPr bwMode="gray">
          <a:xfrm>
            <a:off x="7384400" y="1739142"/>
            <a:ext cx="2194560" cy="457200"/>
          </a:xfrm>
          <a:prstGeom prst="rect">
            <a:avLst/>
          </a:prstGeom>
          <a:solidFill>
            <a:srgbClr val="F6F6F8"/>
          </a:solidFill>
          <a:ln w="1270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300" b="1" i="1">
                <a:latin typeface="Calibri" panose="020F0502020204030204" pitchFamily="34" charset="0"/>
                <a:cs typeface="Calibri" panose="020F0502020204030204" pitchFamily="34" charset="0"/>
              </a:rPr>
              <a:t>13% of EU emissions</a:t>
            </a:r>
          </a:p>
        </p:txBody>
      </p:sp>
      <p:sp>
        <p:nvSpPr>
          <p:cNvPr id="36" name="Textplatzhalter 7">
            <a:extLst>
              <a:ext uri="{FF2B5EF4-FFF2-40B4-BE49-F238E27FC236}">
                <a16:creationId xmlns:a16="http://schemas.microsoft.com/office/drawing/2014/main" id="{425E1155-87E8-48F8-9DB9-02F5D58D80DC}"/>
              </a:ext>
            </a:extLst>
          </p:cNvPr>
          <p:cNvSpPr txBox="1">
            <a:spLocks/>
          </p:cNvSpPr>
          <p:nvPr/>
        </p:nvSpPr>
        <p:spPr bwMode="gray">
          <a:xfrm>
            <a:off x="9836565" y="1739142"/>
            <a:ext cx="2194560" cy="457200"/>
          </a:xfrm>
          <a:prstGeom prst="rect">
            <a:avLst/>
          </a:prstGeom>
          <a:solidFill>
            <a:srgbClr val="F6F6F8"/>
          </a:solidFill>
          <a:ln w="1270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300" b="1" i="1">
                <a:latin typeface="Calibri" panose="020F0502020204030204" pitchFamily="34" charset="0"/>
                <a:cs typeface="Calibri" panose="020F0502020204030204" pitchFamily="34" charset="0"/>
              </a:rPr>
              <a:t>12% of EU emissions</a:t>
            </a:r>
          </a:p>
        </p:txBody>
      </p:sp>
    </p:spTree>
    <p:extLst>
      <p:ext uri="{BB962C8B-B14F-4D97-AF65-F5344CB8AC3E}">
        <p14:creationId xmlns:p14="http://schemas.microsoft.com/office/powerpoint/2010/main" val="3237743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3">
            <a:extLst>
              <a:ext uri="{FF2B5EF4-FFF2-40B4-BE49-F238E27FC236}">
                <a16:creationId xmlns:a16="http://schemas.microsoft.com/office/drawing/2014/main" id="{92B3E78F-264F-40C7-A692-9D6DB7664500}"/>
              </a:ext>
            </a:extLst>
          </p:cNvPr>
          <p:cNvSpPr>
            <a:spLocks noGrp="1"/>
          </p:cNvSpPr>
          <p:nvPr>
            <p:ph type="subTitle" idx="1"/>
          </p:nvPr>
        </p:nvSpPr>
        <p:spPr/>
        <p:txBody>
          <a:bodyPr>
            <a:normAutofit/>
          </a:bodyPr>
          <a:lstStyle/>
          <a:p>
            <a:r>
              <a:rPr lang="en-US" sz="2000" b="0"/>
              <a:t>How to operationalize DNSH?</a:t>
            </a:r>
          </a:p>
        </p:txBody>
      </p:sp>
      <p:sp>
        <p:nvSpPr>
          <p:cNvPr id="3" name="Textplatzhalter 2">
            <a:extLst>
              <a:ext uri="{FF2B5EF4-FFF2-40B4-BE49-F238E27FC236}">
                <a16:creationId xmlns:a16="http://schemas.microsoft.com/office/drawing/2014/main" id="{58BC9F34-6267-4156-8249-BF381489AC2E}"/>
              </a:ext>
            </a:extLst>
          </p:cNvPr>
          <p:cNvSpPr>
            <a:spLocks noGrp="1"/>
          </p:cNvSpPr>
          <p:nvPr>
            <p:ph type="body" sz="quarter" idx="18"/>
          </p:nvPr>
        </p:nvSpPr>
        <p:spPr/>
        <p:txBody>
          <a:bodyPr>
            <a:normAutofit/>
          </a:bodyPr>
          <a:lstStyle/>
          <a:p>
            <a:r>
              <a:rPr lang="en-US" sz="2000"/>
              <a:t>The EU Taxonomy as a science-based tracking tool (vs. Rio marker)</a:t>
            </a:r>
          </a:p>
        </p:txBody>
      </p:sp>
      <p:sp>
        <p:nvSpPr>
          <p:cNvPr id="5" name="Textplatzhalter 4">
            <a:extLst>
              <a:ext uri="{FF2B5EF4-FFF2-40B4-BE49-F238E27FC236}">
                <a16:creationId xmlns:a16="http://schemas.microsoft.com/office/drawing/2014/main" id="{32F41DFF-ED64-4226-ADDB-EC56F8FC386D}"/>
              </a:ext>
            </a:extLst>
          </p:cNvPr>
          <p:cNvSpPr>
            <a:spLocks noGrp="1"/>
          </p:cNvSpPr>
          <p:nvPr>
            <p:ph type="body" sz="quarter" idx="22"/>
          </p:nvPr>
        </p:nvSpPr>
        <p:spPr/>
        <p:txBody>
          <a:bodyPr>
            <a:normAutofit/>
          </a:bodyPr>
          <a:lstStyle/>
          <a:p>
            <a:r>
              <a:rPr lang="en-US" sz="2000" b="0"/>
              <a:t>Governance</a:t>
            </a:r>
          </a:p>
        </p:txBody>
      </p:sp>
      <p:sp>
        <p:nvSpPr>
          <p:cNvPr id="7" name="Titel 5">
            <a:extLst>
              <a:ext uri="{FF2B5EF4-FFF2-40B4-BE49-F238E27FC236}">
                <a16:creationId xmlns:a16="http://schemas.microsoft.com/office/drawing/2014/main" id="{6C5A655E-3B2B-480A-A8D1-4F9D697BC412}"/>
              </a:ext>
            </a:extLst>
          </p:cNvPr>
          <p:cNvSpPr txBox="1">
            <a:spLocks/>
          </p:cNvSpPr>
          <p:nvPr/>
        </p:nvSpPr>
        <p:spPr>
          <a:xfrm>
            <a:off x="429172" y="618894"/>
            <a:ext cx="9536909" cy="680917"/>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a:latin typeface="+mn-lt"/>
              </a:rPr>
              <a:t>Outline</a:t>
            </a:r>
          </a:p>
        </p:txBody>
      </p:sp>
    </p:spTree>
    <p:extLst>
      <p:ext uri="{BB962C8B-B14F-4D97-AF65-F5344CB8AC3E}">
        <p14:creationId xmlns:p14="http://schemas.microsoft.com/office/powerpoint/2010/main" val="1448981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D414E8-D524-4F2B-98CB-1E146AACFE76}"/>
              </a:ext>
            </a:extLst>
          </p:cNvPr>
          <p:cNvSpPr>
            <a:spLocks noGrp="1"/>
          </p:cNvSpPr>
          <p:nvPr>
            <p:ph type="title"/>
          </p:nvPr>
        </p:nvSpPr>
        <p:spPr>
          <a:xfrm>
            <a:off x="291041" y="134375"/>
            <a:ext cx="9536909" cy="1006475"/>
          </a:xfrm>
        </p:spPr>
        <p:txBody>
          <a:bodyPr>
            <a:normAutofit/>
          </a:bodyPr>
          <a:lstStyle/>
          <a:p>
            <a:r>
              <a:rPr lang="en-GB" sz="2800" dirty="0"/>
              <a:t>If the climate share is not measured accurately, it cannot be effective </a:t>
            </a:r>
            <a:endParaRPr lang="en-US" sz="2800" dirty="0"/>
          </a:p>
        </p:txBody>
      </p:sp>
      <p:graphicFrame>
        <p:nvGraphicFramePr>
          <p:cNvPr id="4" name="Tabelle 3">
            <a:extLst>
              <a:ext uri="{FF2B5EF4-FFF2-40B4-BE49-F238E27FC236}">
                <a16:creationId xmlns:a16="http://schemas.microsoft.com/office/drawing/2014/main" id="{3CBD8F5F-1DFA-44CC-8EE7-8E37D8284DDE}"/>
              </a:ext>
            </a:extLst>
          </p:cNvPr>
          <p:cNvGraphicFramePr>
            <a:graphicFrameLocks noGrp="1"/>
          </p:cNvGraphicFramePr>
          <p:nvPr>
            <p:extLst>
              <p:ext uri="{D42A27DB-BD31-4B8C-83A1-F6EECF244321}">
                <p14:modId xmlns:p14="http://schemas.microsoft.com/office/powerpoint/2010/main" val="554285036"/>
              </p:ext>
            </p:extLst>
          </p:nvPr>
        </p:nvGraphicFramePr>
        <p:xfrm>
          <a:off x="291041" y="1986895"/>
          <a:ext cx="5725160" cy="1616456"/>
        </p:xfrm>
        <a:graphic>
          <a:graphicData uri="http://schemas.openxmlformats.org/drawingml/2006/table">
            <a:tbl>
              <a:tblPr firstRow="1" firstCol="1" bandRow="1"/>
              <a:tblGrid>
                <a:gridCol w="1690159">
                  <a:extLst>
                    <a:ext uri="{9D8B030D-6E8A-4147-A177-3AD203B41FA5}">
                      <a16:colId xmlns:a16="http://schemas.microsoft.com/office/drawing/2014/main" val="2334824099"/>
                    </a:ext>
                  </a:extLst>
                </a:gridCol>
                <a:gridCol w="4035001">
                  <a:extLst>
                    <a:ext uri="{9D8B030D-6E8A-4147-A177-3AD203B41FA5}">
                      <a16:colId xmlns:a16="http://schemas.microsoft.com/office/drawing/2014/main" val="1234881449"/>
                    </a:ext>
                  </a:extLst>
                </a:gridCol>
              </a:tblGrid>
              <a:tr h="0">
                <a:tc>
                  <a:txBody>
                    <a:bodyPr/>
                    <a:lstStyle/>
                    <a:p>
                      <a:pPr marL="0" marR="0" algn="just">
                        <a:lnSpc>
                          <a:spcPct val="115000"/>
                        </a:lnSpc>
                        <a:spcBef>
                          <a:spcPts val="0"/>
                        </a:spcBef>
                        <a:spcAft>
                          <a:spcPts val="0"/>
                        </a:spcAft>
                      </a:pPr>
                      <a:r>
                        <a:rPr lang="en-GB" sz="1600" b="1">
                          <a:effectLst/>
                          <a:latin typeface="Calibri" panose="020F0502020204030204" pitchFamily="34" charset="0"/>
                          <a:ea typeface="Calibri" panose="020F0502020204030204" pitchFamily="34" charset="0"/>
                          <a:cs typeface="Calibri" panose="020F0502020204030204" pitchFamily="34" charset="0"/>
                        </a:rPr>
                        <a:t>Classification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6">
                        <a:lumMod val="40000"/>
                        <a:lumOff val="60000"/>
                      </a:schemeClr>
                    </a:solidFill>
                  </a:tcPr>
                </a:tc>
                <a:tc>
                  <a:txBody>
                    <a:bodyPr/>
                    <a:lstStyle/>
                    <a:p>
                      <a:pPr marL="0" marR="0" algn="just">
                        <a:lnSpc>
                          <a:spcPct val="115000"/>
                        </a:lnSpc>
                        <a:spcBef>
                          <a:spcPts val="0"/>
                        </a:spcBef>
                        <a:spcAft>
                          <a:spcPts val="0"/>
                        </a:spcAft>
                      </a:pPr>
                      <a:r>
                        <a:rPr lang="en-GB" sz="1600" b="1">
                          <a:effectLst/>
                          <a:latin typeface="Calibri" panose="020F0502020204030204" pitchFamily="34" charset="0"/>
                          <a:ea typeface="Calibri" panose="020F0502020204030204" pitchFamily="34" charset="0"/>
                          <a:cs typeface="Calibri" panose="020F0502020204030204" pitchFamily="34" charset="0"/>
                        </a:rPr>
                        <a:t>Examples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3164573"/>
                  </a:ext>
                </a:extLst>
              </a:tr>
              <a:tr h="0">
                <a:tc>
                  <a:txBody>
                    <a:bodyPr/>
                    <a:lstStyle/>
                    <a:p>
                      <a:pPr marL="0" marR="0" algn="just">
                        <a:lnSpc>
                          <a:spcPct val="115000"/>
                        </a:lnSpc>
                        <a:spcBef>
                          <a:spcPts val="0"/>
                        </a:spcBef>
                        <a:spcAft>
                          <a:spcPts val="0"/>
                        </a:spcAft>
                      </a:pPr>
                      <a:r>
                        <a:rPr lang="en-GB" sz="1600" b="0">
                          <a:effectLst/>
                          <a:latin typeface="Calibri" panose="020F0502020204030204" pitchFamily="34" charset="0"/>
                          <a:ea typeface="Calibri" panose="020F0502020204030204" pitchFamily="34" charset="0"/>
                          <a:cs typeface="Calibri" panose="020F0502020204030204" pitchFamily="34" charset="0"/>
                        </a:rPr>
                        <a:t>Significant (100%)</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just">
                        <a:lnSpc>
                          <a:spcPct val="115000"/>
                        </a:lnSpc>
                        <a:spcBef>
                          <a:spcPts val="0"/>
                        </a:spcBef>
                        <a:spcAft>
                          <a:spcPts val="0"/>
                        </a:spcAft>
                      </a:pPr>
                      <a:r>
                        <a:rPr lang="en-GB" sz="1600">
                          <a:effectLst/>
                          <a:latin typeface="Calibri" panose="020F0502020204030204" pitchFamily="34" charset="0"/>
                          <a:ea typeface="Calibri" panose="020F0502020204030204" pitchFamily="34" charset="0"/>
                          <a:cs typeface="Calibri" panose="020F0502020204030204" pitchFamily="34" charset="0"/>
                        </a:rPr>
                        <a:t>Renewable energy projects, energy efficiency measures, cycling and footpaths, etc.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961185974"/>
                  </a:ext>
                </a:extLst>
              </a:tr>
              <a:tr h="0">
                <a:tc>
                  <a:txBody>
                    <a:bodyPr/>
                    <a:lstStyle/>
                    <a:p>
                      <a:pPr marL="0" marR="0" algn="just">
                        <a:lnSpc>
                          <a:spcPct val="115000"/>
                        </a:lnSpc>
                        <a:spcBef>
                          <a:spcPts val="0"/>
                        </a:spcBef>
                        <a:spcAft>
                          <a:spcPts val="0"/>
                        </a:spcAft>
                      </a:pPr>
                      <a:r>
                        <a:rPr lang="en-GB" sz="1600" b="0">
                          <a:effectLst/>
                          <a:latin typeface="Calibri" panose="020F0502020204030204" pitchFamily="34" charset="0"/>
                          <a:ea typeface="Calibri" panose="020F0502020204030204" pitchFamily="34" charset="0"/>
                          <a:cs typeface="Calibri" panose="020F0502020204030204" pitchFamily="34" charset="0"/>
                        </a:rPr>
                        <a:t>Moderate (40%)</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just">
                        <a:lnSpc>
                          <a:spcPct val="115000"/>
                        </a:lnSpc>
                        <a:spcBef>
                          <a:spcPts val="0"/>
                        </a:spcBef>
                        <a:spcAft>
                          <a:spcPts val="0"/>
                        </a:spcAft>
                      </a:pPr>
                      <a:r>
                        <a:rPr lang="en-GB" sz="1600">
                          <a:effectLst/>
                          <a:latin typeface="Calibri" panose="020F0502020204030204" pitchFamily="34" charset="0"/>
                          <a:ea typeface="Calibri" panose="020F0502020204030204" pitchFamily="34" charset="0"/>
                          <a:cs typeface="Calibri" panose="020F0502020204030204" pitchFamily="34" charset="0"/>
                        </a:rPr>
                        <a:t>Railway investments, air quality measures, multimodal transport, etc.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04656824"/>
                  </a:ext>
                </a:extLst>
              </a:tr>
              <a:tr h="0">
                <a:tc>
                  <a:txBody>
                    <a:bodyPr/>
                    <a:lstStyle/>
                    <a:p>
                      <a:pPr marL="0" marR="0" algn="just">
                        <a:lnSpc>
                          <a:spcPct val="115000"/>
                        </a:lnSpc>
                        <a:spcBef>
                          <a:spcPts val="0"/>
                        </a:spcBef>
                        <a:spcAft>
                          <a:spcPts val="0"/>
                        </a:spcAft>
                      </a:pPr>
                      <a:r>
                        <a:rPr lang="en-GB" sz="1600" b="0">
                          <a:effectLst/>
                          <a:latin typeface="Calibri" panose="020F0502020204030204" pitchFamily="34" charset="0"/>
                          <a:ea typeface="Calibri" panose="020F0502020204030204" pitchFamily="34" charset="0"/>
                          <a:cs typeface="Calibri" panose="020F0502020204030204" pitchFamily="34" charset="0"/>
                        </a:rPr>
                        <a:t>Insignificant (0%)</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just">
                        <a:lnSpc>
                          <a:spcPct val="115000"/>
                        </a:lnSpc>
                        <a:spcBef>
                          <a:spcPts val="0"/>
                        </a:spcBef>
                        <a:spcAft>
                          <a:spcPts val="0"/>
                        </a:spcAft>
                      </a:pPr>
                      <a:r>
                        <a:rPr lang="en-GB" sz="1600">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710456792"/>
                  </a:ext>
                </a:extLst>
              </a:tr>
            </a:tbl>
          </a:graphicData>
        </a:graphic>
      </p:graphicFrame>
      <p:sp>
        <p:nvSpPr>
          <p:cNvPr id="5" name="Gleichschenkliges Dreieck 4">
            <a:extLst>
              <a:ext uri="{FF2B5EF4-FFF2-40B4-BE49-F238E27FC236}">
                <a16:creationId xmlns:a16="http://schemas.microsoft.com/office/drawing/2014/main" id="{9C02519D-619A-4654-8E21-E699ED0687A5}"/>
              </a:ext>
            </a:extLst>
          </p:cNvPr>
          <p:cNvSpPr/>
          <p:nvPr/>
        </p:nvSpPr>
        <p:spPr bwMode="gray">
          <a:xfrm rot="5400000">
            <a:off x="6004323" y="2604978"/>
            <a:ext cx="1097280" cy="216714"/>
          </a:xfrm>
          <a:prstGeom prst="triangle">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6" name="Textplatzhalter 2">
            <a:extLst>
              <a:ext uri="{FF2B5EF4-FFF2-40B4-BE49-F238E27FC236}">
                <a16:creationId xmlns:a16="http://schemas.microsoft.com/office/drawing/2014/main" id="{4E576801-3492-412E-91EB-0FD1A366E07C}"/>
              </a:ext>
            </a:extLst>
          </p:cNvPr>
          <p:cNvSpPr txBox="1">
            <a:spLocks/>
          </p:cNvSpPr>
          <p:nvPr/>
        </p:nvSpPr>
        <p:spPr bwMode="gray">
          <a:xfrm>
            <a:off x="7089725" y="2076619"/>
            <a:ext cx="4703690" cy="1518468"/>
          </a:xfrm>
          <a:prstGeom prst="rect">
            <a:avLst/>
          </a:prstGeom>
          <a:solidFill>
            <a:srgbClr val="F6F6F8"/>
          </a:solidFill>
          <a:ln w="1905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Char char="§"/>
              <a:tabLst/>
              <a:defRPr/>
            </a:pPr>
            <a:r>
              <a:rPr kumimoji="0" lang="en-US" sz="16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The “significant” and “moderate” assessment is largely subjective, almost arbitrary by times.</a:t>
            </a:r>
          </a:p>
          <a:p>
            <a:pPr marL="285750" marR="0" lvl="0" indent="-28575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Char char="§"/>
              <a:tabLst/>
              <a:defRPr/>
            </a:pPr>
            <a:r>
              <a:rPr kumimoji="0" lang="en-US" sz="16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The European Court of Auditors massively criticized the approach, along with a range of leading experts in the area!</a:t>
            </a:r>
          </a:p>
        </p:txBody>
      </p:sp>
      <p:sp>
        <p:nvSpPr>
          <p:cNvPr id="7" name="Textfeld 6">
            <a:extLst>
              <a:ext uri="{FF2B5EF4-FFF2-40B4-BE49-F238E27FC236}">
                <a16:creationId xmlns:a16="http://schemas.microsoft.com/office/drawing/2014/main" id="{A9E2A235-05B3-4920-A0FB-16267A96930A}"/>
              </a:ext>
            </a:extLst>
          </p:cNvPr>
          <p:cNvSpPr txBox="1"/>
          <p:nvPr/>
        </p:nvSpPr>
        <p:spPr>
          <a:xfrm>
            <a:off x="824707" y="1402772"/>
            <a:ext cx="4534103" cy="340735"/>
          </a:xfrm>
          <a:prstGeom prst="rect">
            <a:avLst/>
          </a:prstGeom>
          <a:noFill/>
        </p:spPr>
        <p:txBody>
          <a:bodyPr wrap="none" lIns="90000" tIns="46800" rIns="90000" bIns="46800" rtlCol="0">
            <a:spAutoFit/>
          </a:bodyPr>
          <a:lstStyle/>
          <a:p>
            <a:pPr marL="0" marR="0" lvl="0" indent="0" algn="ctr" defTabSz="914400" rtl="0" eaLnBrk="1" fontAlgn="auto" latinLnBrk="0" hangingPunct="1">
              <a:lnSpc>
                <a:spcPct val="100000"/>
              </a:lnSpc>
              <a:spcBef>
                <a:spcPts val="0"/>
              </a:spcBef>
              <a:spcAft>
                <a:spcPts val="0"/>
              </a:spcAft>
              <a:buClr>
                <a:srgbClr val="44546A"/>
              </a:buClr>
              <a:buSzTx/>
              <a:buFont typeface="Arial" pitchFamily="34" charset="0"/>
              <a:buNone/>
              <a:tabLst/>
              <a:defRPr/>
            </a:pPr>
            <a:r>
              <a:rPr kumimoji="0" lang="de-DE" sz="1600" b="1" i="1"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An adaptation of the Rio Markers is currently used</a:t>
            </a:r>
            <a:r>
              <a:rPr kumimoji="0" lang="de-DE" sz="1600" b="1" i="1" u="none" strike="noStrike" kern="1200" cap="none" spc="0" normalizeH="0" baseline="30000" noProof="0">
                <a:ln>
                  <a:noFill/>
                </a:ln>
                <a:solidFill>
                  <a:prstClr val="black"/>
                </a:solidFill>
                <a:effectLst/>
                <a:uLnTx/>
                <a:uFillTx/>
                <a:latin typeface="Calibri" panose="020F0502020204030204" pitchFamily="34" charset="0"/>
                <a:ea typeface="+mn-ea"/>
                <a:cs typeface="Calibri" panose="020F0502020204030204" pitchFamily="34" charset="0"/>
              </a:rPr>
              <a:t>1</a:t>
            </a:r>
          </a:p>
        </p:txBody>
      </p:sp>
      <p:cxnSp>
        <p:nvCxnSpPr>
          <p:cNvPr id="8" name="Gerade Verbindung 53">
            <a:extLst>
              <a:ext uri="{FF2B5EF4-FFF2-40B4-BE49-F238E27FC236}">
                <a16:creationId xmlns:a16="http://schemas.microsoft.com/office/drawing/2014/main" id="{C229C2FF-A7E0-451A-977E-0C9C919DBAC8}"/>
              </a:ext>
            </a:extLst>
          </p:cNvPr>
          <p:cNvCxnSpPr/>
          <p:nvPr/>
        </p:nvCxnSpPr>
        <p:spPr>
          <a:xfrm>
            <a:off x="309757" y="1707715"/>
            <a:ext cx="4271011"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Rechteck 8">
            <a:extLst>
              <a:ext uri="{FF2B5EF4-FFF2-40B4-BE49-F238E27FC236}">
                <a16:creationId xmlns:a16="http://schemas.microsoft.com/office/drawing/2014/main" id="{C360D973-2E2A-4DF5-AD7C-81B7900B4679}"/>
              </a:ext>
            </a:extLst>
          </p:cNvPr>
          <p:cNvSpPr/>
          <p:nvPr/>
        </p:nvSpPr>
        <p:spPr>
          <a:xfrm>
            <a:off x="370840" y="1435423"/>
            <a:ext cx="453867" cy="228600"/>
          </a:xfrm>
          <a:prstGeom prst="rect">
            <a:avLst/>
          </a:prstGeom>
          <a:solidFill>
            <a:srgbClr val="53794A"/>
          </a:solidFill>
          <a:ln w="12700">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de-DE" sz="1200" b="1" i="0" u="none" strike="noStrike" kern="1200" cap="none" spc="0" normalizeH="0" baseline="0" noProof="0">
                <a:ln>
                  <a:noFill/>
                </a:ln>
                <a:solidFill>
                  <a:prstClr val="white"/>
                </a:solidFill>
                <a:effectLst/>
                <a:uLnTx/>
                <a:uFillTx/>
                <a:latin typeface="Arial" panose="020B0604020202020204"/>
                <a:ea typeface="+mn-ea"/>
                <a:cs typeface="+mn-cs"/>
              </a:rPr>
              <a:t>1</a:t>
            </a:r>
          </a:p>
        </p:txBody>
      </p:sp>
      <p:sp>
        <p:nvSpPr>
          <p:cNvPr id="10" name="Textfeld 9">
            <a:extLst>
              <a:ext uri="{FF2B5EF4-FFF2-40B4-BE49-F238E27FC236}">
                <a16:creationId xmlns:a16="http://schemas.microsoft.com/office/drawing/2014/main" id="{3B53F456-9280-431A-9418-DE0EF911F581}"/>
              </a:ext>
            </a:extLst>
          </p:cNvPr>
          <p:cNvSpPr txBox="1"/>
          <p:nvPr/>
        </p:nvSpPr>
        <p:spPr>
          <a:xfrm>
            <a:off x="824707" y="3882530"/>
            <a:ext cx="3152957" cy="340735"/>
          </a:xfrm>
          <a:prstGeom prst="rect">
            <a:avLst/>
          </a:prstGeom>
          <a:noFill/>
        </p:spPr>
        <p:txBody>
          <a:bodyPr wrap="none" lIns="90000" tIns="46800" rIns="90000" bIns="46800" rtlCol="0">
            <a:spAutoFit/>
          </a:bodyPr>
          <a:lstStyle/>
          <a:p>
            <a:pPr marL="0" marR="0" lvl="0" indent="0" algn="ctr" defTabSz="914400" rtl="0" eaLnBrk="1" fontAlgn="auto" latinLnBrk="0" hangingPunct="1">
              <a:lnSpc>
                <a:spcPct val="100000"/>
              </a:lnSpc>
              <a:spcBef>
                <a:spcPts val="0"/>
              </a:spcBef>
              <a:spcAft>
                <a:spcPts val="0"/>
              </a:spcAft>
              <a:buClr>
                <a:srgbClr val="44546A"/>
              </a:buClr>
              <a:buSzTx/>
              <a:buFont typeface="Arial" pitchFamily="34" charset="0"/>
              <a:buNone/>
              <a:tabLst/>
              <a:defRPr/>
            </a:pPr>
            <a:r>
              <a:rPr kumimoji="0" lang="de-DE" sz="1600" b="1" i="1"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Agriculture as a negative example</a:t>
            </a:r>
            <a:r>
              <a:rPr kumimoji="0" lang="de-DE" sz="1600" b="1" i="1" u="none" strike="noStrike" kern="1200" cap="none" spc="0" normalizeH="0" baseline="30000" noProof="0">
                <a:ln>
                  <a:noFill/>
                </a:ln>
                <a:solidFill>
                  <a:prstClr val="black"/>
                </a:solidFill>
                <a:effectLst/>
                <a:uLnTx/>
                <a:uFillTx/>
                <a:latin typeface="Calibri" panose="020F0502020204030204" pitchFamily="34" charset="0"/>
                <a:ea typeface="+mn-ea"/>
                <a:cs typeface="Calibri" panose="020F0502020204030204" pitchFamily="34" charset="0"/>
              </a:rPr>
              <a:t>1</a:t>
            </a:r>
          </a:p>
        </p:txBody>
      </p:sp>
      <p:cxnSp>
        <p:nvCxnSpPr>
          <p:cNvPr id="11" name="Gerade Verbindung 53">
            <a:extLst>
              <a:ext uri="{FF2B5EF4-FFF2-40B4-BE49-F238E27FC236}">
                <a16:creationId xmlns:a16="http://schemas.microsoft.com/office/drawing/2014/main" id="{EA48B709-8A80-4969-97C9-29C59145B7AA}"/>
              </a:ext>
            </a:extLst>
          </p:cNvPr>
          <p:cNvCxnSpPr/>
          <p:nvPr/>
        </p:nvCxnSpPr>
        <p:spPr>
          <a:xfrm>
            <a:off x="309757" y="4198258"/>
            <a:ext cx="4271011"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Rechteck 11">
            <a:extLst>
              <a:ext uri="{FF2B5EF4-FFF2-40B4-BE49-F238E27FC236}">
                <a16:creationId xmlns:a16="http://schemas.microsoft.com/office/drawing/2014/main" id="{AF2244A7-A869-4949-8057-D41EBA6CB2F9}"/>
              </a:ext>
            </a:extLst>
          </p:cNvPr>
          <p:cNvSpPr/>
          <p:nvPr/>
        </p:nvSpPr>
        <p:spPr>
          <a:xfrm>
            <a:off x="370840" y="3925966"/>
            <a:ext cx="453867" cy="228600"/>
          </a:xfrm>
          <a:prstGeom prst="rect">
            <a:avLst/>
          </a:prstGeom>
          <a:solidFill>
            <a:srgbClr val="53794A"/>
          </a:solidFill>
          <a:ln w="12700">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de-DE" sz="1200" b="1" i="0" u="none" strike="noStrike" kern="1200" cap="none" spc="0" normalizeH="0" baseline="0" noProof="0">
                <a:ln>
                  <a:noFill/>
                </a:ln>
                <a:solidFill>
                  <a:prstClr val="white"/>
                </a:solidFill>
                <a:effectLst/>
                <a:uLnTx/>
                <a:uFillTx/>
                <a:latin typeface="Arial" panose="020B0604020202020204"/>
                <a:ea typeface="+mn-ea"/>
                <a:cs typeface="+mn-cs"/>
              </a:rPr>
              <a:t>2</a:t>
            </a:r>
          </a:p>
        </p:txBody>
      </p:sp>
      <p:sp>
        <p:nvSpPr>
          <p:cNvPr id="13" name="Gleichschenkliges Dreieck 12">
            <a:extLst>
              <a:ext uri="{FF2B5EF4-FFF2-40B4-BE49-F238E27FC236}">
                <a16:creationId xmlns:a16="http://schemas.microsoft.com/office/drawing/2014/main" id="{F59FA29C-3A5D-4C93-B847-0B486376F227}"/>
              </a:ext>
            </a:extLst>
          </p:cNvPr>
          <p:cNvSpPr/>
          <p:nvPr/>
        </p:nvSpPr>
        <p:spPr bwMode="gray">
          <a:xfrm rot="5400000">
            <a:off x="6004323" y="5131128"/>
            <a:ext cx="1097280" cy="216714"/>
          </a:xfrm>
          <a:prstGeom prst="triangle">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4" name="Textplatzhalter 2">
            <a:extLst>
              <a:ext uri="{FF2B5EF4-FFF2-40B4-BE49-F238E27FC236}">
                <a16:creationId xmlns:a16="http://schemas.microsoft.com/office/drawing/2014/main" id="{FD9DEBE3-1156-414F-B9A0-33A391F8632C}"/>
              </a:ext>
            </a:extLst>
          </p:cNvPr>
          <p:cNvSpPr txBox="1">
            <a:spLocks/>
          </p:cNvSpPr>
          <p:nvPr/>
        </p:nvSpPr>
        <p:spPr bwMode="gray">
          <a:xfrm>
            <a:off x="7089725" y="4399068"/>
            <a:ext cx="4703690" cy="1794038"/>
          </a:xfrm>
          <a:prstGeom prst="rect">
            <a:avLst/>
          </a:prstGeom>
          <a:solidFill>
            <a:srgbClr val="F6F6F8"/>
          </a:solidFill>
          <a:ln w="1905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Char char="§"/>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Given an EU budget of 1.1 </a:t>
            </a:r>
            <a:r>
              <a:rPr kumimoji="0" lang="en-GB" sz="1600" b="0" i="0" u="none" strike="noStrike" kern="1200" cap="none" spc="0" normalizeH="0" baseline="0" noProof="0" err="1">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trn</a:t>
            </a: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 EUR, and a climate share of 25% (=275 </a:t>
            </a:r>
            <a:r>
              <a:rPr kumimoji="0" lang="en-GB" sz="1600" b="0" i="0" u="none" strike="noStrike" kern="1200" cap="none" spc="0" normalizeH="0" baseline="0" noProof="0" err="1">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bn</a:t>
            </a: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 EUR)...</a:t>
            </a:r>
          </a:p>
          <a:p>
            <a:pPr marL="285750" marR="0" lvl="0" indent="-28575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Char char="§"/>
              <a:tabLst/>
              <a:defRPr/>
            </a:pP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 agriculture </a:t>
            </a:r>
            <a:r>
              <a:rPr kumimoji="0" lang="en-GB" sz="1600" b="1"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makes up ~ 50% of climate spending</a:t>
            </a: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 But the actual and effective  contribution </a:t>
            </a:r>
            <a:r>
              <a:rPr lang="en-GB" sz="1600">
                <a:solidFill>
                  <a:prstClr val="black"/>
                </a:solidFill>
                <a:latin typeface="Calibri" panose="020F0502020204030204" pitchFamily="34" charset="0"/>
                <a:cs typeface="Calibri" panose="020F0502020204030204" pitchFamily="34" charset="0"/>
              </a:rPr>
              <a:t>of </a:t>
            </a:r>
            <a:r>
              <a:rPr kumimoji="0" lang="en-GB" sz="16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agriculture to reducing emissions is unclear, difficult to track!</a:t>
            </a:r>
          </a:p>
          <a:p>
            <a:pPr marL="285750" marR="0" lvl="0" indent="-28575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Char char="§"/>
              <a:tabLst/>
              <a:defRPr/>
            </a:pPr>
            <a:endParaRPr kumimoji="0" lang="en-US" sz="16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endParaRPr>
          </a:p>
        </p:txBody>
      </p:sp>
      <p:graphicFrame>
        <p:nvGraphicFramePr>
          <p:cNvPr id="15" name="Tabelle 14">
            <a:extLst>
              <a:ext uri="{FF2B5EF4-FFF2-40B4-BE49-F238E27FC236}">
                <a16:creationId xmlns:a16="http://schemas.microsoft.com/office/drawing/2014/main" id="{5B16A23B-4FB6-437A-8C2D-57CBBB2AAA12}"/>
              </a:ext>
            </a:extLst>
          </p:cNvPr>
          <p:cNvGraphicFramePr>
            <a:graphicFrameLocks noGrp="1"/>
          </p:cNvGraphicFramePr>
          <p:nvPr>
            <p:extLst>
              <p:ext uri="{D42A27DB-BD31-4B8C-83A1-F6EECF244321}">
                <p14:modId xmlns:p14="http://schemas.microsoft.com/office/powerpoint/2010/main" val="2062329102"/>
              </p:ext>
            </p:extLst>
          </p:nvPr>
        </p:nvGraphicFramePr>
        <p:xfrm>
          <a:off x="339301" y="4347505"/>
          <a:ext cx="5676900" cy="1937881"/>
        </p:xfrm>
        <a:graphic>
          <a:graphicData uri="http://schemas.openxmlformats.org/drawingml/2006/table">
            <a:tbl>
              <a:tblPr/>
              <a:tblGrid>
                <a:gridCol w="2599208">
                  <a:extLst>
                    <a:ext uri="{9D8B030D-6E8A-4147-A177-3AD203B41FA5}">
                      <a16:colId xmlns:a16="http://schemas.microsoft.com/office/drawing/2014/main" val="2908077368"/>
                    </a:ext>
                  </a:extLst>
                </a:gridCol>
                <a:gridCol w="887767">
                  <a:extLst>
                    <a:ext uri="{9D8B030D-6E8A-4147-A177-3AD203B41FA5}">
                      <a16:colId xmlns:a16="http://schemas.microsoft.com/office/drawing/2014/main" val="2365428621"/>
                    </a:ext>
                  </a:extLst>
                </a:gridCol>
                <a:gridCol w="1012054">
                  <a:extLst>
                    <a:ext uri="{9D8B030D-6E8A-4147-A177-3AD203B41FA5}">
                      <a16:colId xmlns:a16="http://schemas.microsoft.com/office/drawing/2014/main" val="1624657708"/>
                    </a:ext>
                  </a:extLst>
                </a:gridCol>
                <a:gridCol w="1177871">
                  <a:extLst>
                    <a:ext uri="{9D8B030D-6E8A-4147-A177-3AD203B41FA5}">
                      <a16:colId xmlns:a16="http://schemas.microsoft.com/office/drawing/2014/main" val="2584592790"/>
                    </a:ext>
                  </a:extLst>
                </a:gridCol>
              </a:tblGrid>
              <a:tr h="552466">
                <a:tc>
                  <a:txBody>
                    <a:bodyPr/>
                    <a:lstStyle/>
                    <a:p>
                      <a:pPr algn="ctr" fontAlgn="b"/>
                      <a:r>
                        <a:rPr lang="en-US" sz="1600" b="1" i="0" u="none" strike="noStrike">
                          <a:solidFill>
                            <a:srgbClr val="000000"/>
                          </a:solidFill>
                          <a:effectLst/>
                          <a:latin typeface="Calibri" panose="020F0502020204030204" pitchFamily="34" charset="0"/>
                        </a:rPr>
                        <a:t>Facility</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1" i="0" u="none" strike="noStrike">
                          <a:solidFill>
                            <a:srgbClr val="000000"/>
                          </a:solidFill>
                          <a:effectLst/>
                          <a:latin typeface="Calibri" panose="020F0502020204030204" pitchFamily="34" charset="0"/>
                        </a:rPr>
                        <a:t>Volume</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1" i="0" u="none" strike="noStrike">
                          <a:solidFill>
                            <a:srgbClr val="000000"/>
                          </a:solidFill>
                          <a:effectLst/>
                          <a:latin typeface="Calibri" panose="020F0502020204030204" pitchFamily="34" charset="0"/>
                        </a:rPr>
                        <a:t>Climate Share</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1" i="0" u="none" strike="noStrike">
                          <a:solidFill>
                            <a:srgbClr val="000000"/>
                          </a:solidFill>
                          <a:effectLst/>
                          <a:latin typeface="Calibri" panose="020F0502020204030204" pitchFamily="34" charset="0"/>
                        </a:rPr>
                        <a:t>Climate Spending</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585243309"/>
                  </a:ext>
                </a:extLst>
              </a:tr>
              <a:tr h="280483">
                <a:tc>
                  <a:txBody>
                    <a:bodyPr/>
                    <a:lstStyle/>
                    <a:p>
                      <a:pPr algn="l" fontAlgn="b"/>
                      <a:r>
                        <a:rPr lang="en-US" sz="1600" b="0" i="0" u="none" strike="noStrike">
                          <a:solidFill>
                            <a:srgbClr val="000000"/>
                          </a:solidFill>
                          <a:effectLst/>
                          <a:latin typeface="Calibri" panose="020F0502020204030204" pitchFamily="34" charset="0"/>
                        </a:rPr>
                        <a:t> </a:t>
                      </a:r>
                    </a:p>
                  </a:txBody>
                  <a:tcPr marL="7620" marR="7620" marT="762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600" b="0" i="1" u="none" strike="noStrike">
                          <a:solidFill>
                            <a:srgbClr val="000000"/>
                          </a:solidFill>
                          <a:effectLst/>
                          <a:latin typeface="Calibri" panose="020F0502020204030204" pitchFamily="34" charset="0"/>
                        </a:rPr>
                        <a:t>bn EUR</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600" b="0" i="1" u="none" strike="noStrike">
                          <a:solidFill>
                            <a:srgbClr val="000000"/>
                          </a:solidFill>
                          <a:effectLst/>
                          <a:latin typeface="Calibri" panose="020F0502020204030204" pitchFamily="34" charset="0"/>
                        </a:rPr>
                        <a:t>%</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600" b="0" i="1" u="none" strike="noStrike">
                          <a:solidFill>
                            <a:srgbClr val="000000"/>
                          </a:solidFill>
                          <a:effectLst/>
                          <a:latin typeface="Calibri" panose="020F0502020204030204" pitchFamily="34" charset="0"/>
                        </a:rPr>
                        <a:t>bn EUR</a:t>
                      </a:r>
                    </a:p>
                  </a:txBody>
                  <a:tcPr marL="7620" marR="7620" marT="762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2749820716"/>
                  </a:ext>
                </a:extLst>
              </a:tr>
              <a:tr h="552466">
                <a:tc>
                  <a:txBody>
                    <a:bodyPr/>
                    <a:lstStyle/>
                    <a:p>
                      <a:pPr algn="l" fontAlgn="b"/>
                      <a:r>
                        <a:rPr lang="en-GB" sz="1600" b="0" i="0" u="none" strike="noStrike" err="1">
                          <a:solidFill>
                            <a:srgbClr val="000000"/>
                          </a:solidFill>
                          <a:effectLst/>
                          <a:latin typeface="Calibri" panose="020F0502020204030204" pitchFamily="34" charset="0"/>
                        </a:rPr>
                        <a:t>Europ</a:t>
                      </a:r>
                      <a:r>
                        <a:rPr lang="en-GB" sz="1600" b="0" i="0" u="none" strike="noStrike">
                          <a:solidFill>
                            <a:srgbClr val="000000"/>
                          </a:solidFill>
                          <a:effectLst/>
                          <a:latin typeface="Calibri" panose="020F0502020204030204" pitchFamily="34" charset="0"/>
                        </a:rPr>
                        <a:t>. Agric. Guarantee Fund (EAGF)</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600" b="0" i="0" u="none" strike="noStrike">
                          <a:solidFill>
                            <a:srgbClr val="000000"/>
                          </a:solidFill>
                          <a:effectLst/>
                          <a:latin typeface="Calibri" panose="020F0502020204030204" pitchFamily="34" charset="0"/>
                        </a:rPr>
                        <a:t>258.3</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600" b="0" i="0" u="none" strike="noStrike">
                          <a:solidFill>
                            <a:srgbClr val="000000"/>
                          </a:solidFill>
                          <a:effectLst/>
                          <a:latin typeface="Calibri" panose="020F0502020204030204" pitchFamily="34" charset="0"/>
                        </a:rPr>
                        <a:t>40%</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600" b="1" i="0" u="none" strike="noStrike">
                          <a:solidFill>
                            <a:srgbClr val="000000"/>
                          </a:solidFill>
                          <a:effectLst/>
                          <a:latin typeface="Calibri" panose="020F0502020204030204" pitchFamily="34" charset="0"/>
                        </a:rPr>
                        <a:t>103</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3936528314"/>
                  </a:ext>
                </a:extLst>
              </a:tr>
              <a:tr h="552466">
                <a:tc>
                  <a:txBody>
                    <a:bodyPr/>
                    <a:lstStyle/>
                    <a:p>
                      <a:pPr algn="l" fontAlgn="b"/>
                      <a:r>
                        <a:rPr lang="en-GB" sz="1600" b="0" i="0" u="none" strike="noStrike" err="1">
                          <a:solidFill>
                            <a:srgbClr val="000000"/>
                          </a:solidFill>
                          <a:effectLst/>
                          <a:latin typeface="Calibri" panose="020F0502020204030204" pitchFamily="34" charset="0"/>
                        </a:rPr>
                        <a:t>Europ</a:t>
                      </a:r>
                      <a:r>
                        <a:rPr lang="en-GB" sz="1600" b="0" i="0" u="none" strike="noStrike">
                          <a:solidFill>
                            <a:srgbClr val="000000"/>
                          </a:solidFill>
                          <a:effectLst/>
                          <a:latin typeface="Calibri" panose="020F0502020204030204" pitchFamily="34" charset="0"/>
                        </a:rPr>
                        <a:t>. Agric. Fund Rural Development (EAFRD)</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600" b="0" i="0" u="none" strike="noStrike">
                          <a:solidFill>
                            <a:srgbClr val="000000"/>
                          </a:solidFill>
                          <a:effectLst/>
                          <a:latin typeface="Calibri" panose="020F0502020204030204" pitchFamily="34" charset="0"/>
                        </a:rPr>
                        <a:t>90</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600" b="0" i="0" u="none" strike="noStrike">
                          <a:solidFill>
                            <a:srgbClr val="000000"/>
                          </a:solidFill>
                          <a:effectLst/>
                          <a:latin typeface="Calibri" panose="020F0502020204030204" pitchFamily="34" charset="0"/>
                        </a:rPr>
                        <a:t>40%</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600" b="1" i="0" u="none" strike="noStrike">
                          <a:solidFill>
                            <a:srgbClr val="000000"/>
                          </a:solidFill>
                          <a:effectLst/>
                          <a:latin typeface="Calibri" panose="020F0502020204030204" pitchFamily="34" charset="0"/>
                        </a:rPr>
                        <a:t>36</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2837100166"/>
                  </a:ext>
                </a:extLst>
              </a:tr>
            </a:tbl>
          </a:graphicData>
        </a:graphic>
      </p:graphicFrame>
      <p:sp>
        <p:nvSpPr>
          <p:cNvPr id="16" name="Textplatzhalter 6">
            <a:extLst>
              <a:ext uri="{FF2B5EF4-FFF2-40B4-BE49-F238E27FC236}">
                <a16:creationId xmlns:a16="http://schemas.microsoft.com/office/drawing/2014/main" id="{7CAAC45C-C620-4C9E-AC95-F37FDC2C096D}"/>
              </a:ext>
            </a:extLst>
          </p:cNvPr>
          <p:cNvSpPr txBox="1">
            <a:spLocks/>
          </p:cNvSpPr>
          <p:nvPr/>
        </p:nvSpPr>
        <p:spPr bwMode="gray">
          <a:xfrm>
            <a:off x="152400" y="6576696"/>
            <a:ext cx="11887200" cy="146135"/>
          </a:xfrm>
          <a:prstGeom prst="rect">
            <a:avLst/>
          </a:prstGeom>
          <a:no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A5A5A5"/>
              </a:buClr>
              <a:buSzTx/>
              <a:buFont typeface="Flexo" pitchFamily="50" charset="0"/>
              <a:buNone/>
              <a:tabLst/>
              <a:defRPr/>
            </a:pPr>
            <a:r>
              <a:rPr kumimoji="0" lang="en-US" sz="14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Sources: 1) based on the current MFF 2021-27 and the documents published in 2018.</a:t>
            </a:r>
          </a:p>
        </p:txBody>
      </p:sp>
    </p:spTree>
    <p:extLst>
      <p:ext uri="{BB962C8B-B14F-4D97-AF65-F5344CB8AC3E}">
        <p14:creationId xmlns:p14="http://schemas.microsoft.com/office/powerpoint/2010/main" val="1339987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E1949C-CC76-4BE9-BE01-55CD7EABCA9A}"/>
              </a:ext>
            </a:extLst>
          </p:cNvPr>
          <p:cNvSpPr>
            <a:spLocks noGrp="1"/>
          </p:cNvSpPr>
          <p:nvPr>
            <p:ph type="title"/>
          </p:nvPr>
        </p:nvSpPr>
        <p:spPr/>
        <p:txBody>
          <a:bodyPr>
            <a:normAutofit/>
          </a:bodyPr>
          <a:lstStyle/>
          <a:p>
            <a:r>
              <a:rPr lang="en-US" sz="2800"/>
              <a:t>Taxonomy vs. Rio markers in practice</a:t>
            </a:r>
          </a:p>
        </p:txBody>
      </p:sp>
      <p:sp>
        <p:nvSpPr>
          <p:cNvPr id="5" name="Textplatzhalter 2">
            <a:extLst>
              <a:ext uri="{FF2B5EF4-FFF2-40B4-BE49-F238E27FC236}">
                <a16:creationId xmlns:a16="http://schemas.microsoft.com/office/drawing/2014/main" id="{17616B29-A952-45BD-84EA-281358EC51B6}"/>
              </a:ext>
            </a:extLst>
          </p:cNvPr>
          <p:cNvSpPr txBox="1">
            <a:spLocks/>
          </p:cNvSpPr>
          <p:nvPr/>
        </p:nvSpPr>
        <p:spPr bwMode="gray">
          <a:xfrm>
            <a:off x="394442" y="1986704"/>
            <a:ext cx="1257584" cy="2395489"/>
          </a:xfrm>
          <a:prstGeom prst="rect">
            <a:avLst/>
          </a:prstGeom>
          <a:solidFill>
            <a:srgbClr val="F6F6F8"/>
          </a:solidFill>
          <a:ln w="1905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Cohesion Funds</a:t>
            </a:r>
          </a:p>
        </p:txBody>
      </p:sp>
      <p:sp>
        <p:nvSpPr>
          <p:cNvPr id="6" name="Textplatzhalter 2">
            <a:extLst>
              <a:ext uri="{FF2B5EF4-FFF2-40B4-BE49-F238E27FC236}">
                <a16:creationId xmlns:a16="http://schemas.microsoft.com/office/drawing/2014/main" id="{8941413B-4CD4-43FC-A79C-E8CBF86CFC27}"/>
              </a:ext>
            </a:extLst>
          </p:cNvPr>
          <p:cNvSpPr txBox="1">
            <a:spLocks/>
          </p:cNvSpPr>
          <p:nvPr/>
        </p:nvSpPr>
        <p:spPr bwMode="gray">
          <a:xfrm>
            <a:off x="2016262" y="1350938"/>
            <a:ext cx="2257785" cy="317484"/>
          </a:xfrm>
          <a:prstGeom prst="rect">
            <a:avLst/>
          </a:prstGeom>
          <a:solidFill>
            <a:schemeClr val="bg1">
              <a:lumMod val="85000"/>
            </a:schemeClr>
          </a:solidFill>
          <a:ln w="1905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1"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Example</a:t>
            </a:r>
          </a:p>
        </p:txBody>
      </p:sp>
      <p:sp>
        <p:nvSpPr>
          <p:cNvPr id="7" name="Textplatzhalter 2">
            <a:extLst>
              <a:ext uri="{FF2B5EF4-FFF2-40B4-BE49-F238E27FC236}">
                <a16:creationId xmlns:a16="http://schemas.microsoft.com/office/drawing/2014/main" id="{4D870EFC-AF1C-4051-92AA-8CE2AF48EB63}"/>
              </a:ext>
            </a:extLst>
          </p:cNvPr>
          <p:cNvSpPr txBox="1">
            <a:spLocks/>
          </p:cNvSpPr>
          <p:nvPr/>
        </p:nvSpPr>
        <p:spPr bwMode="gray">
          <a:xfrm>
            <a:off x="2016262" y="1988892"/>
            <a:ext cx="2257786" cy="640080"/>
          </a:xfrm>
          <a:prstGeom prst="rect">
            <a:avLst/>
          </a:prstGeom>
          <a:solidFill>
            <a:srgbClr val="F6F6F8"/>
          </a:solidFill>
          <a:ln w="1905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GB" sz="1400" b="0" i="0" u="none" strike="noStrike" kern="1200" cap="none" spc="0" normalizeH="0" baseline="0" noProof="0">
                <a:ln>
                  <a:noFill/>
                </a:ln>
                <a:solidFill>
                  <a:prstClr val="black"/>
                </a:solidFill>
                <a:effectLst/>
                <a:uLnTx/>
                <a:uFillTx/>
                <a:ea typeface="Verdana" panose="020B0604030504040204" pitchFamily="34" charset="0"/>
              </a:rPr>
              <a:t>Energy efficiency renovation of the existing building stock</a:t>
            </a:r>
            <a:r>
              <a:rPr kumimoji="0" lang="en-GB" sz="1400" b="0" i="0" u="none" strike="noStrike" kern="1200" cap="none" spc="0" normalizeH="0" baseline="30000" noProof="0">
                <a:ln>
                  <a:noFill/>
                </a:ln>
                <a:solidFill>
                  <a:prstClr val="black"/>
                </a:solidFill>
                <a:effectLst/>
                <a:uLnTx/>
                <a:uFillTx/>
                <a:ea typeface="Verdana" panose="020B0604030504040204" pitchFamily="34" charset="0"/>
              </a:rPr>
              <a:t>1</a:t>
            </a:r>
            <a:endParaRPr kumimoji="0" lang="en-US" sz="1400" b="0" i="0" u="none" strike="noStrike" kern="1200" cap="none" spc="0" normalizeH="0" baseline="30000" noProof="0">
              <a:ln>
                <a:noFill/>
              </a:ln>
              <a:solidFill>
                <a:prstClr val="black"/>
              </a:solidFill>
              <a:effectLst/>
              <a:uLnTx/>
              <a:uFillTx/>
              <a:ea typeface="Verdana" panose="020B0604030504040204" pitchFamily="34" charset="0"/>
              <a:cs typeface="Calibri" panose="020F0502020204030204" pitchFamily="34" charset="0"/>
            </a:endParaRPr>
          </a:p>
        </p:txBody>
      </p:sp>
      <p:sp>
        <p:nvSpPr>
          <p:cNvPr id="8" name="Textplatzhalter 2">
            <a:extLst>
              <a:ext uri="{FF2B5EF4-FFF2-40B4-BE49-F238E27FC236}">
                <a16:creationId xmlns:a16="http://schemas.microsoft.com/office/drawing/2014/main" id="{CAA6F30A-672C-423B-A603-C2B30FDF9BB7}"/>
              </a:ext>
            </a:extLst>
          </p:cNvPr>
          <p:cNvSpPr txBox="1">
            <a:spLocks/>
          </p:cNvSpPr>
          <p:nvPr/>
        </p:nvSpPr>
        <p:spPr bwMode="gray">
          <a:xfrm>
            <a:off x="4980512" y="1347247"/>
            <a:ext cx="2911710" cy="314550"/>
          </a:xfrm>
          <a:prstGeom prst="rect">
            <a:avLst/>
          </a:prstGeom>
          <a:solidFill>
            <a:schemeClr val="bg1">
              <a:lumMod val="85000"/>
            </a:schemeClr>
          </a:solidFill>
          <a:ln w="1905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1"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a:t>
            </a:r>
            <a:r>
              <a:rPr lang="en-US" sz="1400" b="1">
                <a:solidFill>
                  <a:prstClr val="black"/>
                </a:solidFill>
                <a:cs typeface="Calibri" panose="020F0502020204030204" pitchFamily="34" charset="0"/>
              </a:rPr>
              <a:t>Current</a:t>
            </a:r>
            <a:r>
              <a:rPr kumimoji="0" lang="en-US" sz="1400" b="1"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 methodology”</a:t>
            </a:r>
            <a:r>
              <a:rPr kumimoji="0" lang="en-US" sz="1400" b="1" i="0" u="none" strike="noStrike" kern="1200" cap="none" spc="0" normalizeH="0" baseline="30000" noProof="0">
                <a:ln>
                  <a:noFill/>
                </a:ln>
                <a:solidFill>
                  <a:prstClr val="black"/>
                </a:solidFill>
                <a:effectLst/>
                <a:uLnTx/>
                <a:uFillTx/>
                <a:ea typeface="Verdana" panose="020B0604030504040204" pitchFamily="34" charset="0"/>
                <a:cs typeface="Calibri" panose="020F0502020204030204" pitchFamily="34" charset="0"/>
              </a:rPr>
              <a:t>1</a:t>
            </a:r>
          </a:p>
        </p:txBody>
      </p:sp>
      <p:sp>
        <p:nvSpPr>
          <p:cNvPr id="9" name="Textplatzhalter 2">
            <a:extLst>
              <a:ext uri="{FF2B5EF4-FFF2-40B4-BE49-F238E27FC236}">
                <a16:creationId xmlns:a16="http://schemas.microsoft.com/office/drawing/2014/main" id="{2607DDB6-B48F-45DC-AD08-BD8A4F4C659E}"/>
              </a:ext>
            </a:extLst>
          </p:cNvPr>
          <p:cNvSpPr txBox="1">
            <a:spLocks/>
          </p:cNvSpPr>
          <p:nvPr/>
        </p:nvSpPr>
        <p:spPr bwMode="gray">
          <a:xfrm>
            <a:off x="4998267" y="1945947"/>
            <a:ext cx="2911710" cy="785775"/>
          </a:xfrm>
          <a:prstGeom prst="rect">
            <a:avLst/>
          </a:prstGeom>
          <a:solidFill>
            <a:srgbClr val="F6F6F8"/>
          </a:solidFill>
          <a:ln w="1905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Classified as “significant”; 100% contribution (… no matter how much the energy efficiency increased)</a:t>
            </a:r>
          </a:p>
        </p:txBody>
      </p:sp>
      <p:sp>
        <p:nvSpPr>
          <p:cNvPr id="10" name="Textplatzhalter 2">
            <a:extLst>
              <a:ext uri="{FF2B5EF4-FFF2-40B4-BE49-F238E27FC236}">
                <a16:creationId xmlns:a16="http://schemas.microsoft.com/office/drawing/2014/main" id="{F09C57ED-6672-4617-8B1F-DB26FA1AAE00}"/>
              </a:ext>
            </a:extLst>
          </p:cNvPr>
          <p:cNvSpPr txBox="1">
            <a:spLocks/>
          </p:cNvSpPr>
          <p:nvPr/>
        </p:nvSpPr>
        <p:spPr bwMode="gray">
          <a:xfrm>
            <a:off x="8749152" y="1347247"/>
            <a:ext cx="2930050" cy="338543"/>
          </a:xfrm>
          <a:prstGeom prst="rect">
            <a:avLst/>
          </a:prstGeom>
          <a:solidFill>
            <a:schemeClr val="accent6">
              <a:lumMod val="40000"/>
              <a:lumOff val="60000"/>
            </a:schemeClr>
          </a:solidFill>
          <a:ln w="1905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1"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“Tracking via Taxonomy”</a:t>
            </a:r>
          </a:p>
        </p:txBody>
      </p:sp>
      <p:sp>
        <p:nvSpPr>
          <p:cNvPr id="11" name="Textplatzhalter 2">
            <a:extLst>
              <a:ext uri="{FF2B5EF4-FFF2-40B4-BE49-F238E27FC236}">
                <a16:creationId xmlns:a16="http://schemas.microsoft.com/office/drawing/2014/main" id="{83F509C0-5575-4C4A-BFE9-B59EC5FC57FB}"/>
              </a:ext>
            </a:extLst>
          </p:cNvPr>
          <p:cNvSpPr txBox="1">
            <a:spLocks/>
          </p:cNvSpPr>
          <p:nvPr/>
        </p:nvSpPr>
        <p:spPr bwMode="gray">
          <a:xfrm>
            <a:off x="8794126" y="1847462"/>
            <a:ext cx="2911709" cy="814214"/>
          </a:xfrm>
          <a:prstGeom prst="rect">
            <a:avLst/>
          </a:prstGeom>
          <a:solidFill>
            <a:srgbClr val="F6F6F8"/>
          </a:solidFill>
          <a:ln w="1905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Only counts as a climate spending if primary energy demand is reduced by &gt;30% of the building.</a:t>
            </a:r>
          </a:p>
        </p:txBody>
      </p:sp>
      <p:sp>
        <p:nvSpPr>
          <p:cNvPr id="12" name="Gleichschenkliges Dreieck 11">
            <a:extLst>
              <a:ext uri="{FF2B5EF4-FFF2-40B4-BE49-F238E27FC236}">
                <a16:creationId xmlns:a16="http://schemas.microsoft.com/office/drawing/2014/main" id="{733620DA-73FC-408F-8104-7DCF69DD0612}"/>
              </a:ext>
            </a:extLst>
          </p:cNvPr>
          <p:cNvSpPr/>
          <p:nvPr/>
        </p:nvSpPr>
        <p:spPr bwMode="gray">
          <a:xfrm rot="5400000">
            <a:off x="4127531" y="2856481"/>
            <a:ext cx="1097280" cy="274320"/>
          </a:xfrm>
          <a:prstGeom prst="triangle">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ea typeface="+mn-ea"/>
              <a:cs typeface="+mn-cs"/>
            </a:endParaRPr>
          </a:p>
        </p:txBody>
      </p:sp>
      <p:cxnSp>
        <p:nvCxnSpPr>
          <p:cNvPr id="13" name="Gerade Verbindung mit Pfeil 12">
            <a:extLst>
              <a:ext uri="{FF2B5EF4-FFF2-40B4-BE49-F238E27FC236}">
                <a16:creationId xmlns:a16="http://schemas.microsoft.com/office/drawing/2014/main" id="{C84FFF84-14E2-4163-9138-D79D0A99D343}"/>
              </a:ext>
            </a:extLst>
          </p:cNvPr>
          <p:cNvCxnSpPr>
            <a:cxnSpLocks/>
          </p:cNvCxnSpPr>
          <p:nvPr/>
        </p:nvCxnSpPr>
        <p:spPr>
          <a:xfrm>
            <a:off x="8040415" y="2299672"/>
            <a:ext cx="571257" cy="0"/>
          </a:xfrm>
          <a:prstGeom prst="straightConnector1">
            <a:avLst/>
          </a:prstGeom>
          <a:ln w="7620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platzhalter 2">
            <a:extLst>
              <a:ext uri="{FF2B5EF4-FFF2-40B4-BE49-F238E27FC236}">
                <a16:creationId xmlns:a16="http://schemas.microsoft.com/office/drawing/2014/main" id="{C078CACC-0FAA-48C5-B7FF-3D6E74D8D404}"/>
              </a:ext>
            </a:extLst>
          </p:cNvPr>
          <p:cNvSpPr txBox="1">
            <a:spLocks/>
          </p:cNvSpPr>
          <p:nvPr/>
        </p:nvSpPr>
        <p:spPr bwMode="gray">
          <a:xfrm>
            <a:off x="405792" y="1350938"/>
            <a:ext cx="1257584" cy="317484"/>
          </a:xfrm>
          <a:prstGeom prst="rect">
            <a:avLst/>
          </a:prstGeom>
          <a:solidFill>
            <a:schemeClr val="bg1">
              <a:lumMod val="85000"/>
            </a:schemeClr>
          </a:solidFill>
          <a:ln w="1905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1"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Facility</a:t>
            </a:r>
          </a:p>
        </p:txBody>
      </p:sp>
      <p:sp>
        <p:nvSpPr>
          <p:cNvPr id="15" name="Textplatzhalter 2">
            <a:extLst>
              <a:ext uri="{FF2B5EF4-FFF2-40B4-BE49-F238E27FC236}">
                <a16:creationId xmlns:a16="http://schemas.microsoft.com/office/drawing/2014/main" id="{A73B1FEA-7806-4E6D-8967-B7B2342D8285}"/>
              </a:ext>
            </a:extLst>
          </p:cNvPr>
          <p:cNvSpPr txBox="1">
            <a:spLocks/>
          </p:cNvSpPr>
          <p:nvPr/>
        </p:nvSpPr>
        <p:spPr bwMode="gray">
          <a:xfrm>
            <a:off x="2024378" y="3823103"/>
            <a:ext cx="2249669" cy="548640"/>
          </a:xfrm>
          <a:prstGeom prst="rect">
            <a:avLst/>
          </a:prstGeom>
          <a:solidFill>
            <a:srgbClr val="F6F6F8"/>
          </a:solidFill>
          <a:ln w="19050">
            <a:solidFill>
              <a:srgbClr val="53794A"/>
            </a:solidFill>
          </a:ln>
        </p:spPr>
        <p:txBody>
          <a:bodyPr vert="horz" lIns="73152" tIns="72000" rIns="73152"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GB" sz="1400" b="0" i="0" u="none" strike="noStrike" kern="1200" cap="none" spc="0" normalizeH="0" baseline="0" noProof="0">
                <a:ln>
                  <a:noFill/>
                </a:ln>
                <a:solidFill>
                  <a:prstClr val="black"/>
                </a:solidFill>
                <a:effectLst/>
                <a:uLnTx/>
                <a:uFillTx/>
                <a:ea typeface="Verdana" panose="020B0604030504040204" pitchFamily="34" charset="0"/>
              </a:rPr>
              <a:t>ICT, data collection</a:t>
            </a:r>
            <a:r>
              <a:rPr kumimoji="0" lang="en-GB" sz="1400" b="0" i="0" u="none" strike="noStrike" kern="1200" cap="none" spc="0" normalizeH="0" baseline="30000" noProof="0">
                <a:ln>
                  <a:noFill/>
                </a:ln>
                <a:solidFill>
                  <a:prstClr val="black"/>
                </a:solidFill>
                <a:effectLst/>
                <a:uLnTx/>
                <a:uFillTx/>
                <a:ea typeface="Verdana" panose="020B0604030504040204" pitchFamily="34" charset="0"/>
              </a:rPr>
              <a:t>1</a:t>
            </a:r>
            <a:endParaRPr kumimoji="0" lang="en-US" sz="1400" b="0" i="0" u="none" strike="noStrike" kern="1200" cap="none" spc="0" normalizeH="0" baseline="30000" noProof="0">
              <a:ln>
                <a:noFill/>
              </a:ln>
              <a:solidFill>
                <a:prstClr val="black"/>
              </a:solidFill>
              <a:effectLst/>
              <a:uLnTx/>
              <a:uFillTx/>
              <a:ea typeface="Verdana" panose="020B0604030504040204" pitchFamily="34" charset="0"/>
              <a:cs typeface="Calibri" panose="020F0502020204030204" pitchFamily="34" charset="0"/>
            </a:endParaRPr>
          </a:p>
        </p:txBody>
      </p:sp>
      <p:sp>
        <p:nvSpPr>
          <p:cNvPr id="16" name="Textplatzhalter 2">
            <a:extLst>
              <a:ext uri="{FF2B5EF4-FFF2-40B4-BE49-F238E27FC236}">
                <a16:creationId xmlns:a16="http://schemas.microsoft.com/office/drawing/2014/main" id="{048A315B-9314-4538-B790-5598770CD2C6}"/>
              </a:ext>
            </a:extLst>
          </p:cNvPr>
          <p:cNvSpPr txBox="1">
            <a:spLocks/>
          </p:cNvSpPr>
          <p:nvPr/>
        </p:nvSpPr>
        <p:spPr bwMode="gray">
          <a:xfrm>
            <a:off x="4992100" y="3834651"/>
            <a:ext cx="2924592" cy="548640"/>
          </a:xfrm>
          <a:prstGeom prst="rect">
            <a:avLst/>
          </a:prstGeom>
          <a:solidFill>
            <a:srgbClr val="F6F6F8"/>
          </a:solidFill>
          <a:ln w="19050">
            <a:solidFill>
              <a:srgbClr val="53794A"/>
            </a:solidFill>
          </a:ln>
        </p:spPr>
        <p:txBody>
          <a:bodyPr vert="horz" lIns="73152" tIns="72000" rIns="73152"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Classified as “insignificant” (0%)</a:t>
            </a:r>
          </a:p>
        </p:txBody>
      </p:sp>
      <p:sp>
        <p:nvSpPr>
          <p:cNvPr id="17" name="Textplatzhalter 2">
            <a:extLst>
              <a:ext uri="{FF2B5EF4-FFF2-40B4-BE49-F238E27FC236}">
                <a16:creationId xmlns:a16="http://schemas.microsoft.com/office/drawing/2014/main" id="{F0EAF7CE-9076-4F3D-B244-5F9EB7CDAB69}"/>
              </a:ext>
            </a:extLst>
          </p:cNvPr>
          <p:cNvSpPr txBox="1">
            <a:spLocks/>
          </p:cNvSpPr>
          <p:nvPr/>
        </p:nvSpPr>
        <p:spPr bwMode="gray">
          <a:xfrm>
            <a:off x="8794126" y="3903562"/>
            <a:ext cx="2911710" cy="730061"/>
          </a:xfrm>
          <a:prstGeom prst="rect">
            <a:avLst/>
          </a:prstGeom>
          <a:solidFill>
            <a:srgbClr val="F6F6F8"/>
          </a:solidFill>
          <a:ln w="19050">
            <a:solidFill>
              <a:srgbClr val="53794A"/>
            </a:solidFill>
          </a:ln>
        </p:spPr>
        <p:txBody>
          <a:bodyPr vert="horz" lIns="73152" tIns="72000" rIns="73152"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Counts if ICT solutions are exclusively aimed at decision making enabling GHG reductions</a:t>
            </a:r>
          </a:p>
        </p:txBody>
      </p:sp>
      <p:sp>
        <p:nvSpPr>
          <p:cNvPr id="19" name="Textplatzhalter 2">
            <a:extLst>
              <a:ext uri="{FF2B5EF4-FFF2-40B4-BE49-F238E27FC236}">
                <a16:creationId xmlns:a16="http://schemas.microsoft.com/office/drawing/2014/main" id="{8D46AA38-D1AB-4691-AA59-9EF7011EA5A8}"/>
              </a:ext>
            </a:extLst>
          </p:cNvPr>
          <p:cNvSpPr txBox="1">
            <a:spLocks/>
          </p:cNvSpPr>
          <p:nvPr/>
        </p:nvSpPr>
        <p:spPr bwMode="gray">
          <a:xfrm>
            <a:off x="2024378" y="2869057"/>
            <a:ext cx="2257786" cy="731520"/>
          </a:xfrm>
          <a:prstGeom prst="rect">
            <a:avLst/>
          </a:prstGeom>
          <a:solidFill>
            <a:srgbClr val="F6F6F8"/>
          </a:solidFill>
          <a:ln w="19050">
            <a:solidFill>
              <a:srgbClr val="53794A"/>
            </a:solidFill>
          </a:ln>
        </p:spPr>
        <p:txBody>
          <a:bodyPr vert="horz" lIns="73152" tIns="72000" rIns="73152"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GB" sz="1400" b="0" i="0" u="none" strike="noStrike" kern="1200" cap="none" spc="0" normalizeH="0" baseline="0" noProof="0">
                <a:ln>
                  <a:noFill/>
                </a:ln>
                <a:solidFill>
                  <a:prstClr val="black"/>
                </a:solidFill>
                <a:effectLst/>
                <a:uLnTx/>
                <a:uFillTx/>
                <a:ea typeface="Verdana" panose="020B0604030504040204" pitchFamily="34" charset="0"/>
              </a:rPr>
              <a:t>Newly built railways</a:t>
            </a:r>
            <a:r>
              <a:rPr kumimoji="0" lang="en-GB" sz="1400" b="0" i="0" u="none" strike="noStrike" kern="1200" cap="none" spc="0" normalizeH="0" baseline="30000" noProof="0">
                <a:ln>
                  <a:noFill/>
                </a:ln>
                <a:solidFill>
                  <a:prstClr val="black"/>
                </a:solidFill>
                <a:effectLst/>
                <a:uLnTx/>
                <a:uFillTx/>
                <a:ea typeface="Verdana" panose="020B0604030504040204" pitchFamily="34" charset="0"/>
              </a:rPr>
              <a:t>1</a:t>
            </a:r>
            <a:endPar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endParaRPr>
          </a:p>
        </p:txBody>
      </p:sp>
      <p:sp>
        <p:nvSpPr>
          <p:cNvPr id="20" name="Textplatzhalter 2">
            <a:extLst>
              <a:ext uri="{FF2B5EF4-FFF2-40B4-BE49-F238E27FC236}">
                <a16:creationId xmlns:a16="http://schemas.microsoft.com/office/drawing/2014/main" id="{69F85990-9859-4624-881E-222CB4E49A41}"/>
              </a:ext>
            </a:extLst>
          </p:cNvPr>
          <p:cNvSpPr txBox="1">
            <a:spLocks/>
          </p:cNvSpPr>
          <p:nvPr/>
        </p:nvSpPr>
        <p:spPr bwMode="gray">
          <a:xfrm>
            <a:off x="5007142" y="2944034"/>
            <a:ext cx="2911710" cy="521780"/>
          </a:xfrm>
          <a:prstGeom prst="rect">
            <a:avLst/>
          </a:prstGeom>
          <a:solidFill>
            <a:srgbClr val="F6F6F8"/>
          </a:solidFill>
          <a:ln w="19050">
            <a:solidFill>
              <a:srgbClr val="53794A"/>
            </a:solidFill>
          </a:ln>
        </p:spPr>
        <p:txBody>
          <a:bodyPr vert="horz" lIns="73152" tIns="72000" rIns="73152"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Classified as “significant” (100%)</a:t>
            </a:r>
          </a:p>
        </p:txBody>
      </p:sp>
      <p:sp>
        <p:nvSpPr>
          <p:cNvPr id="21" name="Textplatzhalter 2">
            <a:extLst>
              <a:ext uri="{FF2B5EF4-FFF2-40B4-BE49-F238E27FC236}">
                <a16:creationId xmlns:a16="http://schemas.microsoft.com/office/drawing/2014/main" id="{3A6ED56E-0415-4760-B608-26EF1529A4CE}"/>
              </a:ext>
            </a:extLst>
          </p:cNvPr>
          <p:cNvSpPr txBox="1">
            <a:spLocks/>
          </p:cNvSpPr>
          <p:nvPr/>
        </p:nvSpPr>
        <p:spPr bwMode="gray">
          <a:xfrm>
            <a:off x="8794126" y="2797530"/>
            <a:ext cx="2911710" cy="957897"/>
          </a:xfrm>
          <a:prstGeom prst="rect">
            <a:avLst/>
          </a:prstGeom>
          <a:solidFill>
            <a:srgbClr val="F6F6F8"/>
          </a:solidFill>
          <a:ln w="19050">
            <a:solidFill>
              <a:srgbClr val="53794A"/>
            </a:solidFill>
          </a:ln>
        </p:spPr>
        <p:txBody>
          <a:bodyPr vert="horz" lIns="73152" tIns="72000" rIns="73152"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E.g. n</a:t>
            </a:r>
            <a:r>
              <a:rPr kumimoji="0" lang="en-GB"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on-electrified rail infrastructure only counts with an existing plan for electrification or use of alternatively powered trains. </a:t>
            </a:r>
            <a:endPar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endParaRPr>
          </a:p>
        </p:txBody>
      </p:sp>
      <p:cxnSp>
        <p:nvCxnSpPr>
          <p:cNvPr id="22" name="Gerade Verbindung mit Pfeil 21">
            <a:extLst>
              <a:ext uri="{FF2B5EF4-FFF2-40B4-BE49-F238E27FC236}">
                <a16:creationId xmlns:a16="http://schemas.microsoft.com/office/drawing/2014/main" id="{D7A844B9-F6EC-4C7D-93C7-2C63CDD5DACE}"/>
              </a:ext>
            </a:extLst>
          </p:cNvPr>
          <p:cNvCxnSpPr>
            <a:cxnSpLocks/>
          </p:cNvCxnSpPr>
          <p:nvPr/>
        </p:nvCxnSpPr>
        <p:spPr>
          <a:xfrm flipV="1">
            <a:off x="8066937" y="3225072"/>
            <a:ext cx="554915" cy="9745"/>
          </a:xfrm>
          <a:prstGeom prst="straightConnector1">
            <a:avLst/>
          </a:prstGeom>
          <a:ln w="7620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platzhalter 6">
            <a:extLst>
              <a:ext uri="{FF2B5EF4-FFF2-40B4-BE49-F238E27FC236}">
                <a16:creationId xmlns:a16="http://schemas.microsoft.com/office/drawing/2014/main" id="{BA7C7EFE-25BD-441F-ADAC-04C3E70FE514}"/>
              </a:ext>
            </a:extLst>
          </p:cNvPr>
          <p:cNvSpPr txBox="1">
            <a:spLocks/>
          </p:cNvSpPr>
          <p:nvPr/>
        </p:nvSpPr>
        <p:spPr bwMode="gray">
          <a:xfrm>
            <a:off x="106538" y="6608204"/>
            <a:ext cx="11887200" cy="146135"/>
          </a:xfrm>
          <a:prstGeom prst="rect">
            <a:avLst/>
          </a:prstGeom>
          <a:no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A5A5A5"/>
              </a:buClr>
              <a:buSzTx/>
              <a:buFont typeface="Flexo" pitchFamily="50" charset="0"/>
              <a:buNone/>
              <a:tabLst/>
              <a:defRPr/>
            </a:pPr>
            <a:r>
              <a:rPr kumimoji="0" lang="en-US" sz="12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1) As specified in </a:t>
            </a:r>
            <a:r>
              <a:rPr kumimoji="0" lang="pt-BR" sz="1200" b="0" i="0" u="none" strike="noStrike" kern="1200" cap="none" spc="0" normalizeH="0" baseline="0" noProof="0">
                <a:ln>
                  <a:noFill/>
                </a:ln>
                <a:solidFill>
                  <a:prstClr val="black"/>
                </a:solidFill>
                <a:effectLst/>
                <a:uLnTx/>
                <a:uFillTx/>
                <a:ea typeface="Verdana" panose="020B0604030504040204" pitchFamily="34" charset="0"/>
              </a:rPr>
              <a:t>COM/2018/375 final - 2018/0196 (COD).; 2) As specified in COM/2018/392 final – 2018/0216 COD, Article 87,  (</a:t>
            </a:r>
            <a:r>
              <a:rPr kumimoji="0" lang="pt-BR" sz="1200" b="0" i="0" u="none" strike="noStrike" kern="1200" cap="none" spc="0" normalizeH="0" baseline="0" noProof="0">
                <a:ln>
                  <a:noFill/>
                </a:ln>
                <a:solidFill>
                  <a:prstClr val="black"/>
                </a:solidFill>
                <a:effectLst/>
                <a:uLnTx/>
                <a:uFillTx/>
                <a:ea typeface="Verdana" panose="020B0604030504040204" pitchFamily="34" charset="0"/>
                <a:hlinkClick r:id="rId3"/>
              </a:rPr>
              <a:t>link</a:t>
            </a:r>
            <a:r>
              <a:rPr kumimoji="0" lang="pt-BR" sz="1200" b="0" i="0" u="none" strike="noStrike" kern="1200" cap="none" spc="0" normalizeH="0" baseline="0" noProof="0">
                <a:ln>
                  <a:noFill/>
                </a:ln>
                <a:solidFill>
                  <a:prstClr val="black"/>
                </a:solidFill>
                <a:effectLst/>
                <a:uLnTx/>
                <a:uFillTx/>
                <a:ea typeface="Verdana" panose="020B0604030504040204" pitchFamily="34" charset="0"/>
              </a:rPr>
              <a:t>)</a:t>
            </a:r>
            <a:endParaRPr kumimoji="0" lang="en-US" sz="12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endParaRPr>
          </a:p>
        </p:txBody>
      </p:sp>
      <p:sp>
        <p:nvSpPr>
          <p:cNvPr id="24" name="Textplatzhalter 2">
            <a:extLst>
              <a:ext uri="{FF2B5EF4-FFF2-40B4-BE49-F238E27FC236}">
                <a16:creationId xmlns:a16="http://schemas.microsoft.com/office/drawing/2014/main" id="{9536AA15-82E4-4A14-846F-27AEB9683BA3}"/>
              </a:ext>
            </a:extLst>
          </p:cNvPr>
          <p:cNvSpPr txBox="1">
            <a:spLocks/>
          </p:cNvSpPr>
          <p:nvPr/>
        </p:nvSpPr>
        <p:spPr bwMode="gray">
          <a:xfrm>
            <a:off x="394442" y="5090832"/>
            <a:ext cx="1257584" cy="884433"/>
          </a:xfrm>
          <a:prstGeom prst="rect">
            <a:avLst/>
          </a:prstGeom>
          <a:solidFill>
            <a:srgbClr val="F6F6F8"/>
          </a:solidFill>
          <a:ln w="19050">
            <a:solidFill>
              <a:srgbClr val="53794A"/>
            </a:solid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Agricultural Facilities</a:t>
            </a:r>
          </a:p>
        </p:txBody>
      </p:sp>
      <p:sp>
        <p:nvSpPr>
          <p:cNvPr id="25" name="Textplatzhalter 2">
            <a:extLst>
              <a:ext uri="{FF2B5EF4-FFF2-40B4-BE49-F238E27FC236}">
                <a16:creationId xmlns:a16="http://schemas.microsoft.com/office/drawing/2014/main" id="{50F0EC25-2D2B-45FB-AD9F-44C8BB959BBF}"/>
              </a:ext>
            </a:extLst>
          </p:cNvPr>
          <p:cNvSpPr txBox="1">
            <a:spLocks/>
          </p:cNvSpPr>
          <p:nvPr/>
        </p:nvSpPr>
        <p:spPr bwMode="gray">
          <a:xfrm>
            <a:off x="2016262" y="5081823"/>
            <a:ext cx="2249669" cy="893442"/>
          </a:xfrm>
          <a:prstGeom prst="rect">
            <a:avLst/>
          </a:prstGeom>
          <a:solidFill>
            <a:srgbClr val="F6F6F8"/>
          </a:solidFill>
          <a:ln w="19050">
            <a:solidFill>
              <a:srgbClr val="53794A"/>
            </a:solidFill>
          </a:ln>
        </p:spPr>
        <p:txBody>
          <a:bodyPr vert="horz" lIns="73152" tIns="72000" rIns="73152"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GB" sz="1400" b="0" i="0" u="none" strike="noStrike" kern="1200" cap="none" spc="0" normalizeH="0" baseline="0" noProof="0">
                <a:ln>
                  <a:noFill/>
                </a:ln>
                <a:solidFill>
                  <a:prstClr val="black"/>
                </a:solidFill>
                <a:effectLst/>
                <a:uLnTx/>
                <a:uFillTx/>
                <a:ea typeface="Verdana" panose="020B0604030504040204" pitchFamily="34" charset="0"/>
              </a:rPr>
              <a:t>Eco-schemes</a:t>
            </a:r>
            <a:r>
              <a:rPr kumimoji="0" lang="en-GB" sz="1400" b="0" i="0" u="none" strike="noStrike" kern="1200" cap="none" spc="0" normalizeH="0" baseline="30000" noProof="0">
                <a:ln>
                  <a:noFill/>
                </a:ln>
                <a:solidFill>
                  <a:prstClr val="black"/>
                </a:solidFill>
                <a:effectLst/>
                <a:uLnTx/>
                <a:uFillTx/>
                <a:ea typeface="Verdana" panose="020B0604030504040204" pitchFamily="34" charset="0"/>
              </a:rPr>
              <a:t>2</a:t>
            </a:r>
            <a:endParaRPr kumimoji="0" lang="en-US" sz="1400" b="0" i="0" u="none" strike="noStrike" kern="1200" cap="none" spc="0" normalizeH="0" baseline="30000" noProof="0">
              <a:ln>
                <a:noFill/>
              </a:ln>
              <a:solidFill>
                <a:prstClr val="black"/>
              </a:solidFill>
              <a:effectLst/>
              <a:uLnTx/>
              <a:uFillTx/>
              <a:ea typeface="Verdana" panose="020B0604030504040204" pitchFamily="34" charset="0"/>
              <a:cs typeface="Calibri" panose="020F0502020204030204" pitchFamily="34" charset="0"/>
            </a:endParaRPr>
          </a:p>
        </p:txBody>
      </p:sp>
      <p:cxnSp>
        <p:nvCxnSpPr>
          <p:cNvPr id="26" name="Gerade Verbindung 53">
            <a:extLst>
              <a:ext uri="{FF2B5EF4-FFF2-40B4-BE49-F238E27FC236}">
                <a16:creationId xmlns:a16="http://schemas.microsoft.com/office/drawing/2014/main" id="{4C7E37C5-DEA6-4950-B6FA-9B72BE850811}"/>
              </a:ext>
            </a:extLst>
          </p:cNvPr>
          <p:cNvCxnSpPr>
            <a:cxnSpLocks/>
          </p:cNvCxnSpPr>
          <p:nvPr/>
        </p:nvCxnSpPr>
        <p:spPr>
          <a:xfrm>
            <a:off x="367808" y="4782392"/>
            <a:ext cx="11364660"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7" name="Textplatzhalter 2">
            <a:extLst>
              <a:ext uri="{FF2B5EF4-FFF2-40B4-BE49-F238E27FC236}">
                <a16:creationId xmlns:a16="http://schemas.microsoft.com/office/drawing/2014/main" id="{54BEA5E0-F0D8-4748-BCB6-9D203D764FF1}"/>
              </a:ext>
            </a:extLst>
          </p:cNvPr>
          <p:cNvSpPr txBox="1">
            <a:spLocks/>
          </p:cNvSpPr>
          <p:nvPr/>
        </p:nvSpPr>
        <p:spPr bwMode="gray">
          <a:xfrm>
            <a:off x="5009855" y="4979276"/>
            <a:ext cx="2924592" cy="1238536"/>
          </a:xfrm>
          <a:prstGeom prst="rect">
            <a:avLst/>
          </a:prstGeom>
          <a:solidFill>
            <a:srgbClr val="F6F6F8"/>
          </a:solidFill>
          <a:ln w="19050">
            <a:solidFill>
              <a:srgbClr val="53794A"/>
            </a:solidFill>
          </a:ln>
        </p:spPr>
        <p:txBody>
          <a:bodyPr vert="horz" lIns="73152" tIns="72000" rIns="73152"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Classified as “significant” (100%) – for example: a payment per hectare for environmental practices (eco-scheme design depends on each Member State!)</a:t>
            </a:r>
          </a:p>
        </p:txBody>
      </p:sp>
      <p:sp>
        <p:nvSpPr>
          <p:cNvPr id="29" name="Textplatzhalter 2">
            <a:extLst>
              <a:ext uri="{FF2B5EF4-FFF2-40B4-BE49-F238E27FC236}">
                <a16:creationId xmlns:a16="http://schemas.microsoft.com/office/drawing/2014/main" id="{0DF795C1-227B-4EA3-AE2A-5349473A87DD}"/>
              </a:ext>
            </a:extLst>
          </p:cNvPr>
          <p:cNvSpPr txBox="1">
            <a:spLocks/>
          </p:cNvSpPr>
          <p:nvPr/>
        </p:nvSpPr>
        <p:spPr bwMode="gray">
          <a:xfrm>
            <a:off x="8794126" y="5041682"/>
            <a:ext cx="2911708" cy="1103912"/>
          </a:xfrm>
          <a:prstGeom prst="rect">
            <a:avLst/>
          </a:prstGeom>
          <a:solidFill>
            <a:srgbClr val="F6F6F8"/>
          </a:solidFill>
          <a:ln w="19050">
            <a:solidFill>
              <a:srgbClr val="53794A"/>
            </a:solidFill>
          </a:ln>
        </p:spPr>
        <p:txBody>
          <a:bodyPr vert="horz" lIns="73152" tIns="72000" rIns="73152"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53794A"/>
              </a:buClr>
              <a:buSzPct val="100000"/>
              <a:buFont typeface="Wingdings" panose="05000000000000000000" pitchFamily="2" charset="2"/>
              <a:buNone/>
              <a:tabLst/>
              <a:defRPr/>
            </a:pPr>
            <a:r>
              <a:rPr kumimoji="0" lang="en-US" sz="1400" b="0" i="0" u="none" strike="noStrike" kern="1200" cap="none" spc="0" normalizeH="0" baseline="0" noProof="0">
                <a:ln>
                  <a:noFill/>
                </a:ln>
                <a:solidFill>
                  <a:prstClr val="black"/>
                </a:solidFill>
                <a:effectLst/>
                <a:uLnTx/>
                <a:uFillTx/>
                <a:ea typeface="Verdana" panose="020B0604030504040204" pitchFamily="34" charset="0"/>
                <a:cs typeface="Calibri" panose="020F0502020204030204" pitchFamily="34" charset="0"/>
              </a:rPr>
              <a:t>E.g. livestock production only counts if activity is in line with an ambitious emissions reduction trajectory till 2050</a:t>
            </a:r>
          </a:p>
        </p:txBody>
      </p:sp>
      <p:sp>
        <p:nvSpPr>
          <p:cNvPr id="30" name="Gleichschenkliges Dreieck 29">
            <a:extLst>
              <a:ext uri="{FF2B5EF4-FFF2-40B4-BE49-F238E27FC236}">
                <a16:creationId xmlns:a16="http://schemas.microsoft.com/office/drawing/2014/main" id="{B3E063E1-FD63-45E6-8664-F09CACCB8AA9}"/>
              </a:ext>
            </a:extLst>
          </p:cNvPr>
          <p:cNvSpPr/>
          <p:nvPr/>
        </p:nvSpPr>
        <p:spPr bwMode="gray">
          <a:xfrm rot="5400000">
            <a:off x="4127531" y="5399769"/>
            <a:ext cx="1097280" cy="274320"/>
          </a:xfrm>
          <a:prstGeom prst="triangle">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ea typeface="+mn-ea"/>
              <a:cs typeface="+mn-cs"/>
            </a:endParaRPr>
          </a:p>
        </p:txBody>
      </p:sp>
      <p:cxnSp>
        <p:nvCxnSpPr>
          <p:cNvPr id="34" name="Gerade Verbindung mit Pfeil 21">
            <a:extLst>
              <a:ext uri="{FF2B5EF4-FFF2-40B4-BE49-F238E27FC236}">
                <a16:creationId xmlns:a16="http://schemas.microsoft.com/office/drawing/2014/main" id="{123A51E0-5080-4E1F-92B8-4B841222807C}"/>
              </a:ext>
            </a:extLst>
          </p:cNvPr>
          <p:cNvCxnSpPr>
            <a:cxnSpLocks/>
          </p:cNvCxnSpPr>
          <p:nvPr/>
        </p:nvCxnSpPr>
        <p:spPr>
          <a:xfrm flipV="1">
            <a:off x="8066937" y="4097423"/>
            <a:ext cx="554915" cy="9745"/>
          </a:xfrm>
          <a:prstGeom prst="straightConnector1">
            <a:avLst/>
          </a:prstGeom>
          <a:ln w="7620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21">
            <a:extLst>
              <a:ext uri="{FF2B5EF4-FFF2-40B4-BE49-F238E27FC236}">
                <a16:creationId xmlns:a16="http://schemas.microsoft.com/office/drawing/2014/main" id="{66D92F1E-AAAE-44B0-A20B-6D2281D41C1E}"/>
              </a:ext>
            </a:extLst>
          </p:cNvPr>
          <p:cNvCxnSpPr>
            <a:cxnSpLocks/>
          </p:cNvCxnSpPr>
          <p:nvPr/>
        </p:nvCxnSpPr>
        <p:spPr>
          <a:xfrm flipV="1">
            <a:off x="8097256" y="5635141"/>
            <a:ext cx="554915" cy="9745"/>
          </a:xfrm>
          <a:prstGeom prst="straightConnector1">
            <a:avLst/>
          </a:prstGeom>
          <a:ln w="76200">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814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56CCF6-4AFA-4A76-9C68-1ECFBB14E3A1}"/>
              </a:ext>
            </a:extLst>
          </p:cNvPr>
          <p:cNvSpPr>
            <a:spLocks noGrp="1"/>
          </p:cNvSpPr>
          <p:nvPr>
            <p:ph type="title"/>
          </p:nvPr>
        </p:nvSpPr>
        <p:spPr/>
        <p:txBody>
          <a:bodyPr>
            <a:normAutofit/>
          </a:bodyPr>
          <a:lstStyle/>
          <a:p>
            <a:r>
              <a:rPr lang="en-US" sz="2800">
                <a:latin typeface="Calibri" panose="020F0502020204030204" pitchFamily="34" charset="0"/>
                <a:cs typeface="Calibri" panose="020F0502020204030204" pitchFamily="34" charset="0"/>
              </a:rPr>
              <a:t>Applying the Taxonomy – time pressure asks for pragmatic solutions</a:t>
            </a:r>
            <a:endParaRPr lang="en-US" sz="2800"/>
          </a:p>
        </p:txBody>
      </p:sp>
      <p:sp>
        <p:nvSpPr>
          <p:cNvPr id="4" name="Rechteck 3">
            <a:extLst>
              <a:ext uri="{FF2B5EF4-FFF2-40B4-BE49-F238E27FC236}">
                <a16:creationId xmlns:a16="http://schemas.microsoft.com/office/drawing/2014/main" id="{3B26E11A-B63E-4081-8609-DBC5213BA9BA}"/>
              </a:ext>
            </a:extLst>
          </p:cNvPr>
          <p:cNvSpPr/>
          <p:nvPr/>
        </p:nvSpPr>
        <p:spPr bwMode="gray">
          <a:xfrm>
            <a:off x="9065891" y="1492059"/>
            <a:ext cx="2720413" cy="1769615"/>
          </a:xfrm>
          <a:prstGeom prst="rect">
            <a:avLst/>
          </a:prstGeom>
          <a:solidFill>
            <a:schemeClr val="bg1"/>
          </a:solid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Calibri" panose="020F0502020204030204" pitchFamily="34" charset="0"/>
              <a:cs typeface="Calibri" panose="020F0502020204030204" pitchFamily="34" charset="0"/>
            </a:endParaRPr>
          </a:p>
        </p:txBody>
      </p:sp>
      <p:sp>
        <p:nvSpPr>
          <p:cNvPr id="5" name="Rechteck 4">
            <a:extLst>
              <a:ext uri="{FF2B5EF4-FFF2-40B4-BE49-F238E27FC236}">
                <a16:creationId xmlns:a16="http://schemas.microsoft.com/office/drawing/2014/main" id="{45DC0036-27D4-443A-B7B5-9785774570C4}"/>
              </a:ext>
            </a:extLst>
          </p:cNvPr>
          <p:cNvSpPr/>
          <p:nvPr/>
        </p:nvSpPr>
        <p:spPr bwMode="gray">
          <a:xfrm>
            <a:off x="9396517" y="4194154"/>
            <a:ext cx="2376361" cy="2107746"/>
          </a:xfrm>
          <a:prstGeom prst="rect">
            <a:avLst/>
          </a:prstGeom>
          <a:solidFill>
            <a:schemeClr val="bg1"/>
          </a:solid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Calibri" panose="020F0502020204030204" pitchFamily="34" charset="0"/>
              <a:cs typeface="Calibri" panose="020F0502020204030204" pitchFamily="34" charset="0"/>
            </a:endParaRPr>
          </a:p>
        </p:txBody>
      </p:sp>
      <p:sp>
        <p:nvSpPr>
          <p:cNvPr id="6" name="Textplatzhalter 6">
            <a:extLst>
              <a:ext uri="{FF2B5EF4-FFF2-40B4-BE49-F238E27FC236}">
                <a16:creationId xmlns:a16="http://schemas.microsoft.com/office/drawing/2014/main" id="{C6196386-E483-4C38-B73B-C2B19D2789BE}"/>
              </a:ext>
            </a:extLst>
          </p:cNvPr>
          <p:cNvSpPr txBox="1">
            <a:spLocks/>
          </p:cNvSpPr>
          <p:nvPr/>
        </p:nvSpPr>
        <p:spPr bwMode="gray">
          <a:xfrm>
            <a:off x="405695" y="1340445"/>
            <a:ext cx="4167386" cy="570219"/>
          </a:xfrm>
          <a:prstGeom prst="rect">
            <a:avLst/>
          </a:prstGeom>
          <a:solidFill>
            <a:srgbClr val="E3E4EA"/>
          </a:solidFill>
          <a:ln>
            <a:solidFill>
              <a:schemeClr val="bg1">
                <a:lumMod val="50000"/>
              </a:schemeClr>
            </a:solidFill>
          </a:ln>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How to operationalize the EU Taxonomy?</a:t>
            </a:r>
          </a:p>
        </p:txBody>
      </p:sp>
      <p:grpSp>
        <p:nvGrpSpPr>
          <p:cNvPr id="7" name="Group 1">
            <a:extLst>
              <a:ext uri="{FF2B5EF4-FFF2-40B4-BE49-F238E27FC236}">
                <a16:creationId xmlns:a16="http://schemas.microsoft.com/office/drawing/2014/main" id="{F3630AFB-2F8A-483D-A75E-AE7034BBDFD2}"/>
              </a:ext>
            </a:extLst>
          </p:cNvPr>
          <p:cNvGrpSpPr/>
          <p:nvPr/>
        </p:nvGrpSpPr>
        <p:grpSpPr>
          <a:xfrm>
            <a:off x="667996" y="2110618"/>
            <a:ext cx="8024474" cy="4035000"/>
            <a:chOff x="667996" y="2110618"/>
            <a:chExt cx="8024474" cy="3126720"/>
          </a:xfrm>
        </p:grpSpPr>
        <p:sp>
          <p:nvSpPr>
            <p:cNvPr id="8" name="Textplatzhalter 6">
              <a:extLst>
                <a:ext uri="{FF2B5EF4-FFF2-40B4-BE49-F238E27FC236}">
                  <a16:creationId xmlns:a16="http://schemas.microsoft.com/office/drawing/2014/main" id="{01E1A671-B99A-42CD-8B9E-15ECF8A855CB}"/>
                </a:ext>
              </a:extLst>
            </p:cNvPr>
            <p:cNvSpPr txBox="1">
              <a:spLocks/>
            </p:cNvSpPr>
            <p:nvPr/>
          </p:nvSpPr>
          <p:spPr bwMode="gray">
            <a:xfrm>
              <a:off x="667996" y="2112716"/>
              <a:ext cx="3642784" cy="6400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If an </a:t>
              </a:r>
              <a:r>
                <a:rPr lang="en-US" sz="1800" b="1">
                  <a:latin typeface="Calibri" panose="020F0502020204030204" pitchFamily="34" charset="0"/>
                  <a:cs typeface="Calibri" panose="020F0502020204030204" pitchFamily="34" charset="0"/>
                </a:rPr>
                <a:t>activity</a:t>
              </a:r>
              <a:r>
                <a:rPr lang="en-US" sz="1800">
                  <a:latin typeface="Calibri" panose="020F0502020204030204" pitchFamily="34" charset="0"/>
                  <a:cs typeface="Calibri" panose="020F0502020204030204" pitchFamily="34" charset="0"/>
                </a:rPr>
                <a:t> falls under the EU Taxonomy</a:t>
              </a:r>
            </a:p>
          </p:txBody>
        </p:sp>
        <p:sp>
          <p:nvSpPr>
            <p:cNvPr id="9" name="Textplatzhalter 6">
              <a:extLst>
                <a:ext uri="{FF2B5EF4-FFF2-40B4-BE49-F238E27FC236}">
                  <a16:creationId xmlns:a16="http://schemas.microsoft.com/office/drawing/2014/main" id="{67A36333-319E-4ABA-8A79-8EC2F13D9F7D}"/>
                </a:ext>
              </a:extLst>
            </p:cNvPr>
            <p:cNvSpPr txBox="1">
              <a:spLocks/>
            </p:cNvSpPr>
            <p:nvPr/>
          </p:nvSpPr>
          <p:spPr bwMode="gray">
            <a:xfrm>
              <a:off x="5601427" y="2110618"/>
              <a:ext cx="3091043" cy="6400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Taxonomy compliance as condition for public support or…</a:t>
              </a:r>
            </a:p>
          </p:txBody>
        </p:sp>
        <p:sp>
          <p:nvSpPr>
            <p:cNvPr id="10" name="Textplatzhalter 6">
              <a:extLst>
                <a:ext uri="{FF2B5EF4-FFF2-40B4-BE49-F238E27FC236}">
                  <a16:creationId xmlns:a16="http://schemas.microsoft.com/office/drawing/2014/main" id="{3FBCB87C-0555-4026-9C62-D1ACA44F2137}"/>
                </a:ext>
              </a:extLst>
            </p:cNvPr>
            <p:cNvSpPr txBox="1">
              <a:spLocks/>
            </p:cNvSpPr>
            <p:nvPr/>
          </p:nvSpPr>
          <p:spPr bwMode="gray">
            <a:xfrm>
              <a:off x="667996" y="2902337"/>
              <a:ext cx="3642784" cy="6400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If a </a:t>
              </a:r>
              <a:r>
                <a:rPr lang="en-US" sz="1800" b="1">
                  <a:latin typeface="Calibri" panose="020F0502020204030204" pitchFamily="34" charset="0"/>
                  <a:cs typeface="Calibri" panose="020F0502020204030204" pitchFamily="34" charset="0"/>
                </a:rPr>
                <a:t>company</a:t>
              </a:r>
              <a:r>
                <a:rPr lang="en-US" sz="1800">
                  <a:latin typeface="Calibri" panose="020F0502020204030204" pitchFamily="34" charset="0"/>
                  <a:cs typeface="Calibri" panose="020F0502020204030204" pitchFamily="34" charset="0"/>
                </a:rPr>
                <a:t> falls under the EU Taxonomy</a:t>
              </a:r>
            </a:p>
          </p:txBody>
        </p:sp>
        <p:sp>
          <p:nvSpPr>
            <p:cNvPr id="11" name="Textplatzhalter 6">
              <a:extLst>
                <a:ext uri="{FF2B5EF4-FFF2-40B4-BE49-F238E27FC236}">
                  <a16:creationId xmlns:a16="http://schemas.microsoft.com/office/drawing/2014/main" id="{DBF9AC88-BBE2-4C2C-B911-02C4C1765D76}"/>
                </a:ext>
              </a:extLst>
            </p:cNvPr>
            <p:cNvSpPr txBox="1">
              <a:spLocks/>
            </p:cNvSpPr>
            <p:nvPr/>
          </p:nvSpPr>
          <p:spPr bwMode="gray">
            <a:xfrm>
              <a:off x="5601427" y="2900239"/>
              <a:ext cx="3091043" cy="6400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GB" sz="1800">
                  <a:latin typeface="Calibri" panose="020F0502020204030204" pitchFamily="34" charset="0"/>
                  <a:cs typeface="Calibri" panose="020F0502020204030204" pitchFamily="34" charset="0"/>
                </a:rPr>
                <a:t>Medium-term decarbonisation pathways – and reporting aligned with Taxonomy</a:t>
              </a:r>
              <a:endParaRPr lang="en-US" sz="1800">
                <a:latin typeface="Calibri" panose="020F0502020204030204" pitchFamily="34" charset="0"/>
                <a:cs typeface="Calibri" panose="020F0502020204030204" pitchFamily="34" charset="0"/>
              </a:endParaRPr>
            </a:p>
          </p:txBody>
        </p:sp>
        <p:sp>
          <p:nvSpPr>
            <p:cNvPr id="12" name="Textplatzhalter 6">
              <a:extLst>
                <a:ext uri="{FF2B5EF4-FFF2-40B4-BE49-F238E27FC236}">
                  <a16:creationId xmlns:a16="http://schemas.microsoft.com/office/drawing/2014/main" id="{FCBBE998-8712-4487-BB07-6B4DFE591464}"/>
                </a:ext>
              </a:extLst>
            </p:cNvPr>
            <p:cNvSpPr txBox="1">
              <a:spLocks/>
            </p:cNvSpPr>
            <p:nvPr/>
          </p:nvSpPr>
          <p:spPr bwMode="gray">
            <a:xfrm>
              <a:off x="667996" y="3735528"/>
              <a:ext cx="3642784" cy="6400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Company/Activity not covered but potentially contributes significantly to EU objectives</a:t>
              </a:r>
            </a:p>
          </p:txBody>
        </p:sp>
        <p:sp>
          <p:nvSpPr>
            <p:cNvPr id="13" name="Textplatzhalter 6">
              <a:extLst>
                <a:ext uri="{FF2B5EF4-FFF2-40B4-BE49-F238E27FC236}">
                  <a16:creationId xmlns:a16="http://schemas.microsoft.com/office/drawing/2014/main" id="{233FDABC-418F-4BB3-B067-2A81C54C9326}"/>
                </a:ext>
              </a:extLst>
            </p:cNvPr>
            <p:cNvSpPr txBox="1">
              <a:spLocks/>
            </p:cNvSpPr>
            <p:nvPr/>
          </p:nvSpPr>
          <p:spPr bwMode="gray">
            <a:xfrm>
              <a:off x="5601426" y="3735528"/>
              <a:ext cx="3091043" cy="6400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GB" sz="1800">
                  <a:latin typeface="Calibri" panose="020F0502020204030204" pitchFamily="34" charset="0"/>
                  <a:cs typeface="Calibri" panose="020F0502020204030204" pitchFamily="34" charset="0"/>
                </a:rPr>
                <a:t>See above and “do no harm”</a:t>
              </a:r>
              <a:endParaRPr lang="en-US" sz="1800">
                <a:latin typeface="Calibri" panose="020F0502020204030204" pitchFamily="34" charset="0"/>
                <a:cs typeface="Calibri" panose="020F0502020204030204" pitchFamily="34" charset="0"/>
              </a:endParaRPr>
            </a:p>
          </p:txBody>
        </p:sp>
        <p:cxnSp>
          <p:nvCxnSpPr>
            <p:cNvPr id="14" name="Gerade Verbindung mit Pfeil 13">
              <a:extLst>
                <a:ext uri="{FF2B5EF4-FFF2-40B4-BE49-F238E27FC236}">
                  <a16:creationId xmlns:a16="http://schemas.microsoft.com/office/drawing/2014/main" id="{0F21AE95-44D3-41AD-88B7-28665CAD4428}"/>
                </a:ext>
              </a:extLst>
            </p:cNvPr>
            <p:cNvCxnSpPr/>
            <p:nvPr/>
          </p:nvCxnSpPr>
          <p:spPr>
            <a:xfrm>
              <a:off x="4458427" y="2427154"/>
              <a:ext cx="952500" cy="0"/>
            </a:xfrm>
            <a:prstGeom prst="straightConnector1">
              <a:avLst/>
            </a:prstGeom>
            <a:ln w="57150">
              <a:solidFill>
                <a:srgbClr val="53794A"/>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F52D748C-9B25-4910-A430-7E60B433740C}"/>
                </a:ext>
              </a:extLst>
            </p:cNvPr>
            <p:cNvCxnSpPr/>
            <p:nvPr/>
          </p:nvCxnSpPr>
          <p:spPr>
            <a:xfrm>
              <a:off x="4458427" y="3179634"/>
              <a:ext cx="952500" cy="0"/>
            </a:xfrm>
            <a:prstGeom prst="straightConnector1">
              <a:avLst/>
            </a:prstGeom>
            <a:ln w="57150">
              <a:solidFill>
                <a:srgbClr val="53794A"/>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338F2234-B413-41B6-BBAA-473552229B7B}"/>
                </a:ext>
              </a:extLst>
            </p:cNvPr>
            <p:cNvCxnSpPr/>
            <p:nvPr/>
          </p:nvCxnSpPr>
          <p:spPr>
            <a:xfrm>
              <a:off x="4458427" y="4055568"/>
              <a:ext cx="952500" cy="0"/>
            </a:xfrm>
            <a:prstGeom prst="straightConnector1">
              <a:avLst/>
            </a:prstGeom>
            <a:ln w="57150">
              <a:solidFill>
                <a:srgbClr val="53794A"/>
              </a:solidFill>
              <a:tailEnd type="triangle"/>
            </a:ln>
          </p:spPr>
          <p:style>
            <a:lnRef idx="1">
              <a:schemeClr val="accent1"/>
            </a:lnRef>
            <a:fillRef idx="0">
              <a:schemeClr val="accent1"/>
            </a:fillRef>
            <a:effectRef idx="0">
              <a:schemeClr val="accent1"/>
            </a:effectRef>
            <a:fontRef idx="minor">
              <a:schemeClr val="tx1"/>
            </a:fontRef>
          </p:style>
        </p:cxnSp>
        <p:sp>
          <p:nvSpPr>
            <p:cNvPr id="17" name="Textplatzhalter 6">
              <a:extLst>
                <a:ext uri="{FF2B5EF4-FFF2-40B4-BE49-F238E27FC236}">
                  <a16:creationId xmlns:a16="http://schemas.microsoft.com/office/drawing/2014/main" id="{9DB099B0-47A9-4A28-9150-6BC5A8CACBC2}"/>
                </a:ext>
              </a:extLst>
            </p:cNvPr>
            <p:cNvSpPr txBox="1">
              <a:spLocks/>
            </p:cNvSpPr>
            <p:nvPr/>
          </p:nvSpPr>
          <p:spPr bwMode="gray">
            <a:xfrm>
              <a:off x="667996" y="4597258"/>
              <a:ext cx="3642784" cy="640073"/>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All others</a:t>
              </a:r>
            </a:p>
          </p:txBody>
        </p:sp>
        <p:cxnSp>
          <p:nvCxnSpPr>
            <p:cNvPr id="18" name="Gerade Verbindung mit Pfeil 17">
              <a:extLst>
                <a:ext uri="{FF2B5EF4-FFF2-40B4-BE49-F238E27FC236}">
                  <a16:creationId xmlns:a16="http://schemas.microsoft.com/office/drawing/2014/main" id="{05243E5D-2195-4B07-84C8-FD27E758A232}"/>
                </a:ext>
              </a:extLst>
            </p:cNvPr>
            <p:cNvCxnSpPr/>
            <p:nvPr/>
          </p:nvCxnSpPr>
          <p:spPr>
            <a:xfrm>
              <a:off x="4458427" y="4905691"/>
              <a:ext cx="952500" cy="0"/>
            </a:xfrm>
            <a:prstGeom prst="straightConnector1">
              <a:avLst/>
            </a:prstGeom>
            <a:ln w="57150">
              <a:solidFill>
                <a:srgbClr val="53794A"/>
              </a:solidFill>
              <a:tailEnd type="triangle"/>
            </a:ln>
          </p:spPr>
          <p:style>
            <a:lnRef idx="1">
              <a:schemeClr val="accent1"/>
            </a:lnRef>
            <a:fillRef idx="0">
              <a:schemeClr val="accent1"/>
            </a:fillRef>
            <a:effectRef idx="0">
              <a:schemeClr val="accent1"/>
            </a:effectRef>
            <a:fontRef idx="minor">
              <a:schemeClr val="tx1"/>
            </a:fontRef>
          </p:style>
        </p:cxnSp>
        <p:sp>
          <p:nvSpPr>
            <p:cNvPr id="19" name="Textplatzhalter 6">
              <a:extLst>
                <a:ext uri="{FF2B5EF4-FFF2-40B4-BE49-F238E27FC236}">
                  <a16:creationId xmlns:a16="http://schemas.microsoft.com/office/drawing/2014/main" id="{533519DA-FB40-48A9-B8B4-BA42FCB5401D}"/>
                </a:ext>
              </a:extLst>
            </p:cNvPr>
            <p:cNvSpPr txBox="1">
              <a:spLocks/>
            </p:cNvSpPr>
            <p:nvPr/>
          </p:nvSpPr>
          <p:spPr bwMode="gray">
            <a:xfrm>
              <a:off x="5601426" y="4597258"/>
              <a:ext cx="3091043" cy="6400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GB" sz="1800">
                  <a:latin typeface="Calibri" panose="020F0502020204030204" pitchFamily="34" charset="0"/>
                  <a:cs typeface="Calibri" panose="020F0502020204030204" pitchFamily="34" charset="0"/>
                </a:rPr>
                <a:t>“Do-No-Harm” and exclusion criteria to ensure climate neutrality</a:t>
              </a:r>
              <a:endParaRPr lang="en-US" sz="1800">
                <a:latin typeface="Calibri" panose="020F0502020204030204" pitchFamily="34" charset="0"/>
                <a:cs typeface="Calibri" panose="020F0502020204030204" pitchFamily="34" charset="0"/>
              </a:endParaRPr>
            </a:p>
          </p:txBody>
        </p:sp>
      </p:grpSp>
      <p:cxnSp>
        <p:nvCxnSpPr>
          <p:cNvPr id="20" name="Gerader Verbinder 19">
            <a:extLst>
              <a:ext uri="{FF2B5EF4-FFF2-40B4-BE49-F238E27FC236}">
                <a16:creationId xmlns:a16="http://schemas.microsoft.com/office/drawing/2014/main" id="{B4061E10-D3B3-4329-92E5-D2C0EAE7A72D}"/>
              </a:ext>
            </a:extLst>
          </p:cNvPr>
          <p:cNvCxnSpPr>
            <a:cxnSpLocks/>
          </p:cNvCxnSpPr>
          <p:nvPr/>
        </p:nvCxnSpPr>
        <p:spPr>
          <a:xfrm flipV="1">
            <a:off x="8692469" y="1492059"/>
            <a:ext cx="373422" cy="644444"/>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7E12998B-4664-445F-ADBD-A9791987640E}"/>
              </a:ext>
            </a:extLst>
          </p:cNvPr>
          <p:cNvCxnSpPr>
            <a:cxnSpLocks/>
          </p:cNvCxnSpPr>
          <p:nvPr/>
        </p:nvCxnSpPr>
        <p:spPr>
          <a:xfrm flipV="1">
            <a:off x="8692469" y="4194155"/>
            <a:ext cx="689009" cy="1132305"/>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7E771680-7538-4390-8505-DADFB6EC7362}"/>
              </a:ext>
            </a:extLst>
          </p:cNvPr>
          <p:cNvCxnSpPr>
            <a:cxnSpLocks/>
          </p:cNvCxnSpPr>
          <p:nvPr/>
        </p:nvCxnSpPr>
        <p:spPr>
          <a:xfrm>
            <a:off x="8701347" y="6119036"/>
            <a:ext cx="680131" cy="15623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Textplatzhalter 6">
            <a:extLst>
              <a:ext uri="{FF2B5EF4-FFF2-40B4-BE49-F238E27FC236}">
                <a16:creationId xmlns:a16="http://schemas.microsoft.com/office/drawing/2014/main" id="{79BAACFE-FCC7-4948-ACA6-5922B3DB107B}"/>
              </a:ext>
            </a:extLst>
          </p:cNvPr>
          <p:cNvSpPr txBox="1">
            <a:spLocks/>
          </p:cNvSpPr>
          <p:nvPr/>
        </p:nvSpPr>
        <p:spPr bwMode="gray">
          <a:xfrm>
            <a:off x="9213509" y="1634173"/>
            <a:ext cx="2423584" cy="385542"/>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b="1">
                <a:latin typeface="Calibri" panose="020F0502020204030204" pitchFamily="34" charset="0"/>
                <a:cs typeface="Calibri" panose="020F0502020204030204" pitchFamily="34" charset="0"/>
              </a:rPr>
              <a:t>Performance-based incentive schemes possible</a:t>
            </a:r>
          </a:p>
        </p:txBody>
      </p:sp>
      <p:sp>
        <p:nvSpPr>
          <p:cNvPr id="24" name="Textplatzhalter 6">
            <a:extLst>
              <a:ext uri="{FF2B5EF4-FFF2-40B4-BE49-F238E27FC236}">
                <a16:creationId xmlns:a16="http://schemas.microsoft.com/office/drawing/2014/main" id="{A4D47EB7-BD57-4265-8F3B-0FE103C467FB}"/>
              </a:ext>
            </a:extLst>
          </p:cNvPr>
          <p:cNvSpPr txBox="1">
            <a:spLocks/>
          </p:cNvSpPr>
          <p:nvPr/>
        </p:nvSpPr>
        <p:spPr bwMode="gray">
          <a:xfrm>
            <a:off x="9571727" y="4596106"/>
            <a:ext cx="2058951"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a:latin typeface="Calibri" panose="020F0502020204030204" pitchFamily="34" charset="0"/>
                <a:cs typeface="Calibri" panose="020F0502020204030204" pitchFamily="34" charset="0"/>
              </a:rPr>
              <a:t>DNSH of the Taxonomy</a:t>
            </a:r>
          </a:p>
        </p:txBody>
      </p:sp>
      <p:sp>
        <p:nvSpPr>
          <p:cNvPr id="25" name="Textplatzhalter 6">
            <a:extLst>
              <a:ext uri="{FF2B5EF4-FFF2-40B4-BE49-F238E27FC236}">
                <a16:creationId xmlns:a16="http://schemas.microsoft.com/office/drawing/2014/main" id="{94314114-F5A9-4543-909E-87F07EEE640E}"/>
              </a:ext>
            </a:extLst>
          </p:cNvPr>
          <p:cNvSpPr txBox="1">
            <a:spLocks/>
          </p:cNvSpPr>
          <p:nvPr/>
        </p:nvSpPr>
        <p:spPr bwMode="gray">
          <a:xfrm>
            <a:off x="9571728" y="4974600"/>
            <a:ext cx="2058950" cy="249227"/>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a:latin typeface="Calibri" panose="020F0502020204030204" pitchFamily="34" charset="0"/>
                <a:cs typeface="Calibri" panose="020F0502020204030204" pitchFamily="34" charset="0"/>
              </a:rPr>
              <a:t>Exclusion List Ecolabel</a:t>
            </a:r>
          </a:p>
        </p:txBody>
      </p:sp>
      <p:sp>
        <p:nvSpPr>
          <p:cNvPr id="26" name="Textplatzhalter 6">
            <a:extLst>
              <a:ext uri="{FF2B5EF4-FFF2-40B4-BE49-F238E27FC236}">
                <a16:creationId xmlns:a16="http://schemas.microsoft.com/office/drawing/2014/main" id="{03B161A9-FF44-456A-91D6-95B6757C9632}"/>
              </a:ext>
            </a:extLst>
          </p:cNvPr>
          <p:cNvSpPr txBox="1">
            <a:spLocks/>
          </p:cNvSpPr>
          <p:nvPr/>
        </p:nvSpPr>
        <p:spPr bwMode="gray">
          <a:xfrm>
            <a:off x="9571728" y="5678319"/>
            <a:ext cx="2058950" cy="249227"/>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a:latin typeface="Calibri" panose="020F0502020204030204" pitchFamily="34" charset="0"/>
                <a:cs typeface="Calibri" panose="020F0502020204030204" pitchFamily="34" charset="0"/>
              </a:rPr>
              <a:t>EIB Lending Guidelines</a:t>
            </a:r>
          </a:p>
        </p:txBody>
      </p:sp>
      <p:sp>
        <p:nvSpPr>
          <p:cNvPr id="27" name="Textplatzhalter 6">
            <a:extLst>
              <a:ext uri="{FF2B5EF4-FFF2-40B4-BE49-F238E27FC236}">
                <a16:creationId xmlns:a16="http://schemas.microsoft.com/office/drawing/2014/main" id="{3B203BB7-2EC2-444D-961A-CF3DDAF30836}"/>
              </a:ext>
            </a:extLst>
          </p:cNvPr>
          <p:cNvSpPr txBox="1">
            <a:spLocks/>
          </p:cNvSpPr>
          <p:nvPr/>
        </p:nvSpPr>
        <p:spPr bwMode="gray">
          <a:xfrm>
            <a:off x="9571728" y="5326460"/>
            <a:ext cx="2058950" cy="249227"/>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a:latin typeface="Calibri" panose="020F0502020204030204" pitchFamily="34" charset="0"/>
                <a:cs typeface="Calibri" panose="020F0502020204030204" pitchFamily="34" charset="0"/>
              </a:rPr>
              <a:t>Letter of “G10”</a:t>
            </a:r>
          </a:p>
        </p:txBody>
      </p:sp>
      <p:sp>
        <p:nvSpPr>
          <p:cNvPr id="28" name="Textplatzhalter 6">
            <a:extLst>
              <a:ext uri="{FF2B5EF4-FFF2-40B4-BE49-F238E27FC236}">
                <a16:creationId xmlns:a16="http://schemas.microsoft.com/office/drawing/2014/main" id="{A8B7D439-8D09-44E9-8094-EB294B02719F}"/>
              </a:ext>
            </a:extLst>
          </p:cNvPr>
          <p:cNvSpPr txBox="1">
            <a:spLocks/>
          </p:cNvSpPr>
          <p:nvPr/>
        </p:nvSpPr>
        <p:spPr bwMode="gray">
          <a:xfrm>
            <a:off x="9571727" y="6030180"/>
            <a:ext cx="2065365" cy="236207"/>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a:latin typeface="Calibri" panose="020F0502020204030204" pitchFamily="34" charset="0"/>
                <a:cs typeface="Calibri" panose="020F0502020204030204" pitchFamily="34" charset="0"/>
              </a:rPr>
              <a:t>(…)</a:t>
            </a:r>
          </a:p>
        </p:txBody>
      </p:sp>
      <p:sp>
        <p:nvSpPr>
          <p:cNvPr id="29" name="Textplatzhalter 6">
            <a:extLst>
              <a:ext uri="{FF2B5EF4-FFF2-40B4-BE49-F238E27FC236}">
                <a16:creationId xmlns:a16="http://schemas.microsoft.com/office/drawing/2014/main" id="{DF72B279-CCB6-4A64-B514-FCC3A849C4C1}"/>
              </a:ext>
            </a:extLst>
          </p:cNvPr>
          <p:cNvSpPr txBox="1">
            <a:spLocks/>
          </p:cNvSpPr>
          <p:nvPr/>
        </p:nvSpPr>
        <p:spPr bwMode="gray">
          <a:xfrm>
            <a:off x="9571727" y="4237908"/>
            <a:ext cx="2058952"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b="1">
                <a:latin typeface="Calibri" panose="020F0502020204030204" pitchFamily="34" charset="0"/>
                <a:cs typeface="Calibri" panose="020F0502020204030204" pitchFamily="34" charset="0"/>
              </a:rPr>
              <a:t>Starting points</a:t>
            </a:r>
          </a:p>
        </p:txBody>
      </p:sp>
      <p:sp>
        <p:nvSpPr>
          <p:cNvPr id="30" name="Textplatzhalter 6">
            <a:extLst>
              <a:ext uri="{FF2B5EF4-FFF2-40B4-BE49-F238E27FC236}">
                <a16:creationId xmlns:a16="http://schemas.microsoft.com/office/drawing/2014/main" id="{8EC9FD68-DC57-45C6-A5B7-247F9FF6FAEC}"/>
              </a:ext>
            </a:extLst>
          </p:cNvPr>
          <p:cNvSpPr txBox="1">
            <a:spLocks/>
          </p:cNvSpPr>
          <p:nvPr/>
        </p:nvSpPr>
        <p:spPr bwMode="gray">
          <a:xfrm>
            <a:off x="9207096" y="2104269"/>
            <a:ext cx="2423583" cy="22300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200">
                <a:latin typeface="Calibri" panose="020F0502020204030204" pitchFamily="34" charset="0"/>
                <a:cs typeface="Calibri" panose="020F0502020204030204" pitchFamily="34" charset="0"/>
              </a:rPr>
              <a:t>e.g. climate conditionality</a:t>
            </a:r>
          </a:p>
        </p:txBody>
      </p:sp>
      <p:sp>
        <p:nvSpPr>
          <p:cNvPr id="31" name="Textplatzhalter 6">
            <a:extLst>
              <a:ext uri="{FF2B5EF4-FFF2-40B4-BE49-F238E27FC236}">
                <a16:creationId xmlns:a16="http://schemas.microsoft.com/office/drawing/2014/main" id="{6384B457-5F66-4A37-AD58-EF9449F0C0DA}"/>
              </a:ext>
            </a:extLst>
          </p:cNvPr>
          <p:cNvSpPr txBox="1">
            <a:spLocks/>
          </p:cNvSpPr>
          <p:nvPr/>
        </p:nvSpPr>
        <p:spPr bwMode="gray">
          <a:xfrm>
            <a:off x="9207096" y="2410058"/>
            <a:ext cx="2423583" cy="719557"/>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200">
                <a:latin typeface="Calibri" panose="020F0502020204030204" pitchFamily="34" charset="0"/>
                <a:cs typeface="Calibri" panose="020F0502020204030204" pitchFamily="34" charset="0"/>
              </a:rPr>
              <a:t>e.g. forward-looking disclosure. Grant elements in case of Taxonomy compliance</a:t>
            </a:r>
          </a:p>
        </p:txBody>
      </p:sp>
      <p:cxnSp>
        <p:nvCxnSpPr>
          <p:cNvPr id="32" name="Gerader Verbinder 31">
            <a:extLst>
              <a:ext uri="{FF2B5EF4-FFF2-40B4-BE49-F238E27FC236}">
                <a16:creationId xmlns:a16="http://schemas.microsoft.com/office/drawing/2014/main" id="{B7CFDEFE-CFBF-4E12-B492-09C4384F9F4B}"/>
              </a:ext>
            </a:extLst>
          </p:cNvPr>
          <p:cNvCxnSpPr>
            <a:cxnSpLocks/>
          </p:cNvCxnSpPr>
          <p:nvPr/>
        </p:nvCxnSpPr>
        <p:spPr>
          <a:xfrm>
            <a:off x="8692469" y="2936634"/>
            <a:ext cx="373422" cy="313235"/>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768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9C881C-0331-45F5-8F71-B16B48CA9D94}"/>
              </a:ext>
            </a:extLst>
          </p:cNvPr>
          <p:cNvSpPr>
            <a:spLocks noGrp="1"/>
          </p:cNvSpPr>
          <p:nvPr>
            <p:ph type="title"/>
          </p:nvPr>
        </p:nvSpPr>
        <p:spPr>
          <a:xfrm>
            <a:off x="228082" y="319979"/>
            <a:ext cx="8915009" cy="794042"/>
          </a:xfrm>
        </p:spPr>
        <p:txBody>
          <a:bodyPr>
            <a:noAutofit/>
          </a:bodyPr>
          <a:lstStyle/>
          <a:p>
            <a:pPr>
              <a:lnSpc>
                <a:spcPct val="120000"/>
              </a:lnSpc>
            </a:pPr>
            <a:r>
              <a:rPr lang="en-US" sz="2800"/>
              <a:t>The scope of the EU Taxonomy for EU-27 firms</a:t>
            </a:r>
            <a:r>
              <a:rPr lang="en-US" sz="2800" baseline="30000"/>
              <a:t>1</a:t>
            </a:r>
            <a:r>
              <a:rPr lang="en-US" sz="2800"/>
              <a:t>: </a:t>
            </a:r>
            <a:br>
              <a:rPr lang="en-US" sz="2400"/>
            </a:br>
            <a:r>
              <a:rPr lang="en-US" sz="1800" u="sng"/>
              <a:t>only</a:t>
            </a:r>
            <a:r>
              <a:rPr lang="en-US" sz="1800"/>
              <a:t> 28% of market value of publicly listed EU firms is exposed to a “Taxonomy evaluation”</a:t>
            </a:r>
          </a:p>
        </p:txBody>
      </p:sp>
      <p:sp>
        <p:nvSpPr>
          <p:cNvPr id="4" name="Textplatzhalter 6">
            <a:extLst>
              <a:ext uri="{FF2B5EF4-FFF2-40B4-BE49-F238E27FC236}">
                <a16:creationId xmlns:a16="http://schemas.microsoft.com/office/drawing/2014/main" id="{925622C0-C34E-4703-A381-2684C06E86AB}"/>
              </a:ext>
            </a:extLst>
          </p:cNvPr>
          <p:cNvSpPr txBox="1">
            <a:spLocks/>
          </p:cNvSpPr>
          <p:nvPr/>
        </p:nvSpPr>
        <p:spPr bwMode="gray">
          <a:xfrm>
            <a:off x="126676" y="6638401"/>
            <a:ext cx="10894638" cy="219599"/>
          </a:xfrm>
          <a:prstGeom prst="rect">
            <a:avLst/>
          </a:prstGeom>
          <a:no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a:latin typeface="Calibri" panose="020F0502020204030204" pitchFamily="34" charset="0"/>
                <a:cs typeface="Calibri" panose="020F0502020204030204" pitchFamily="34" charset="0"/>
              </a:rPr>
              <a:t>1) Only publicly listed firms. Taxonomy mapping solely based on the primary activity classified via NACE codes. Other business segments are neglected.</a:t>
            </a:r>
          </a:p>
        </p:txBody>
      </p:sp>
      <p:graphicFrame>
        <p:nvGraphicFramePr>
          <p:cNvPr id="5" name="Tabelle 4">
            <a:extLst>
              <a:ext uri="{FF2B5EF4-FFF2-40B4-BE49-F238E27FC236}">
                <a16:creationId xmlns:a16="http://schemas.microsoft.com/office/drawing/2014/main" id="{E7689689-685C-4D7B-BFFE-7E96E360DF7E}"/>
              </a:ext>
            </a:extLst>
          </p:cNvPr>
          <p:cNvGraphicFramePr>
            <a:graphicFrameLocks noGrp="1"/>
          </p:cNvGraphicFramePr>
          <p:nvPr>
            <p:extLst>
              <p:ext uri="{D42A27DB-BD31-4B8C-83A1-F6EECF244321}">
                <p14:modId xmlns:p14="http://schemas.microsoft.com/office/powerpoint/2010/main" val="2644954088"/>
              </p:ext>
            </p:extLst>
          </p:nvPr>
        </p:nvGraphicFramePr>
        <p:xfrm>
          <a:off x="426004" y="1390678"/>
          <a:ext cx="10772827" cy="5029822"/>
        </p:xfrm>
        <a:graphic>
          <a:graphicData uri="http://schemas.openxmlformats.org/drawingml/2006/table">
            <a:tbl>
              <a:tblPr/>
              <a:tblGrid>
                <a:gridCol w="3424275">
                  <a:extLst>
                    <a:ext uri="{9D8B030D-6E8A-4147-A177-3AD203B41FA5}">
                      <a16:colId xmlns:a16="http://schemas.microsoft.com/office/drawing/2014/main" val="574146909"/>
                    </a:ext>
                  </a:extLst>
                </a:gridCol>
                <a:gridCol w="1589229">
                  <a:extLst>
                    <a:ext uri="{9D8B030D-6E8A-4147-A177-3AD203B41FA5}">
                      <a16:colId xmlns:a16="http://schemas.microsoft.com/office/drawing/2014/main" val="1263536772"/>
                    </a:ext>
                  </a:extLst>
                </a:gridCol>
                <a:gridCol w="3106615">
                  <a:extLst>
                    <a:ext uri="{9D8B030D-6E8A-4147-A177-3AD203B41FA5}">
                      <a16:colId xmlns:a16="http://schemas.microsoft.com/office/drawing/2014/main" val="1473135623"/>
                    </a:ext>
                  </a:extLst>
                </a:gridCol>
                <a:gridCol w="2652708">
                  <a:extLst>
                    <a:ext uri="{9D8B030D-6E8A-4147-A177-3AD203B41FA5}">
                      <a16:colId xmlns:a16="http://schemas.microsoft.com/office/drawing/2014/main" val="4173617962"/>
                    </a:ext>
                  </a:extLst>
                </a:gridCol>
              </a:tblGrid>
              <a:tr h="389598">
                <a:tc>
                  <a:txBody>
                    <a:bodyPr/>
                    <a:lstStyle/>
                    <a:p>
                      <a:pPr algn="l" fontAlgn="b"/>
                      <a:r>
                        <a:rPr lang="en-US" sz="1600" b="0" i="0" u="none" strike="noStrike">
                          <a:effectLst/>
                          <a:latin typeface="Calibri" panose="020F0502020204030204" pitchFamily="34" charset="0"/>
                        </a:rPr>
                        <a:t> </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2F2F2"/>
                    </a:solidFill>
                  </a:tcPr>
                </a:tc>
                <a:tc gridSpan="3">
                  <a:txBody>
                    <a:bodyPr/>
                    <a:lstStyle/>
                    <a:p>
                      <a:pPr algn="ctr" fontAlgn="b"/>
                      <a:r>
                        <a:rPr lang="en-US" sz="1600" b="1" i="0" u="none" strike="noStrike">
                          <a:effectLst/>
                          <a:latin typeface="Calibri" panose="020F0502020204030204" pitchFamily="34" charset="0"/>
                        </a:rPr>
                        <a:t>EU27</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7678753"/>
                  </a:ext>
                </a:extLst>
              </a:tr>
              <a:tr h="616864">
                <a:tc>
                  <a:txBody>
                    <a:bodyPr/>
                    <a:lstStyle/>
                    <a:p>
                      <a:pPr algn="l" fontAlgn="b"/>
                      <a:r>
                        <a:rPr lang="en-US" sz="1600" b="1" i="0" u="none" strike="noStrike">
                          <a:effectLst/>
                          <a:latin typeface="Calibri" panose="020F0502020204030204" pitchFamily="34" charset="0"/>
                        </a:rPr>
                        <a:t>NACE Sector</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600" b="1" i="0" u="none" strike="noStrike">
                          <a:effectLst/>
                          <a:latin typeface="Calibri" panose="020F0502020204030204" pitchFamily="34" charset="0"/>
                        </a:rPr>
                        <a:t># Firms</a:t>
                      </a:r>
                    </a:p>
                  </a:txBody>
                  <a:tcPr marL="45720" marR="45720" anchor="ctr">
                    <a:lnL w="190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600" b="1" i="0" u="none" strike="noStrike">
                          <a:effectLst/>
                          <a:latin typeface="Calibri" panose="020F0502020204030204" pitchFamily="34" charset="0"/>
                        </a:rPr>
                        <a:t>…thereof “Taxonomy sectors" (absolute)</a:t>
                      </a:r>
                    </a:p>
                  </a:txBody>
                  <a:tcPr marL="45720" marR="45720" anchor="ctr">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600" b="1" i="0" u="none" strike="noStrike">
                          <a:effectLst/>
                          <a:latin typeface="Calibri" panose="020F0502020204030204" pitchFamily="34" charset="0"/>
                        </a:rPr>
                        <a:t>…thereof “Taxonomy sectors" (market </a:t>
                      </a:r>
                      <a:r>
                        <a:rPr lang="en-US" sz="1600" b="1" i="0" u="none" strike="noStrike" err="1">
                          <a:effectLst/>
                          <a:latin typeface="Calibri" panose="020F0502020204030204" pitchFamily="34" charset="0"/>
                        </a:rPr>
                        <a:t>capitalisation</a:t>
                      </a:r>
                      <a:r>
                        <a:rPr lang="en-US" sz="1600" b="1" i="0" u="none" strike="noStrike">
                          <a:effectLst/>
                          <a:latin typeface="Calibri" panose="020F0502020204030204" pitchFamily="34" charset="0"/>
                        </a:rPr>
                        <a:t>)</a:t>
                      </a:r>
                    </a:p>
                  </a:txBody>
                  <a:tcPr marL="45720" marR="45720" anchor="ctr">
                    <a:lnL>
                      <a:noFill/>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212339736"/>
                  </a:ext>
                </a:extLst>
              </a:tr>
              <a:tr h="332782">
                <a:tc>
                  <a:txBody>
                    <a:bodyPr/>
                    <a:lstStyle/>
                    <a:p>
                      <a:pPr algn="l" fontAlgn="b"/>
                      <a:r>
                        <a:rPr lang="en-US" sz="1600" b="0" i="0" u="none" strike="noStrike">
                          <a:effectLst/>
                          <a:latin typeface="Calibri" panose="020F0502020204030204" pitchFamily="34" charset="0"/>
                        </a:rPr>
                        <a:t>A - Agriculture &amp; Forestry</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1600" b="0" i="0" u="none" strike="noStrike">
                          <a:effectLst/>
                          <a:latin typeface="Calibri" panose="020F0502020204030204" pitchFamily="34" charset="0"/>
                        </a:rPr>
                        <a:t>59</a:t>
                      </a:r>
                    </a:p>
                  </a:txBody>
                  <a:tcPr marL="45720" marR="4572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1600" b="0" i="0" u="none" strike="noStrike">
                          <a:effectLst/>
                          <a:latin typeface="Calibri" panose="020F0502020204030204" pitchFamily="34" charset="0"/>
                        </a:rPr>
                        <a:t>45</a:t>
                      </a:r>
                    </a:p>
                  </a:txBody>
                  <a:tcPr marL="45720" marR="4572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1600" b="0" i="0" u="none" strike="noStrike">
                          <a:effectLst/>
                          <a:latin typeface="Calibri" panose="020F0502020204030204" pitchFamily="34" charset="0"/>
                        </a:rPr>
                        <a:t>0.1%</a:t>
                      </a:r>
                    </a:p>
                  </a:txBody>
                  <a:tcPr marL="45720" marR="4572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908464623"/>
                  </a:ext>
                </a:extLst>
              </a:tr>
              <a:tr h="332782">
                <a:tc>
                  <a:txBody>
                    <a:bodyPr/>
                    <a:lstStyle/>
                    <a:p>
                      <a:pPr algn="l" fontAlgn="b"/>
                      <a:r>
                        <a:rPr lang="en-US" sz="1600" b="0" i="0" u="none" strike="noStrike">
                          <a:effectLst/>
                          <a:latin typeface="Calibri" panose="020F0502020204030204" pitchFamily="34" charset="0"/>
                        </a:rPr>
                        <a:t>C - Manufacturing</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1929</a:t>
                      </a:r>
                    </a:p>
                  </a:txBody>
                  <a:tcPr marL="45720" marR="45720" anchor="b">
                    <a:lnL w="190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407</a:t>
                      </a:r>
                    </a:p>
                  </a:txBody>
                  <a:tcPr marL="45720" marR="45720" anchor="b">
                    <a:lnL>
                      <a:noFill/>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11.4%</a:t>
                      </a:r>
                    </a:p>
                  </a:txBody>
                  <a:tcPr marL="45720" marR="45720" anchor="b">
                    <a:lnL>
                      <a:noFill/>
                    </a:lnL>
                    <a:lnR w="1905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3832124553"/>
                  </a:ext>
                </a:extLst>
              </a:tr>
              <a:tr h="332782">
                <a:tc>
                  <a:txBody>
                    <a:bodyPr/>
                    <a:lstStyle/>
                    <a:p>
                      <a:pPr algn="l" fontAlgn="b"/>
                      <a:r>
                        <a:rPr lang="en-US" sz="1600" b="0" i="0" u="none" strike="noStrike">
                          <a:effectLst/>
                          <a:latin typeface="Calibri" panose="020F0502020204030204" pitchFamily="34" charset="0"/>
                        </a:rPr>
                        <a:t>D - Electricity</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110</a:t>
                      </a:r>
                    </a:p>
                  </a:txBody>
                  <a:tcPr marL="45720" marR="45720" anchor="b">
                    <a:lnL w="190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91</a:t>
                      </a:r>
                    </a:p>
                  </a:txBody>
                  <a:tcPr marL="45720" marR="45720" anchor="b">
                    <a:lnL>
                      <a:noFill/>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4.3%</a:t>
                      </a:r>
                    </a:p>
                  </a:txBody>
                  <a:tcPr marL="45720" marR="45720" anchor="b">
                    <a:lnL>
                      <a:noFill/>
                    </a:lnL>
                    <a:lnR w="1905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095525565"/>
                  </a:ext>
                </a:extLst>
              </a:tr>
              <a:tr h="332782">
                <a:tc>
                  <a:txBody>
                    <a:bodyPr/>
                    <a:lstStyle/>
                    <a:p>
                      <a:pPr algn="l" fontAlgn="b"/>
                      <a:r>
                        <a:rPr lang="en-US" sz="1600" b="0" i="0" u="none" strike="noStrike">
                          <a:effectLst/>
                          <a:latin typeface="Calibri" panose="020F0502020204030204" pitchFamily="34" charset="0"/>
                        </a:rPr>
                        <a:t>E - Water</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47</a:t>
                      </a:r>
                    </a:p>
                  </a:txBody>
                  <a:tcPr marL="45720" marR="45720" anchor="b">
                    <a:lnL w="190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42</a:t>
                      </a:r>
                    </a:p>
                  </a:txBody>
                  <a:tcPr marL="45720" marR="45720" anchor="b">
                    <a:lnL>
                      <a:noFill/>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0.3%</a:t>
                      </a:r>
                    </a:p>
                  </a:txBody>
                  <a:tcPr marL="45720" marR="45720" anchor="b">
                    <a:lnL>
                      <a:noFill/>
                    </a:lnL>
                    <a:lnR w="1905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315611633"/>
                  </a:ext>
                </a:extLst>
              </a:tr>
              <a:tr h="332782">
                <a:tc>
                  <a:txBody>
                    <a:bodyPr/>
                    <a:lstStyle/>
                    <a:p>
                      <a:pPr algn="l" fontAlgn="b"/>
                      <a:r>
                        <a:rPr lang="en-US" sz="1600" b="0" i="0" u="none" strike="noStrike">
                          <a:effectLst/>
                          <a:latin typeface="Calibri" panose="020F0502020204030204" pitchFamily="34" charset="0"/>
                        </a:rPr>
                        <a:t>F - Construction</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289</a:t>
                      </a:r>
                    </a:p>
                  </a:txBody>
                  <a:tcPr marL="45720" marR="45720" anchor="b">
                    <a:lnL w="190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242</a:t>
                      </a:r>
                    </a:p>
                  </a:txBody>
                  <a:tcPr marL="45720" marR="45720" anchor="b">
                    <a:lnL>
                      <a:noFill/>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1.8%</a:t>
                      </a:r>
                    </a:p>
                  </a:txBody>
                  <a:tcPr marL="45720" marR="45720" anchor="b">
                    <a:lnL>
                      <a:noFill/>
                    </a:lnL>
                    <a:lnR w="1905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208852120"/>
                  </a:ext>
                </a:extLst>
              </a:tr>
              <a:tr h="332782">
                <a:tc>
                  <a:txBody>
                    <a:bodyPr/>
                    <a:lstStyle/>
                    <a:p>
                      <a:pPr algn="l" fontAlgn="b"/>
                      <a:r>
                        <a:rPr lang="en-US" sz="1600" b="0" i="0" u="none" strike="noStrike">
                          <a:effectLst/>
                          <a:latin typeface="Calibri" panose="020F0502020204030204" pitchFamily="34" charset="0"/>
                        </a:rPr>
                        <a:t>H - Transportation and storage</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124</a:t>
                      </a:r>
                    </a:p>
                  </a:txBody>
                  <a:tcPr marL="45720" marR="45720" anchor="b">
                    <a:lnL w="190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62</a:t>
                      </a:r>
                    </a:p>
                  </a:txBody>
                  <a:tcPr marL="45720" marR="45720" anchor="b">
                    <a:lnL>
                      <a:noFill/>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1.5%</a:t>
                      </a:r>
                    </a:p>
                  </a:txBody>
                  <a:tcPr marL="45720" marR="45720" anchor="b">
                    <a:lnL>
                      <a:noFill/>
                    </a:lnL>
                    <a:lnR w="1905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177123715"/>
                  </a:ext>
                </a:extLst>
              </a:tr>
              <a:tr h="332782">
                <a:tc>
                  <a:txBody>
                    <a:bodyPr/>
                    <a:lstStyle/>
                    <a:p>
                      <a:pPr algn="l" fontAlgn="b"/>
                      <a:r>
                        <a:rPr lang="en-US" sz="1600" b="0" i="0" u="none" strike="noStrike">
                          <a:effectLst/>
                          <a:latin typeface="Calibri" panose="020F0502020204030204" pitchFamily="34" charset="0"/>
                        </a:rPr>
                        <a:t>J - Information and Communication</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754</a:t>
                      </a:r>
                    </a:p>
                  </a:txBody>
                  <a:tcPr marL="45720" marR="45720" anchor="b">
                    <a:lnL w="190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325</a:t>
                      </a:r>
                    </a:p>
                  </a:txBody>
                  <a:tcPr marL="45720" marR="45720" anchor="b">
                    <a:lnL>
                      <a:noFill/>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5.4%</a:t>
                      </a:r>
                    </a:p>
                  </a:txBody>
                  <a:tcPr marL="45720" marR="45720" anchor="b">
                    <a:lnL>
                      <a:noFill/>
                    </a:lnL>
                    <a:lnR w="1905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2816117331"/>
                  </a:ext>
                </a:extLst>
              </a:tr>
              <a:tr h="332782">
                <a:tc>
                  <a:txBody>
                    <a:bodyPr/>
                    <a:lstStyle/>
                    <a:p>
                      <a:pPr algn="l" fontAlgn="b"/>
                      <a:r>
                        <a:rPr lang="en-US" sz="1600" b="0" i="0" u="none" strike="noStrike">
                          <a:effectLst/>
                          <a:latin typeface="Calibri" panose="020F0502020204030204" pitchFamily="34" charset="0"/>
                        </a:rPr>
                        <a:t>L - Real Estate</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600" b="0" i="0" u="none" strike="noStrike">
                          <a:effectLst/>
                          <a:latin typeface="Calibri" panose="020F0502020204030204" pitchFamily="34" charset="0"/>
                        </a:rPr>
                        <a:t>445</a:t>
                      </a:r>
                    </a:p>
                  </a:txBody>
                  <a:tcPr marL="45720" marR="45720" anchor="b">
                    <a:lnL w="190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600" b="0" i="0" u="none" strike="noStrike">
                          <a:effectLst/>
                          <a:latin typeface="Calibri" panose="020F0502020204030204" pitchFamily="34" charset="0"/>
                        </a:rPr>
                        <a:t>445</a:t>
                      </a:r>
                    </a:p>
                  </a:txBody>
                  <a:tcPr marL="45720" marR="4572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600" b="0" i="0" u="none" strike="noStrike">
                          <a:effectLst/>
                          <a:latin typeface="Calibri" panose="020F0502020204030204" pitchFamily="34" charset="0"/>
                        </a:rPr>
                        <a:t>3.3%</a:t>
                      </a:r>
                    </a:p>
                  </a:txBody>
                  <a:tcPr marL="45720" marR="45720" anchor="b">
                    <a:lnL>
                      <a:noFill/>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11505259"/>
                  </a:ext>
                </a:extLst>
              </a:tr>
              <a:tr h="332782">
                <a:tc>
                  <a:txBody>
                    <a:bodyPr/>
                    <a:lstStyle/>
                    <a:p>
                      <a:pPr algn="l" fontAlgn="b"/>
                      <a:r>
                        <a:rPr lang="en-US" sz="1600" b="0" i="0" u="none" strike="noStrike">
                          <a:effectLst/>
                          <a:latin typeface="Calibri" panose="020F0502020204030204" pitchFamily="34" charset="0"/>
                        </a:rPr>
                        <a:t> </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1600" b="0" i="0" u="none" strike="noStrike">
                          <a:effectLst/>
                          <a:latin typeface="Calibri" panose="020F0502020204030204" pitchFamily="34" charset="0"/>
                        </a:rPr>
                        <a:t>3757</a:t>
                      </a:r>
                    </a:p>
                  </a:txBody>
                  <a:tcPr marL="45720" marR="4572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1600" b="1" i="0" u="none" strike="noStrike">
                          <a:effectLst/>
                          <a:latin typeface="Calibri" panose="020F0502020204030204" pitchFamily="34" charset="0"/>
                        </a:rPr>
                        <a:t>1659</a:t>
                      </a:r>
                    </a:p>
                  </a:txBody>
                  <a:tcPr marL="45720" marR="4572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b"/>
                      <a:r>
                        <a:rPr lang="en-US" sz="1600" b="1" i="0" u="none" strike="noStrike">
                          <a:effectLst/>
                          <a:highlight>
                            <a:srgbClr val="9CBE94"/>
                          </a:highlight>
                          <a:latin typeface="Calibri" panose="020F0502020204030204" pitchFamily="34" charset="0"/>
                        </a:rPr>
                        <a:t>28.1%</a:t>
                      </a:r>
                    </a:p>
                  </a:txBody>
                  <a:tcPr marL="45720" marR="4572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840531459"/>
                  </a:ext>
                </a:extLst>
              </a:tr>
              <a:tr h="332782">
                <a:tc>
                  <a:txBody>
                    <a:bodyPr/>
                    <a:lstStyle/>
                    <a:p>
                      <a:pPr algn="l" fontAlgn="b"/>
                      <a:r>
                        <a:rPr lang="en-US" sz="1600" b="0" i="0" u="none" strike="noStrike">
                          <a:effectLst/>
                          <a:latin typeface="Calibri" panose="020F0502020204030204" pitchFamily="34" charset="0"/>
                        </a:rPr>
                        <a:t>K - Financial and insurance</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660</a:t>
                      </a:r>
                    </a:p>
                  </a:txBody>
                  <a:tcPr marL="45720" marR="45720" anchor="b">
                    <a:lnL w="190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ctr" fontAlgn="b"/>
                      <a:r>
                        <a:rPr lang="en-US" sz="1600" b="0" i="0" u="none" strike="noStrike">
                          <a:effectLst/>
                          <a:latin typeface="Calibri" panose="020F0502020204030204" pitchFamily="34" charset="0"/>
                        </a:rPr>
                        <a:t> </a:t>
                      </a:r>
                    </a:p>
                  </a:txBody>
                  <a:tcPr marL="45720" marR="45720" anchor="b">
                    <a:lnL>
                      <a:noFill/>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19.5%</a:t>
                      </a:r>
                    </a:p>
                  </a:txBody>
                  <a:tcPr marL="45720" marR="45720" anchor="b">
                    <a:lnL>
                      <a:noFill/>
                    </a:lnL>
                    <a:lnR w="1905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4002106092"/>
                  </a:ext>
                </a:extLst>
              </a:tr>
              <a:tr h="332782">
                <a:tc>
                  <a:txBody>
                    <a:bodyPr/>
                    <a:lstStyle/>
                    <a:p>
                      <a:pPr algn="l" fontAlgn="b"/>
                      <a:r>
                        <a:rPr lang="en-US" sz="1600" b="0" i="0" u="none" strike="noStrike">
                          <a:effectLst/>
                          <a:latin typeface="Calibri" panose="020F0502020204030204" pitchFamily="34" charset="0"/>
                        </a:rPr>
                        <a:t>Other sectors (no Taxonomy relevance)</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1354</a:t>
                      </a:r>
                    </a:p>
                  </a:txBody>
                  <a:tcPr marL="45720" marR="45720" anchor="b">
                    <a:lnL w="190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ctr" fontAlgn="b"/>
                      <a:r>
                        <a:rPr lang="en-US" sz="1600" b="0" i="0" u="none" strike="noStrike">
                          <a:effectLst/>
                          <a:latin typeface="Calibri" panose="020F0502020204030204" pitchFamily="34" charset="0"/>
                        </a:rPr>
                        <a:t> </a:t>
                      </a:r>
                    </a:p>
                  </a:txBody>
                  <a:tcPr marL="45720" marR="45720" anchor="b">
                    <a:lnL>
                      <a:noFill/>
                    </a:lnL>
                    <a:lnR>
                      <a:noFill/>
                    </a:lnR>
                    <a:lnT>
                      <a:noFill/>
                    </a:lnT>
                    <a:lnB>
                      <a:noFill/>
                    </a:lnB>
                    <a:solidFill>
                      <a:srgbClr val="F2F2F2"/>
                    </a:solidFill>
                  </a:tcPr>
                </a:tc>
                <a:tc>
                  <a:txBody>
                    <a:bodyPr/>
                    <a:lstStyle/>
                    <a:p>
                      <a:pPr algn="r" fontAlgn="b"/>
                      <a:r>
                        <a:rPr lang="en-US" sz="1600" b="0" i="0" u="none" strike="noStrike">
                          <a:effectLst/>
                          <a:latin typeface="Calibri" panose="020F0502020204030204" pitchFamily="34" charset="0"/>
                        </a:rPr>
                        <a:t>10.7%</a:t>
                      </a:r>
                    </a:p>
                  </a:txBody>
                  <a:tcPr marL="45720" marR="45720" anchor="b">
                    <a:lnL>
                      <a:noFill/>
                    </a:lnL>
                    <a:lnR w="19050" cap="flat" cmpd="sng" algn="ctr">
                      <a:solidFill>
                        <a:srgbClr val="000000"/>
                      </a:solidFill>
                      <a:prstDash val="solid"/>
                      <a:round/>
                      <a:headEnd type="none" w="med" len="med"/>
                      <a:tailEnd type="none" w="med" len="med"/>
                    </a:lnR>
                    <a:lnT>
                      <a:noFill/>
                    </a:lnT>
                    <a:lnB>
                      <a:noFill/>
                    </a:lnB>
                    <a:solidFill>
                      <a:srgbClr val="F2F2F2"/>
                    </a:solidFill>
                  </a:tcPr>
                </a:tc>
                <a:extLst>
                  <a:ext uri="{0D108BD9-81ED-4DB2-BD59-A6C34878D82A}">
                    <a16:rowId xmlns:a16="http://schemas.microsoft.com/office/drawing/2014/main" val="4154961676"/>
                  </a:ext>
                </a:extLst>
              </a:tr>
              <a:tr h="332782">
                <a:tc>
                  <a:txBody>
                    <a:bodyPr/>
                    <a:lstStyle/>
                    <a:p>
                      <a:pPr algn="l" fontAlgn="b"/>
                      <a:r>
                        <a:rPr lang="en-US" sz="1600" b="0" i="0" u="none" strike="noStrike">
                          <a:effectLst/>
                          <a:latin typeface="Calibri" panose="020F0502020204030204" pitchFamily="34" charset="0"/>
                        </a:rPr>
                        <a:t> </a:t>
                      </a:r>
                    </a:p>
                  </a:txBody>
                  <a:tcPr marL="45720" marR="4572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600" b="1" i="0" u="none" strike="noStrike">
                          <a:effectLst/>
                          <a:latin typeface="Calibri" panose="020F0502020204030204" pitchFamily="34" charset="0"/>
                        </a:rPr>
                        <a:t>5771</a:t>
                      </a:r>
                    </a:p>
                  </a:txBody>
                  <a:tcPr marL="45720" marR="4572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600" b="1" i="0" u="none" strike="noStrike">
                          <a:effectLst/>
                          <a:latin typeface="Calibri" panose="020F0502020204030204" pitchFamily="34" charset="0"/>
                        </a:rPr>
                        <a:t> </a:t>
                      </a:r>
                    </a:p>
                  </a:txBody>
                  <a:tcPr marL="45720" marR="45720" anchor="b">
                    <a:lnL>
                      <a:noFill/>
                    </a:lnL>
                    <a:lnR>
                      <a:noFill/>
                    </a:lnR>
                    <a:lnT>
                      <a:noFill/>
                    </a:lnT>
                    <a:lnB w="190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600" b="1" i="0" u="none" strike="noStrike">
                          <a:effectLst/>
                          <a:latin typeface="Calibri" panose="020F0502020204030204" pitchFamily="34" charset="0"/>
                        </a:rPr>
                        <a:t>30.2%</a:t>
                      </a:r>
                    </a:p>
                  </a:txBody>
                  <a:tcPr marL="45720" marR="4572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97450480"/>
                  </a:ext>
                </a:extLst>
              </a:tr>
            </a:tbl>
          </a:graphicData>
        </a:graphic>
      </p:graphicFrame>
    </p:spTree>
    <p:extLst>
      <p:ext uri="{BB962C8B-B14F-4D97-AF65-F5344CB8AC3E}">
        <p14:creationId xmlns:p14="http://schemas.microsoft.com/office/powerpoint/2010/main" val="3192070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3">
            <a:extLst>
              <a:ext uri="{FF2B5EF4-FFF2-40B4-BE49-F238E27FC236}">
                <a16:creationId xmlns:a16="http://schemas.microsoft.com/office/drawing/2014/main" id="{92B3E78F-264F-40C7-A692-9D6DB7664500}"/>
              </a:ext>
            </a:extLst>
          </p:cNvPr>
          <p:cNvSpPr>
            <a:spLocks noGrp="1"/>
          </p:cNvSpPr>
          <p:nvPr>
            <p:ph type="subTitle" idx="1"/>
          </p:nvPr>
        </p:nvSpPr>
        <p:spPr/>
        <p:txBody>
          <a:bodyPr>
            <a:normAutofit/>
          </a:bodyPr>
          <a:lstStyle/>
          <a:p>
            <a:r>
              <a:rPr lang="en-US" sz="2000" b="0"/>
              <a:t>How to operationalize DNSH?</a:t>
            </a:r>
          </a:p>
        </p:txBody>
      </p:sp>
      <p:sp>
        <p:nvSpPr>
          <p:cNvPr id="3" name="Textplatzhalter 2">
            <a:extLst>
              <a:ext uri="{FF2B5EF4-FFF2-40B4-BE49-F238E27FC236}">
                <a16:creationId xmlns:a16="http://schemas.microsoft.com/office/drawing/2014/main" id="{58BC9F34-6267-4156-8249-BF381489AC2E}"/>
              </a:ext>
            </a:extLst>
          </p:cNvPr>
          <p:cNvSpPr>
            <a:spLocks noGrp="1"/>
          </p:cNvSpPr>
          <p:nvPr>
            <p:ph type="body" sz="quarter" idx="18"/>
          </p:nvPr>
        </p:nvSpPr>
        <p:spPr/>
        <p:txBody>
          <a:bodyPr>
            <a:normAutofit/>
          </a:bodyPr>
          <a:lstStyle/>
          <a:p>
            <a:r>
              <a:rPr lang="en-US" sz="2000" b="0"/>
              <a:t>The EU Taxonomy as a science-based tracking tool (vs. Rio marker)</a:t>
            </a:r>
          </a:p>
        </p:txBody>
      </p:sp>
      <p:sp>
        <p:nvSpPr>
          <p:cNvPr id="5" name="Textplatzhalter 4">
            <a:extLst>
              <a:ext uri="{FF2B5EF4-FFF2-40B4-BE49-F238E27FC236}">
                <a16:creationId xmlns:a16="http://schemas.microsoft.com/office/drawing/2014/main" id="{32F41DFF-ED64-4226-ADDB-EC56F8FC386D}"/>
              </a:ext>
            </a:extLst>
          </p:cNvPr>
          <p:cNvSpPr>
            <a:spLocks noGrp="1"/>
          </p:cNvSpPr>
          <p:nvPr>
            <p:ph type="body" sz="quarter" idx="22"/>
          </p:nvPr>
        </p:nvSpPr>
        <p:spPr/>
        <p:txBody>
          <a:bodyPr>
            <a:normAutofit/>
          </a:bodyPr>
          <a:lstStyle/>
          <a:p>
            <a:r>
              <a:rPr lang="en-US" sz="2000"/>
              <a:t>Governance</a:t>
            </a:r>
          </a:p>
        </p:txBody>
      </p:sp>
      <p:sp>
        <p:nvSpPr>
          <p:cNvPr id="7" name="Titel 5">
            <a:extLst>
              <a:ext uri="{FF2B5EF4-FFF2-40B4-BE49-F238E27FC236}">
                <a16:creationId xmlns:a16="http://schemas.microsoft.com/office/drawing/2014/main" id="{6C5A655E-3B2B-480A-A8D1-4F9D697BC412}"/>
              </a:ext>
            </a:extLst>
          </p:cNvPr>
          <p:cNvSpPr txBox="1">
            <a:spLocks/>
          </p:cNvSpPr>
          <p:nvPr/>
        </p:nvSpPr>
        <p:spPr>
          <a:xfrm>
            <a:off x="429172" y="618894"/>
            <a:ext cx="9536909" cy="680917"/>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a:latin typeface="+mn-lt"/>
              </a:rPr>
              <a:t>Outline</a:t>
            </a:r>
          </a:p>
        </p:txBody>
      </p:sp>
    </p:spTree>
    <p:extLst>
      <p:ext uri="{BB962C8B-B14F-4D97-AF65-F5344CB8AC3E}">
        <p14:creationId xmlns:p14="http://schemas.microsoft.com/office/powerpoint/2010/main" val="2222438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13D310C4-B43E-479F-B7AA-77F4351CD2ED}"/>
              </a:ext>
            </a:extLst>
          </p:cNvPr>
          <p:cNvSpPr>
            <a:spLocks noGrp="1"/>
          </p:cNvSpPr>
          <p:nvPr>
            <p:ph type="title"/>
          </p:nvPr>
        </p:nvSpPr>
        <p:spPr>
          <a:xfrm>
            <a:off x="404050" y="211782"/>
            <a:ext cx="9536909" cy="1006475"/>
          </a:xfrm>
        </p:spPr>
        <p:txBody>
          <a:bodyPr>
            <a:normAutofit/>
          </a:bodyPr>
          <a:lstStyle/>
          <a:p>
            <a:r>
              <a:rPr lang="en-US" sz="2800" dirty="0"/>
              <a:t>Delivering the Green Deal</a:t>
            </a:r>
          </a:p>
        </p:txBody>
      </p:sp>
      <p:grpSp>
        <p:nvGrpSpPr>
          <p:cNvPr id="8" name="Group 3">
            <a:extLst>
              <a:ext uri="{FF2B5EF4-FFF2-40B4-BE49-F238E27FC236}">
                <a16:creationId xmlns:a16="http://schemas.microsoft.com/office/drawing/2014/main" id="{8D20D8C2-D6D0-4EC9-BF51-64EF1534BC5B}"/>
              </a:ext>
            </a:extLst>
          </p:cNvPr>
          <p:cNvGrpSpPr/>
          <p:nvPr/>
        </p:nvGrpSpPr>
        <p:grpSpPr>
          <a:xfrm>
            <a:off x="938313" y="1563792"/>
            <a:ext cx="9495408" cy="4790369"/>
            <a:chOff x="291041" y="1378857"/>
            <a:chExt cx="9495408" cy="4790369"/>
          </a:xfrm>
        </p:grpSpPr>
        <p:sp>
          <p:nvSpPr>
            <p:cNvPr id="9" name="Textplatzhalter 6">
              <a:extLst>
                <a:ext uri="{FF2B5EF4-FFF2-40B4-BE49-F238E27FC236}">
                  <a16:creationId xmlns:a16="http://schemas.microsoft.com/office/drawing/2014/main" id="{783F69D9-E21D-426C-9325-31298DFD2B4B}"/>
                </a:ext>
              </a:extLst>
            </p:cNvPr>
            <p:cNvSpPr txBox="1">
              <a:spLocks/>
            </p:cNvSpPr>
            <p:nvPr/>
          </p:nvSpPr>
          <p:spPr bwMode="gray">
            <a:xfrm>
              <a:off x="2991998" y="1378857"/>
              <a:ext cx="1849531" cy="730081"/>
            </a:xfrm>
            <a:prstGeom prst="rect">
              <a:avLst/>
            </a:prstGeom>
            <a:solidFill>
              <a:schemeClr val="bg1">
                <a:lumMod val="75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Financing</a:t>
              </a:r>
            </a:p>
          </p:txBody>
        </p:sp>
        <p:sp>
          <p:nvSpPr>
            <p:cNvPr id="10" name="Textplatzhalter 6">
              <a:extLst>
                <a:ext uri="{FF2B5EF4-FFF2-40B4-BE49-F238E27FC236}">
                  <a16:creationId xmlns:a16="http://schemas.microsoft.com/office/drawing/2014/main" id="{454A254A-E18E-4218-B65D-37E0A766CBAB}"/>
                </a:ext>
              </a:extLst>
            </p:cNvPr>
            <p:cNvSpPr txBox="1">
              <a:spLocks/>
            </p:cNvSpPr>
            <p:nvPr/>
          </p:nvSpPr>
          <p:spPr bwMode="gray">
            <a:xfrm>
              <a:off x="5240489" y="1386523"/>
              <a:ext cx="2109983" cy="730081"/>
            </a:xfrm>
            <a:prstGeom prst="rect">
              <a:avLst/>
            </a:prstGeom>
            <a:solidFill>
              <a:schemeClr val="bg1">
                <a:lumMod val="75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Capacity building </a:t>
              </a:r>
            </a:p>
          </p:txBody>
        </p:sp>
        <p:sp>
          <p:nvSpPr>
            <p:cNvPr id="11" name="Textplatzhalter 6">
              <a:extLst>
                <a:ext uri="{FF2B5EF4-FFF2-40B4-BE49-F238E27FC236}">
                  <a16:creationId xmlns:a16="http://schemas.microsoft.com/office/drawing/2014/main" id="{3D5B9EFA-A4B0-4328-811B-C5D56ADD4C1C}"/>
                </a:ext>
              </a:extLst>
            </p:cNvPr>
            <p:cNvSpPr txBox="1">
              <a:spLocks/>
            </p:cNvSpPr>
            <p:nvPr/>
          </p:nvSpPr>
          <p:spPr bwMode="gray">
            <a:xfrm>
              <a:off x="291041" y="2295109"/>
              <a:ext cx="2014009" cy="558302"/>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Climate neutrality and just transition</a:t>
              </a:r>
              <a:endParaRPr lang="en-US" sz="1800" b="1">
                <a:latin typeface="Calibri" panose="020F0502020204030204" pitchFamily="34" charset="0"/>
                <a:cs typeface="Calibri" panose="020F0502020204030204" pitchFamily="34" charset="0"/>
              </a:endParaRPr>
            </a:p>
          </p:txBody>
        </p:sp>
        <p:sp>
          <p:nvSpPr>
            <p:cNvPr id="12" name="Textplatzhalter 6">
              <a:extLst>
                <a:ext uri="{FF2B5EF4-FFF2-40B4-BE49-F238E27FC236}">
                  <a16:creationId xmlns:a16="http://schemas.microsoft.com/office/drawing/2014/main" id="{1C256C16-FC55-45AA-BD75-EAE4F896B83B}"/>
                </a:ext>
              </a:extLst>
            </p:cNvPr>
            <p:cNvSpPr txBox="1">
              <a:spLocks/>
            </p:cNvSpPr>
            <p:nvPr/>
          </p:nvSpPr>
          <p:spPr bwMode="gray">
            <a:xfrm>
              <a:off x="291041" y="2990386"/>
              <a:ext cx="2014009" cy="664539"/>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Resilient recovery and competitiveness</a:t>
              </a:r>
              <a:endParaRPr lang="en-US" sz="1800" b="1">
                <a:latin typeface="Calibri" panose="020F0502020204030204" pitchFamily="34" charset="0"/>
                <a:cs typeface="Calibri" panose="020F0502020204030204" pitchFamily="34" charset="0"/>
              </a:endParaRPr>
            </a:p>
          </p:txBody>
        </p:sp>
        <p:sp>
          <p:nvSpPr>
            <p:cNvPr id="13" name="Textplatzhalter 6">
              <a:extLst>
                <a:ext uri="{FF2B5EF4-FFF2-40B4-BE49-F238E27FC236}">
                  <a16:creationId xmlns:a16="http://schemas.microsoft.com/office/drawing/2014/main" id="{CFBD3851-EF39-4691-9A10-35461A1984B5}"/>
                </a:ext>
              </a:extLst>
            </p:cNvPr>
            <p:cNvSpPr txBox="1">
              <a:spLocks/>
            </p:cNvSpPr>
            <p:nvPr/>
          </p:nvSpPr>
          <p:spPr bwMode="gray">
            <a:xfrm>
              <a:off x="2988846" y="2314424"/>
              <a:ext cx="1849530" cy="1351925"/>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MFF and RRF</a:t>
              </a:r>
            </a:p>
          </p:txBody>
        </p:sp>
        <p:sp>
          <p:nvSpPr>
            <p:cNvPr id="14" name="Textplatzhalter 6">
              <a:extLst>
                <a:ext uri="{FF2B5EF4-FFF2-40B4-BE49-F238E27FC236}">
                  <a16:creationId xmlns:a16="http://schemas.microsoft.com/office/drawing/2014/main" id="{4EB52329-7FEE-44CC-A931-A44B3B8C2A9E}"/>
                </a:ext>
              </a:extLst>
            </p:cNvPr>
            <p:cNvSpPr txBox="1">
              <a:spLocks/>
            </p:cNvSpPr>
            <p:nvPr/>
          </p:nvSpPr>
          <p:spPr bwMode="gray">
            <a:xfrm>
              <a:off x="291041" y="1378857"/>
              <a:ext cx="2014009" cy="652669"/>
            </a:xfrm>
            <a:prstGeom prst="rect">
              <a:avLst/>
            </a:prstGeom>
            <a:solidFill>
              <a:schemeClr val="bg1">
                <a:lumMod val="75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Goal</a:t>
              </a:r>
            </a:p>
          </p:txBody>
        </p:sp>
        <p:sp>
          <p:nvSpPr>
            <p:cNvPr id="15" name="Gleichschenkliges Dreieck 14">
              <a:extLst>
                <a:ext uri="{FF2B5EF4-FFF2-40B4-BE49-F238E27FC236}">
                  <a16:creationId xmlns:a16="http://schemas.microsoft.com/office/drawing/2014/main" id="{8FD19DEA-EAF3-4DAF-B437-48CE284BA726}"/>
                </a:ext>
              </a:extLst>
            </p:cNvPr>
            <p:cNvSpPr/>
            <p:nvPr/>
          </p:nvSpPr>
          <p:spPr bwMode="gray">
            <a:xfrm rot="5400000">
              <a:off x="1881283" y="2866660"/>
              <a:ext cx="1359816" cy="216714"/>
            </a:xfrm>
            <a:prstGeom prst="triangle">
              <a:avLst/>
            </a:prstGeom>
            <a:solidFill>
              <a:srgbClr val="7D969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16" name="Textplatzhalter 6">
              <a:extLst>
                <a:ext uri="{FF2B5EF4-FFF2-40B4-BE49-F238E27FC236}">
                  <a16:creationId xmlns:a16="http://schemas.microsoft.com/office/drawing/2014/main" id="{CE59B3E7-9BBF-4F9A-BF14-2381655C6AF4}"/>
                </a:ext>
              </a:extLst>
            </p:cNvPr>
            <p:cNvSpPr txBox="1">
              <a:spLocks/>
            </p:cNvSpPr>
            <p:nvPr/>
          </p:nvSpPr>
          <p:spPr bwMode="gray">
            <a:xfrm>
              <a:off x="7706514" y="4785364"/>
              <a:ext cx="2079934" cy="1383862"/>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Re-calibrate the European Semester for the Green Deal</a:t>
              </a:r>
            </a:p>
          </p:txBody>
        </p:sp>
        <p:sp>
          <p:nvSpPr>
            <p:cNvPr id="17" name="Textplatzhalter 6">
              <a:extLst>
                <a:ext uri="{FF2B5EF4-FFF2-40B4-BE49-F238E27FC236}">
                  <a16:creationId xmlns:a16="http://schemas.microsoft.com/office/drawing/2014/main" id="{7BF15EC0-AEE0-4FFA-B873-1D9DE643A4BD}"/>
                </a:ext>
              </a:extLst>
            </p:cNvPr>
            <p:cNvSpPr txBox="1">
              <a:spLocks/>
            </p:cNvSpPr>
            <p:nvPr/>
          </p:nvSpPr>
          <p:spPr bwMode="gray">
            <a:xfrm>
              <a:off x="2987498" y="4785364"/>
              <a:ext cx="1850878" cy="1383862"/>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MFF and RRF aligned with the Green Deal</a:t>
              </a:r>
            </a:p>
          </p:txBody>
        </p:sp>
        <p:sp>
          <p:nvSpPr>
            <p:cNvPr id="18" name="Textplatzhalter 6">
              <a:extLst>
                <a:ext uri="{FF2B5EF4-FFF2-40B4-BE49-F238E27FC236}">
                  <a16:creationId xmlns:a16="http://schemas.microsoft.com/office/drawing/2014/main" id="{6601016D-760A-440F-8EF8-ABD8DA3E1AD1}"/>
                </a:ext>
              </a:extLst>
            </p:cNvPr>
            <p:cNvSpPr txBox="1">
              <a:spLocks/>
            </p:cNvSpPr>
            <p:nvPr/>
          </p:nvSpPr>
          <p:spPr bwMode="gray">
            <a:xfrm>
              <a:off x="5234184" y="4773932"/>
              <a:ext cx="2116287" cy="1383862"/>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err="1">
                  <a:latin typeface="Calibri" panose="020F0502020204030204" pitchFamily="34" charset="0"/>
                  <a:cs typeface="Calibri" panose="020F0502020204030204" pitchFamily="34" charset="0"/>
                </a:rPr>
                <a:t>Mobilise</a:t>
              </a:r>
              <a:r>
                <a:rPr lang="en-US" sz="1800">
                  <a:latin typeface="Calibri" panose="020F0502020204030204" pitchFamily="34" charset="0"/>
                  <a:cs typeface="Calibri" panose="020F0502020204030204" pitchFamily="34" charset="0"/>
                </a:rPr>
                <a:t> DG Reform to support MS with green investment</a:t>
              </a:r>
            </a:p>
          </p:txBody>
        </p:sp>
        <p:sp>
          <p:nvSpPr>
            <p:cNvPr id="19" name="Textplatzhalter 6">
              <a:extLst>
                <a:ext uri="{FF2B5EF4-FFF2-40B4-BE49-F238E27FC236}">
                  <a16:creationId xmlns:a16="http://schemas.microsoft.com/office/drawing/2014/main" id="{11D1DAC7-BE67-4386-9AD8-C56F451F87E1}"/>
                </a:ext>
              </a:extLst>
            </p:cNvPr>
            <p:cNvSpPr txBox="1">
              <a:spLocks/>
            </p:cNvSpPr>
            <p:nvPr/>
          </p:nvSpPr>
          <p:spPr bwMode="gray">
            <a:xfrm>
              <a:off x="5234184" y="2314424"/>
              <a:ext cx="2119441" cy="1351925"/>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DG REFORM</a:t>
              </a:r>
            </a:p>
          </p:txBody>
        </p:sp>
        <p:sp>
          <p:nvSpPr>
            <p:cNvPr id="20" name="Textplatzhalter 6">
              <a:extLst>
                <a:ext uri="{FF2B5EF4-FFF2-40B4-BE49-F238E27FC236}">
                  <a16:creationId xmlns:a16="http://schemas.microsoft.com/office/drawing/2014/main" id="{1419A898-A234-4CF7-88FF-981438EDEFFE}"/>
                </a:ext>
              </a:extLst>
            </p:cNvPr>
            <p:cNvSpPr txBox="1">
              <a:spLocks/>
            </p:cNvSpPr>
            <p:nvPr/>
          </p:nvSpPr>
          <p:spPr bwMode="gray">
            <a:xfrm>
              <a:off x="7598492" y="1382548"/>
              <a:ext cx="2187956" cy="722697"/>
            </a:xfrm>
            <a:prstGeom prst="rect">
              <a:avLst/>
            </a:prstGeom>
            <a:solidFill>
              <a:schemeClr val="bg1">
                <a:lumMod val="75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Regulation &amp; Structural Reforms</a:t>
              </a:r>
            </a:p>
          </p:txBody>
        </p:sp>
        <p:sp>
          <p:nvSpPr>
            <p:cNvPr id="21" name="Textplatzhalter 6">
              <a:extLst>
                <a:ext uri="{FF2B5EF4-FFF2-40B4-BE49-F238E27FC236}">
                  <a16:creationId xmlns:a16="http://schemas.microsoft.com/office/drawing/2014/main" id="{09C07F36-5F22-4699-9254-A69D124B839D}"/>
                </a:ext>
              </a:extLst>
            </p:cNvPr>
            <p:cNvSpPr txBox="1">
              <a:spLocks/>
            </p:cNvSpPr>
            <p:nvPr/>
          </p:nvSpPr>
          <p:spPr bwMode="gray">
            <a:xfrm>
              <a:off x="7615759" y="2314424"/>
              <a:ext cx="2170690" cy="1351925"/>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European Semester: CSRs, AMR, MIP</a:t>
              </a:r>
            </a:p>
            <a:p>
              <a:pPr algn="ctr"/>
              <a:r>
                <a:rPr lang="en-US" sz="1800">
                  <a:latin typeface="Calibri" panose="020F0502020204030204" pitchFamily="34" charset="0"/>
                  <a:cs typeface="Calibri" panose="020F0502020204030204" pitchFamily="34" charset="0"/>
                </a:rPr>
                <a:t>Energy Union</a:t>
              </a:r>
            </a:p>
          </p:txBody>
        </p:sp>
        <p:sp>
          <p:nvSpPr>
            <p:cNvPr id="22" name="Textfeld 21">
              <a:extLst>
                <a:ext uri="{FF2B5EF4-FFF2-40B4-BE49-F238E27FC236}">
                  <a16:creationId xmlns:a16="http://schemas.microsoft.com/office/drawing/2014/main" id="{22E39687-C45D-4D4E-9476-BC22BE58AD35}"/>
                </a:ext>
              </a:extLst>
            </p:cNvPr>
            <p:cNvSpPr txBox="1"/>
            <p:nvPr/>
          </p:nvSpPr>
          <p:spPr>
            <a:xfrm flipH="1">
              <a:off x="2987498" y="4019550"/>
              <a:ext cx="6798950" cy="379078"/>
            </a:xfrm>
            <a:prstGeom prst="rect">
              <a:avLst/>
            </a:prstGeom>
            <a:noFill/>
            <a:ln>
              <a:solidFill>
                <a:schemeClr val="tx1"/>
              </a:solidFill>
              <a:prstDash val="dash"/>
            </a:ln>
          </p:spPr>
          <p:txBody>
            <a:bodyPr wrap="square" rtlCol="0">
              <a:spAutoFit/>
            </a:bodyPr>
            <a:lstStyle/>
            <a:p>
              <a:pPr algn="ctr"/>
              <a:r>
                <a:rPr lang="en-US" b="1">
                  <a:latin typeface="Calibri" panose="020F0502020204030204" pitchFamily="34" charset="0"/>
                  <a:cs typeface="Calibri" panose="020F0502020204030204" pitchFamily="34" charset="0"/>
                </a:rPr>
                <a:t>Integrated governance for policy coherence</a:t>
              </a:r>
            </a:p>
          </p:txBody>
        </p:sp>
      </p:grpSp>
    </p:spTree>
    <p:extLst>
      <p:ext uri="{BB962C8B-B14F-4D97-AF65-F5344CB8AC3E}">
        <p14:creationId xmlns:p14="http://schemas.microsoft.com/office/powerpoint/2010/main" val="3471539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oup 4">
            <a:extLst>
              <a:ext uri="{FF2B5EF4-FFF2-40B4-BE49-F238E27FC236}">
                <a16:creationId xmlns:a16="http://schemas.microsoft.com/office/drawing/2014/main" id="{D2394363-8F04-488B-B85A-B471E6CA739E}"/>
              </a:ext>
            </a:extLst>
          </p:cNvPr>
          <p:cNvGrpSpPr/>
          <p:nvPr/>
        </p:nvGrpSpPr>
        <p:grpSpPr>
          <a:xfrm>
            <a:off x="184460" y="365273"/>
            <a:ext cx="11743800" cy="6175396"/>
            <a:chOff x="202045" y="435611"/>
            <a:chExt cx="11743800" cy="6175396"/>
          </a:xfrm>
        </p:grpSpPr>
        <p:grpSp>
          <p:nvGrpSpPr>
            <p:cNvPr id="7" name="Group 9">
              <a:extLst>
                <a:ext uri="{FF2B5EF4-FFF2-40B4-BE49-F238E27FC236}">
                  <a16:creationId xmlns:a16="http://schemas.microsoft.com/office/drawing/2014/main" id="{4D3C33DC-8A4E-49A3-8C00-041329A5E1C6}"/>
                </a:ext>
              </a:extLst>
            </p:cNvPr>
            <p:cNvGrpSpPr/>
            <p:nvPr/>
          </p:nvGrpSpPr>
          <p:grpSpPr>
            <a:xfrm>
              <a:off x="202045" y="435611"/>
              <a:ext cx="11743800" cy="5832617"/>
              <a:chOff x="510776" y="480380"/>
              <a:chExt cx="8999559" cy="5414399"/>
            </a:xfrm>
          </p:grpSpPr>
          <p:sp>
            <p:nvSpPr>
              <p:cNvPr id="11" name="Arrow: Pentagon 6">
                <a:extLst>
                  <a:ext uri="{FF2B5EF4-FFF2-40B4-BE49-F238E27FC236}">
                    <a16:creationId xmlns:a16="http://schemas.microsoft.com/office/drawing/2014/main" id="{B59D56DB-53C4-417D-84C5-E147672A8CA2}"/>
                  </a:ext>
                </a:extLst>
              </p:cNvPr>
              <p:cNvSpPr/>
              <p:nvPr/>
            </p:nvSpPr>
            <p:spPr>
              <a:xfrm rot="16200000" flipV="1">
                <a:off x="187881" y="3733559"/>
                <a:ext cx="2484113" cy="1838323"/>
              </a:xfrm>
              <a:prstGeom prst="homePlate">
                <a:avLst>
                  <a:gd name="adj" fmla="val 32383"/>
                </a:avLst>
              </a:prstGeom>
              <a:solidFill>
                <a:schemeClr val="accent1">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b="1" i="0" u="none" strike="noStrike" kern="1200" cap="none" spc="0" normalizeH="0" baseline="0" noProof="0">
                    <a:ln>
                      <a:noFill/>
                    </a:ln>
                    <a:solidFill>
                      <a:prstClr val="black"/>
                    </a:solidFill>
                    <a:effectLst/>
                    <a:uLnTx/>
                    <a:uFillTx/>
                    <a:ea typeface="+mn-ea"/>
                    <a:cs typeface="Calibri"/>
                  </a:rPr>
                  <a:t>Build resilience</a:t>
                </a:r>
              </a:p>
            </p:txBody>
          </p:sp>
          <p:sp>
            <p:nvSpPr>
              <p:cNvPr id="12" name="Flowchart: Off-page Connector 3">
                <a:extLst>
                  <a:ext uri="{FF2B5EF4-FFF2-40B4-BE49-F238E27FC236}">
                    <a16:creationId xmlns:a16="http://schemas.microsoft.com/office/drawing/2014/main" id="{5BE4424B-FD59-4BC3-9AE1-5E4BA46A16EF}"/>
                  </a:ext>
                </a:extLst>
              </p:cNvPr>
              <p:cNvSpPr/>
              <p:nvPr/>
            </p:nvSpPr>
            <p:spPr>
              <a:xfrm>
                <a:off x="510778" y="581025"/>
                <a:ext cx="1838325" cy="2450171"/>
              </a:xfrm>
              <a:prstGeom prst="flowChartOffpageConnector">
                <a:avLst/>
              </a:prstGeom>
              <a:solidFill>
                <a:srgbClr val="4BA995">
                  <a:alpha val="57647"/>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b="1" i="0" u="none" strike="noStrike" kern="1200" cap="none" spc="0" normalizeH="0" baseline="0" noProof="0">
                    <a:ln>
                      <a:noFill/>
                    </a:ln>
                    <a:solidFill>
                      <a:prstClr val="black"/>
                    </a:solidFill>
                    <a:effectLst/>
                    <a:uLnTx/>
                    <a:uFillTx/>
                    <a:ea typeface="+mn-ea"/>
                    <a:cs typeface="Calibri"/>
                  </a:rPr>
                  <a:t>Boost green investment</a:t>
                </a:r>
              </a:p>
            </p:txBody>
          </p:sp>
          <p:grpSp>
            <p:nvGrpSpPr>
              <p:cNvPr id="13" name="Group 20">
                <a:extLst>
                  <a:ext uri="{FF2B5EF4-FFF2-40B4-BE49-F238E27FC236}">
                    <a16:creationId xmlns:a16="http://schemas.microsoft.com/office/drawing/2014/main" id="{C28A6494-7A20-4A48-B122-B2D8FEC08193}"/>
                  </a:ext>
                </a:extLst>
              </p:cNvPr>
              <p:cNvGrpSpPr/>
              <p:nvPr/>
            </p:nvGrpSpPr>
            <p:grpSpPr>
              <a:xfrm>
                <a:off x="3059509" y="1943461"/>
                <a:ext cx="1621353" cy="2806832"/>
                <a:chOff x="2853347" y="1605096"/>
                <a:chExt cx="1621353" cy="2806832"/>
              </a:xfrm>
            </p:grpSpPr>
            <p:sp>
              <p:nvSpPr>
                <p:cNvPr id="24" name="Rectangle 12">
                  <a:extLst>
                    <a:ext uri="{FF2B5EF4-FFF2-40B4-BE49-F238E27FC236}">
                      <a16:creationId xmlns:a16="http://schemas.microsoft.com/office/drawing/2014/main" id="{2CB75187-159A-4661-B7CE-EFEBFC4F2568}"/>
                    </a:ext>
                  </a:extLst>
                </p:cNvPr>
                <p:cNvSpPr/>
                <p:nvPr/>
              </p:nvSpPr>
              <p:spPr>
                <a:xfrm>
                  <a:off x="2853347" y="1605096"/>
                  <a:ext cx="1621352" cy="1334741"/>
                </a:xfrm>
                <a:prstGeom prst="rect">
                  <a:avLst/>
                </a:prstGeom>
                <a:solidFill>
                  <a:srgbClr val="7D969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a:ln>
                        <a:noFill/>
                      </a:ln>
                      <a:solidFill>
                        <a:prstClr val="white"/>
                      </a:solidFill>
                      <a:effectLst/>
                      <a:uLnTx/>
                      <a:uFillTx/>
                      <a:ea typeface="+mn-ea"/>
                      <a:cs typeface="+mn-cs"/>
                    </a:rPr>
                    <a:t>Financial Resources</a:t>
                  </a:r>
                </a:p>
              </p:txBody>
            </p:sp>
            <p:sp>
              <p:nvSpPr>
                <p:cNvPr id="25" name="Rectangle 14">
                  <a:extLst>
                    <a:ext uri="{FF2B5EF4-FFF2-40B4-BE49-F238E27FC236}">
                      <a16:creationId xmlns:a16="http://schemas.microsoft.com/office/drawing/2014/main" id="{58B768F0-BDC2-4F44-81A8-C204BFBEC5DE}"/>
                    </a:ext>
                  </a:extLst>
                </p:cNvPr>
                <p:cNvSpPr/>
                <p:nvPr/>
              </p:nvSpPr>
              <p:spPr>
                <a:xfrm>
                  <a:off x="2853348" y="2939837"/>
                  <a:ext cx="1621352" cy="1472091"/>
                </a:xfrm>
                <a:prstGeom prst="rect">
                  <a:avLst/>
                </a:prstGeom>
                <a:solidFill>
                  <a:schemeClr val="accent1">
                    <a:lumMod val="5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a:ln>
                        <a:noFill/>
                      </a:ln>
                      <a:solidFill>
                        <a:prstClr val="white"/>
                      </a:solidFill>
                      <a:effectLst/>
                      <a:uLnTx/>
                      <a:uFillTx/>
                      <a:ea typeface="+mn-ea"/>
                      <a:cs typeface="+mn-cs"/>
                    </a:rPr>
                    <a:t>Structural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a:ln>
                        <a:noFill/>
                      </a:ln>
                      <a:solidFill>
                        <a:prstClr val="white"/>
                      </a:solidFill>
                      <a:effectLst/>
                      <a:uLnTx/>
                      <a:uFillTx/>
                      <a:ea typeface="+mn-ea"/>
                      <a:cs typeface="+mn-cs"/>
                    </a:rPr>
                    <a:t>Reforms &amp; Regulatory Framework</a:t>
                  </a:r>
                </a:p>
              </p:txBody>
            </p:sp>
          </p:grpSp>
          <p:sp>
            <p:nvSpPr>
              <p:cNvPr id="14" name="Oval 19">
                <a:extLst>
                  <a:ext uri="{FF2B5EF4-FFF2-40B4-BE49-F238E27FC236}">
                    <a16:creationId xmlns:a16="http://schemas.microsoft.com/office/drawing/2014/main" id="{CC4A1557-E425-4C7D-A819-E6ADE5D4FB3F}"/>
                  </a:ext>
                </a:extLst>
              </p:cNvPr>
              <p:cNvSpPr/>
              <p:nvPr/>
            </p:nvSpPr>
            <p:spPr>
              <a:xfrm>
                <a:off x="637574" y="2425593"/>
                <a:ext cx="1584725" cy="1590675"/>
              </a:xfrm>
              <a:prstGeom prst="ellipse">
                <a:avLst/>
              </a:prstGeom>
              <a:solidFill>
                <a:srgbClr val="5B9BD5">
                  <a:alpha val="58824"/>
                </a:srgb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a:ln>
                      <a:noFill/>
                    </a:ln>
                    <a:solidFill>
                      <a:prstClr val="white"/>
                    </a:solidFill>
                    <a:effectLst/>
                    <a:uLnTx/>
                    <a:uFillTx/>
                    <a:ea typeface="+mn-ea"/>
                    <a:cs typeface="+mn-cs"/>
                  </a:rPr>
                  <a:t>Goals</a:t>
                </a:r>
              </a:p>
            </p:txBody>
          </p:sp>
          <p:grpSp>
            <p:nvGrpSpPr>
              <p:cNvPr id="15" name="Group 2">
                <a:extLst>
                  <a:ext uri="{FF2B5EF4-FFF2-40B4-BE49-F238E27FC236}">
                    <a16:creationId xmlns:a16="http://schemas.microsoft.com/office/drawing/2014/main" id="{612D526E-A1AE-44C3-8384-D7C89CFFC4BB}"/>
                  </a:ext>
                </a:extLst>
              </p:cNvPr>
              <p:cNvGrpSpPr/>
              <p:nvPr/>
            </p:nvGrpSpPr>
            <p:grpSpPr>
              <a:xfrm>
                <a:off x="5345106" y="480380"/>
                <a:ext cx="4165229" cy="3928199"/>
                <a:chOff x="5106093" y="358510"/>
                <a:chExt cx="4165229" cy="3928199"/>
              </a:xfrm>
            </p:grpSpPr>
            <p:sp>
              <p:nvSpPr>
                <p:cNvPr id="22" name="Rectangle 7">
                  <a:extLst>
                    <a:ext uri="{FF2B5EF4-FFF2-40B4-BE49-F238E27FC236}">
                      <a16:creationId xmlns:a16="http://schemas.microsoft.com/office/drawing/2014/main" id="{137B27CC-035E-4F75-AF05-01D2EE3752DB}"/>
                    </a:ext>
                  </a:extLst>
                </p:cNvPr>
                <p:cNvSpPr/>
                <p:nvPr/>
              </p:nvSpPr>
              <p:spPr>
                <a:xfrm>
                  <a:off x="5568570" y="2192179"/>
                  <a:ext cx="3702752" cy="2094530"/>
                </a:xfrm>
                <a:prstGeom prst="rect">
                  <a:avLst/>
                </a:prstGeom>
                <a:solidFill>
                  <a:schemeClr val="bg2">
                    <a:lumMod val="9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b="1" i="0" u="none" strike="noStrike" kern="1200" cap="none" spc="0" normalizeH="0" baseline="0" noProof="0">
                      <a:ln>
                        <a:noFill/>
                      </a:ln>
                      <a:solidFill>
                        <a:prstClr val="black"/>
                      </a:solidFill>
                      <a:effectLst/>
                      <a:uLnTx/>
                      <a:uFillTx/>
                      <a:ea typeface="Calibri" panose="020F0502020204030204" pitchFamily="34" charset="0"/>
                      <a:cs typeface="Calibri"/>
                    </a:rPr>
                    <a:t>Aligned and integrated governance</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b="0" i="0" u="none" strike="noStrike" kern="1200" cap="none" spc="0" normalizeH="0" baseline="0" noProof="0">
                      <a:ln>
                        <a:noFill/>
                      </a:ln>
                      <a:solidFill>
                        <a:prstClr val="black"/>
                      </a:solidFill>
                      <a:effectLst/>
                      <a:uLnTx/>
                      <a:uFillTx/>
                      <a:ea typeface="+mn-ea"/>
                      <a:cs typeface="Calibri"/>
                    </a:rPr>
                    <a:t>Integration of key EU (governance) frameworks (European Semester &amp; RRF, Energy Union &amp; JTM</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b="0" i="0" u="none" strike="noStrike" kern="1200" cap="none" spc="0" normalizeH="0" baseline="0" noProof="0">
                      <a:ln>
                        <a:noFill/>
                      </a:ln>
                      <a:solidFill>
                        <a:prstClr val="black"/>
                      </a:solidFill>
                      <a:effectLst/>
                      <a:uLnTx/>
                      <a:uFillTx/>
                      <a:ea typeface="+mn-ea"/>
                      <a:cs typeface="Calibri"/>
                    </a:rPr>
                    <a:t>Greening the European Semester (e.g. </a:t>
                  </a:r>
                  <a:r>
                    <a:rPr lang="en-GB">
                      <a:solidFill>
                        <a:prstClr val="black"/>
                      </a:solidFill>
                      <a:cs typeface="Calibri"/>
                    </a:rPr>
                    <a:t>S</a:t>
                  </a:r>
                  <a:r>
                    <a:rPr kumimoji="0" lang="en-GB" b="0" i="0" u="none" strike="noStrike" kern="1200" cap="none" spc="0" normalizeH="0" baseline="0" noProof="0" err="1">
                      <a:ln>
                        <a:noFill/>
                      </a:ln>
                      <a:solidFill>
                        <a:prstClr val="black"/>
                      </a:solidFill>
                      <a:effectLst/>
                      <a:uLnTx/>
                      <a:uFillTx/>
                      <a:ea typeface="+mn-ea"/>
                      <a:cs typeface="Calibri"/>
                    </a:rPr>
                    <a:t>coreboard</a:t>
                  </a:r>
                  <a:r>
                    <a:rPr kumimoji="0" lang="en-GB" b="0" i="0" u="none" strike="noStrike" kern="1200" cap="none" spc="0" normalizeH="0" baseline="0" noProof="0">
                      <a:ln>
                        <a:noFill/>
                      </a:ln>
                      <a:solidFill>
                        <a:prstClr val="black"/>
                      </a:solidFill>
                      <a:effectLst/>
                      <a:uLnTx/>
                      <a:uFillTx/>
                      <a:ea typeface="+mn-ea"/>
                      <a:cs typeface="Calibri"/>
                    </a:rPr>
                    <a:t>, alert mechanism report, MIP, CSRs)</a:t>
                  </a:r>
                </a:p>
              </p:txBody>
            </p:sp>
            <p:sp>
              <p:nvSpPr>
                <p:cNvPr id="23" name="Rectangle 18">
                  <a:extLst>
                    <a:ext uri="{FF2B5EF4-FFF2-40B4-BE49-F238E27FC236}">
                      <a16:creationId xmlns:a16="http://schemas.microsoft.com/office/drawing/2014/main" id="{31EFF824-E761-425F-B06E-7DA84B26C251}"/>
                    </a:ext>
                  </a:extLst>
                </p:cNvPr>
                <p:cNvSpPr/>
                <p:nvPr/>
              </p:nvSpPr>
              <p:spPr>
                <a:xfrm>
                  <a:off x="5106093" y="358510"/>
                  <a:ext cx="4165229" cy="1719850"/>
                </a:xfrm>
                <a:prstGeom prst="rect">
                  <a:avLst/>
                </a:prstGeom>
                <a:solidFill>
                  <a:srgbClr val="7D9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b="1" i="0" u="none" strike="noStrike" kern="1200" cap="none" spc="0" normalizeH="0" baseline="0" noProof="0">
                      <a:ln>
                        <a:noFill/>
                      </a:ln>
                      <a:solidFill>
                        <a:prstClr val="white"/>
                      </a:solidFill>
                      <a:effectLst/>
                      <a:uLnTx/>
                      <a:uFillTx/>
                      <a:ea typeface="+mn-ea"/>
                      <a:cs typeface="Calibri"/>
                    </a:rPr>
                    <a:t>Smart and Transparent use of Public Money</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b="0" i="0" u="none" strike="noStrike" kern="1200" cap="none" spc="0" normalizeH="0" baseline="0" noProof="0">
                      <a:ln>
                        <a:noFill/>
                      </a:ln>
                      <a:solidFill>
                        <a:prstClr val="white"/>
                      </a:solidFill>
                      <a:effectLst/>
                      <a:uLnTx/>
                      <a:uFillTx/>
                      <a:ea typeface="+mn-ea"/>
                      <a:cs typeface="Calibri"/>
                    </a:rPr>
                    <a:t>Intelligent climate share (e.g. taxonomy based)</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b="0" i="0" u="none" strike="noStrike" kern="1200" cap="none" spc="0" normalizeH="0" baseline="0" noProof="0">
                      <a:ln>
                        <a:noFill/>
                      </a:ln>
                      <a:solidFill>
                        <a:prstClr val="white"/>
                      </a:solidFill>
                      <a:effectLst/>
                      <a:uLnTx/>
                      <a:uFillTx/>
                      <a:ea typeface="+mn-ea"/>
                      <a:cs typeface="Calibri"/>
                    </a:rPr>
                    <a:t>Disclosure for recovery and MFF beneficiaries (NFRD)</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b="0" i="0" u="none" strike="noStrike" kern="1200" cap="none" spc="0" normalizeH="0" baseline="0" noProof="0">
                      <a:ln>
                        <a:noFill/>
                      </a:ln>
                      <a:solidFill>
                        <a:prstClr val="white"/>
                      </a:solidFill>
                      <a:effectLst/>
                      <a:uLnTx/>
                      <a:uFillTx/>
                      <a:ea typeface="+mn-ea"/>
                      <a:cs typeface="Calibri"/>
                    </a:rPr>
                    <a:t>Mobilise/facilitate key role of government in leading and stimulating innovation</a:t>
                  </a:r>
                </a:p>
              </p:txBody>
            </p:sp>
          </p:grpSp>
          <p:sp>
            <p:nvSpPr>
              <p:cNvPr id="16" name="Arrow: Pentagon 22">
                <a:extLst>
                  <a:ext uri="{FF2B5EF4-FFF2-40B4-BE49-F238E27FC236}">
                    <a16:creationId xmlns:a16="http://schemas.microsoft.com/office/drawing/2014/main" id="{4E40A69B-42DC-476F-B690-6D55ED49EE89}"/>
                  </a:ext>
                </a:extLst>
              </p:cNvPr>
              <p:cNvSpPr/>
              <p:nvPr/>
            </p:nvSpPr>
            <p:spPr>
              <a:xfrm rot="16200000" flipV="1">
                <a:off x="187881" y="3733560"/>
                <a:ext cx="2484113" cy="1838323"/>
              </a:xfrm>
              <a:prstGeom prst="homePlate">
                <a:avLst>
                  <a:gd name="adj" fmla="val 32383"/>
                </a:avLst>
              </a:prstGeom>
              <a:solidFill>
                <a:schemeClr val="accent1">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b="1" i="0" u="none" strike="noStrike" kern="1200" cap="none" spc="0" normalizeH="0" baseline="0" noProof="0">
                    <a:ln>
                      <a:noFill/>
                    </a:ln>
                    <a:solidFill>
                      <a:prstClr val="black"/>
                    </a:solidFill>
                    <a:effectLst/>
                    <a:uLnTx/>
                    <a:uFillTx/>
                    <a:ea typeface="+mn-ea"/>
                    <a:cs typeface="Calibri"/>
                  </a:rPr>
                  <a:t>Build resilience</a:t>
                </a:r>
              </a:p>
            </p:txBody>
          </p:sp>
          <p:sp>
            <p:nvSpPr>
              <p:cNvPr id="17" name="Flowchart: Off-page Connector 23">
                <a:extLst>
                  <a:ext uri="{FF2B5EF4-FFF2-40B4-BE49-F238E27FC236}">
                    <a16:creationId xmlns:a16="http://schemas.microsoft.com/office/drawing/2014/main" id="{5BD424CC-EF11-4C16-9BBF-6FCE7B2401BA}"/>
                  </a:ext>
                </a:extLst>
              </p:cNvPr>
              <p:cNvSpPr/>
              <p:nvPr/>
            </p:nvSpPr>
            <p:spPr>
              <a:xfrm>
                <a:off x="510778" y="581026"/>
                <a:ext cx="1838325" cy="2450171"/>
              </a:xfrm>
              <a:prstGeom prst="flowChartOffpageConnector">
                <a:avLst/>
              </a:prstGeom>
              <a:solidFill>
                <a:srgbClr val="4BA995">
                  <a:alpha val="57647"/>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b="1" i="0" u="none" strike="noStrike" kern="1200" cap="none" spc="0" normalizeH="0" baseline="0" noProof="0">
                    <a:ln>
                      <a:noFill/>
                    </a:ln>
                    <a:solidFill>
                      <a:prstClr val="black"/>
                    </a:solidFill>
                    <a:effectLst/>
                    <a:uLnTx/>
                    <a:uFillTx/>
                    <a:ea typeface="+mn-ea"/>
                    <a:cs typeface="Calibri"/>
                  </a:rPr>
                  <a:t>Boost green investment</a:t>
                </a:r>
              </a:p>
            </p:txBody>
          </p:sp>
          <p:sp>
            <p:nvSpPr>
              <p:cNvPr id="18" name="Arrow: Pentagon 25">
                <a:extLst>
                  <a:ext uri="{FF2B5EF4-FFF2-40B4-BE49-F238E27FC236}">
                    <a16:creationId xmlns:a16="http://schemas.microsoft.com/office/drawing/2014/main" id="{6A2A0677-D07E-4892-A28A-DBABB05D0BA5}"/>
                  </a:ext>
                </a:extLst>
              </p:cNvPr>
              <p:cNvSpPr/>
              <p:nvPr/>
            </p:nvSpPr>
            <p:spPr>
              <a:xfrm rot="16200000" flipV="1">
                <a:off x="187881" y="3733561"/>
                <a:ext cx="2484113" cy="1838323"/>
              </a:xfrm>
              <a:prstGeom prst="homePlate">
                <a:avLst>
                  <a:gd name="adj" fmla="val 32383"/>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b="1" u="none" strike="noStrike" kern="1200" cap="none" spc="0" normalizeH="0" baseline="0" noProof="0">
                    <a:ln>
                      <a:noFill/>
                    </a:ln>
                    <a:solidFill>
                      <a:prstClr val="black"/>
                    </a:solidFill>
                    <a:effectLst/>
                    <a:uLnTx/>
                    <a:uFillTx/>
                    <a:ea typeface="+mn-ea"/>
                    <a:cs typeface="Calibri"/>
                  </a:rPr>
                  <a:t>Recover</a:t>
                </a:r>
                <a:r>
                  <a:rPr kumimoji="0" lang="en-GB" b="1" u="none" strike="noStrike" kern="1200" cap="none" spc="0" normalizeH="0" noProof="0">
                    <a:ln>
                      <a:noFill/>
                    </a:ln>
                    <a:solidFill>
                      <a:prstClr val="black"/>
                    </a:solidFill>
                    <a:effectLst/>
                    <a:uLnTx/>
                    <a:uFillTx/>
                    <a:ea typeface="+mn-ea"/>
                    <a:cs typeface="Calibri"/>
                  </a:rPr>
                  <a:t> and b</a:t>
                </a:r>
                <a:r>
                  <a:rPr kumimoji="0" lang="en-GB" b="1" u="none" strike="noStrike" kern="1200" cap="none" spc="0" normalizeH="0" baseline="0" noProof="0">
                    <a:ln>
                      <a:noFill/>
                    </a:ln>
                    <a:solidFill>
                      <a:prstClr val="black"/>
                    </a:solidFill>
                    <a:effectLst/>
                    <a:uLnTx/>
                    <a:uFillTx/>
                    <a:ea typeface="+mn-ea"/>
                    <a:cs typeface="Calibri"/>
                  </a:rPr>
                  <a:t>uild resilience</a:t>
                </a:r>
              </a:p>
            </p:txBody>
          </p:sp>
          <p:sp>
            <p:nvSpPr>
              <p:cNvPr id="19" name="Flowchart: Off-page Connector 26">
                <a:extLst>
                  <a:ext uri="{FF2B5EF4-FFF2-40B4-BE49-F238E27FC236}">
                    <a16:creationId xmlns:a16="http://schemas.microsoft.com/office/drawing/2014/main" id="{92BCB042-17C7-4241-8249-B6318EE5B117}"/>
                  </a:ext>
                </a:extLst>
              </p:cNvPr>
              <p:cNvSpPr/>
              <p:nvPr/>
            </p:nvSpPr>
            <p:spPr>
              <a:xfrm>
                <a:off x="510778" y="581027"/>
                <a:ext cx="1838325" cy="2450171"/>
              </a:xfrm>
              <a:prstGeom prst="flowChartOffpageConnector">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b="1" i="0" u="none" strike="noStrike" kern="1200" cap="none" spc="0" normalizeH="0" baseline="0" noProof="0">
                    <a:ln>
                      <a:noFill/>
                    </a:ln>
                    <a:solidFill>
                      <a:prstClr val="black"/>
                    </a:solidFill>
                    <a:effectLst/>
                    <a:uLnTx/>
                    <a:uFillTx/>
                    <a:ea typeface="+mn-ea"/>
                    <a:cs typeface="Calibri"/>
                  </a:rPr>
                  <a:t>Boost green deal</a:t>
                </a:r>
                <a:r>
                  <a:rPr kumimoji="0" lang="en-GB" b="1" i="0" u="none" strike="noStrike" kern="1200" cap="none" spc="0" normalizeH="0" noProof="0">
                    <a:ln>
                      <a:noFill/>
                    </a:ln>
                    <a:solidFill>
                      <a:prstClr val="black"/>
                    </a:solidFill>
                    <a:effectLst/>
                    <a:uLnTx/>
                    <a:uFillTx/>
                    <a:ea typeface="+mn-ea"/>
                    <a:cs typeface="Calibri"/>
                  </a:rPr>
                  <a:t> (</a:t>
                </a:r>
                <a:r>
                  <a:rPr kumimoji="0" lang="en-GB" b="1" i="0" u="none" strike="noStrike" kern="1200" cap="none" spc="0" normalizeH="0" baseline="0" noProof="0">
                    <a:ln>
                      <a:noFill/>
                    </a:ln>
                    <a:solidFill>
                      <a:prstClr val="black"/>
                    </a:solidFill>
                    <a:effectLst/>
                    <a:uLnTx/>
                    <a:uFillTx/>
                    <a:ea typeface="+mn-ea"/>
                    <a:cs typeface="Calibri"/>
                  </a:rPr>
                  <a:t>investment)</a:t>
                </a:r>
              </a:p>
            </p:txBody>
          </p:sp>
          <p:sp>
            <p:nvSpPr>
              <p:cNvPr id="20" name="Oval 24">
                <a:extLst>
                  <a:ext uri="{FF2B5EF4-FFF2-40B4-BE49-F238E27FC236}">
                    <a16:creationId xmlns:a16="http://schemas.microsoft.com/office/drawing/2014/main" id="{1CC74A16-4E90-471A-87D0-BFFCCEA9D4B6}"/>
                  </a:ext>
                </a:extLst>
              </p:cNvPr>
              <p:cNvSpPr/>
              <p:nvPr/>
            </p:nvSpPr>
            <p:spPr>
              <a:xfrm>
                <a:off x="637574" y="2425594"/>
                <a:ext cx="1584725" cy="1590675"/>
              </a:xfrm>
              <a:prstGeom prst="ellipse">
                <a:avLst/>
              </a:prstGeom>
              <a:solidFill>
                <a:srgbClr val="7D969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a:ln>
                      <a:noFill/>
                    </a:ln>
                    <a:solidFill>
                      <a:prstClr val="white"/>
                    </a:solidFill>
                    <a:effectLst/>
                    <a:uLnTx/>
                    <a:uFillTx/>
                    <a:ea typeface="+mn-ea"/>
                    <a:cs typeface="+mn-cs"/>
                  </a:rPr>
                  <a:t>Goals</a:t>
                </a:r>
              </a:p>
            </p:txBody>
          </p:sp>
          <p:sp>
            <p:nvSpPr>
              <p:cNvPr id="21" name="Arrow: Pentagon 21">
                <a:extLst>
                  <a:ext uri="{FF2B5EF4-FFF2-40B4-BE49-F238E27FC236}">
                    <a16:creationId xmlns:a16="http://schemas.microsoft.com/office/drawing/2014/main" id="{BFF6713D-1DEE-4B92-B7A0-BA4921F955DA}"/>
                  </a:ext>
                </a:extLst>
              </p:cNvPr>
              <p:cNvSpPr/>
              <p:nvPr/>
            </p:nvSpPr>
            <p:spPr>
              <a:xfrm>
                <a:off x="1987596" y="2738326"/>
                <a:ext cx="1288348" cy="1052453"/>
              </a:xfrm>
              <a:prstGeom prst="homePlate">
                <a:avLst>
                  <a:gd name="adj" fmla="val 28247"/>
                </a:avLst>
              </a:prstGeom>
              <a:solidFill>
                <a:schemeClr val="bg2">
                  <a:lumMod val="90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a:ln>
                      <a:noFill/>
                    </a:ln>
                    <a:solidFill>
                      <a:prstClr val="black"/>
                    </a:solidFill>
                    <a:effectLst/>
                    <a:uLnTx/>
                    <a:uFillTx/>
                    <a:ea typeface="+mn-ea"/>
                    <a:cs typeface="+mn-cs"/>
                  </a:rPr>
                  <a:t>Leverage to reach goals</a:t>
                </a:r>
              </a:p>
            </p:txBody>
          </p:sp>
        </p:grpSp>
        <p:grpSp>
          <p:nvGrpSpPr>
            <p:cNvPr id="8" name="Group 27">
              <a:extLst>
                <a:ext uri="{FF2B5EF4-FFF2-40B4-BE49-F238E27FC236}">
                  <a16:creationId xmlns:a16="http://schemas.microsoft.com/office/drawing/2014/main" id="{BD9283A4-47EC-455F-8970-EE6FE686ABC5}"/>
                </a:ext>
              </a:extLst>
            </p:cNvPr>
            <p:cNvGrpSpPr/>
            <p:nvPr/>
          </p:nvGrpSpPr>
          <p:grpSpPr>
            <a:xfrm>
              <a:off x="5428360" y="2700737"/>
              <a:ext cx="6517485" cy="3910270"/>
              <a:chOff x="5428360" y="2666013"/>
              <a:chExt cx="6517485" cy="3910270"/>
            </a:xfrm>
          </p:grpSpPr>
          <p:sp>
            <p:nvSpPr>
              <p:cNvPr id="9" name="Oval 1">
                <a:extLst>
                  <a:ext uri="{FF2B5EF4-FFF2-40B4-BE49-F238E27FC236}">
                    <a16:creationId xmlns:a16="http://schemas.microsoft.com/office/drawing/2014/main" id="{135FC30D-756D-406B-B771-F1FA5A942D77}"/>
                  </a:ext>
                </a:extLst>
              </p:cNvPr>
              <p:cNvSpPr/>
              <p:nvPr/>
            </p:nvSpPr>
            <p:spPr>
              <a:xfrm rot="5400000">
                <a:off x="5598236" y="2496137"/>
                <a:ext cx="1526540" cy="1866292"/>
              </a:xfrm>
              <a:prstGeom prst="ellipse">
                <a:avLst/>
              </a:prstGeom>
              <a:solidFill>
                <a:schemeClr val="bg2">
                  <a:lumMod val="90000"/>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a:ln>
                      <a:noFill/>
                    </a:ln>
                    <a:solidFill>
                      <a:prstClr val="black"/>
                    </a:solidFill>
                    <a:effectLst/>
                    <a:uLnTx/>
                    <a:uFillTx/>
                    <a:ea typeface="+mn-ea"/>
                    <a:cs typeface="+mn-cs"/>
                  </a:rPr>
                  <a:t>Governance Mechanism</a:t>
                </a:r>
              </a:p>
            </p:txBody>
          </p:sp>
          <p:sp>
            <p:nvSpPr>
              <p:cNvPr id="10" name="Rectangle 7">
                <a:extLst>
                  <a:ext uri="{FF2B5EF4-FFF2-40B4-BE49-F238E27FC236}">
                    <a16:creationId xmlns:a16="http://schemas.microsoft.com/office/drawing/2014/main" id="{B811D0A1-8C3A-48C2-B3FC-7F6E63760F74}"/>
                  </a:ext>
                </a:extLst>
              </p:cNvPr>
              <p:cNvSpPr/>
              <p:nvPr/>
            </p:nvSpPr>
            <p:spPr>
              <a:xfrm>
                <a:off x="6510510" y="4755118"/>
                <a:ext cx="5435335" cy="1821165"/>
              </a:xfrm>
              <a:prstGeom prst="rect">
                <a:avLst/>
              </a:prstGeom>
              <a:solidFill>
                <a:srgbClr val="203864"/>
              </a:solidFill>
              <a:ln>
                <a:solidFill>
                  <a:srgbClr val="203864"/>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b="1" i="0" u="none" strike="noStrike" kern="1200" cap="none" spc="0" normalizeH="0" baseline="0" noProof="0">
                    <a:ln>
                      <a:noFill/>
                    </a:ln>
                    <a:solidFill>
                      <a:prstClr val="white"/>
                    </a:solidFill>
                    <a:effectLst/>
                    <a:uLnTx/>
                    <a:uFillTx/>
                    <a:ea typeface="Calibri" panose="020F0502020204030204" pitchFamily="34" charset="0"/>
                    <a:cs typeface="Calibri"/>
                  </a:rPr>
                  <a:t>Mobilisation of private finance</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b="0" i="0" u="none" strike="noStrike" kern="1200" cap="none" spc="0" normalizeH="0" baseline="0" noProof="0">
                    <a:ln>
                      <a:noFill/>
                    </a:ln>
                    <a:solidFill>
                      <a:prstClr val="white"/>
                    </a:solidFill>
                    <a:effectLst/>
                    <a:uLnTx/>
                    <a:uFillTx/>
                    <a:ea typeface="+mn-ea"/>
                    <a:cs typeface="Calibri"/>
                  </a:rPr>
                  <a:t>Capital raising plans</a:t>
                </a:r>
              </a:p>
              <a:p>
                <a:pPr marL="285750" lvl="0" indent="-285750">
                  <a:lnSpc>
                    <a:spcPct val="107000"/>
                  </a:lnSpc>
                  <a:spcAft>
                    <a:spcPts val="800"/>
                  </a:spcAft>
                  <a:buFont typeface="Arial" panose="020B0604020202020204" pitchFamily="34" charset="0"/>
                  <a:buChar char="•"/>
                  <a:defRPr/>
                </a:pPr>
                <a:r>
                  <a:rPr kumimoji="0" lang="en-GB" b="0" i="0" u="none" strike="noStrike" kern="1200" cap="none" spc="0" normalizeH="0" baseline="0" noProof="0">
                    <a:ln>
                      <a:noFill/>
                    </a:ln>
                    <a:solidFill>
                      <a:prstClr val="white"/>
                    </a:solidFill>
                    <a:effectLst/>
                    <a:uLnTx/>
                    <a:uFillTx/>
                    <a:ea typeface="+mn-ea"/>
                    <a:cs typeface="Calibri"/>
                  </a:rPr>
                  <a:t>Green investment capacity building</a:t>
                </a:r>
                <a:r>
                  <a:rPr lang="en-GB">
                    <a:solidFill>
                      <a:prstClr val="white"/>
                    </a:solidFill>
                    <a:cs typeface="Calibri"/>
                  </a:rPr>
                  <a:t>: Strengthening DG REFORM’s green capacity</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b="0" i="0" u="none" strike="noStrike" kern="1200" cap="none" spc="0" normalizeH="0" baseline="0" noProof="0">
                    <a:ln>
                      <a:noFill/>
                    </a:ln>
                    <a:solidFill>
                      <a:prstClr val="white"/>
                    </a:solidFill>
                    <a:effectLst/>
                    <a:uLnTx/>
                    <a:uFillTx/>
                    <a:ea typeface="+mn-ea"/>
                    <a:cs typeface="Calibri"/>
                  </a:rPr>
                  <a:t>Regional investment hubs</a:t>
                </a:r>
              </a:p>
            </p:txBody>
          </p:sp>
        </p:grpSp>
      </p:grpSp>
      <p:pic>
        <p:nvPicPr>
          <p:cNvPr id="2" name="Picture 1" descr="A picture containing drawing&#10;&#10;Description automatically generated">
            <a:extLst>
              <a:ext uri="{FF2B5EF4-FFF2-40B4-BE49-F238E27FC236}">
                <a16:creationId xmlns:a16="http://schemas.microsoft.com/office/drawing/2014/main" id="{A26D9B51-9D1E-43F4-A738-4B1A2EB704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19" y="6339240"/>
            <a:ext cx="1035819" cy="473694"/>
          </a:xfrm>
          <a:prstGeom prst="rect">
            <a:avLst/>
          </a:prstGeom>
        </p:spPr>
      </p:pic>
    </p:spTree>
    <p:extLst>
      <p:ext uri="{BB962C8B-B14F-4D97-AF65-F5344CB8AC3E}">
        <p14:creationId xmlns:p14="http://schemas.microsoft.com/office/powerpoint/2010/main" val="1036586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FB9295-8332-4FD7-89EE-9094A7266364}"/>
              </a:ext>
            </a:extLst>
          </p:cNvPr>
          <p:cNvSpPr>
            <a:spLocks noGrp="1"/>
          </p:cNvSpPr>
          <p:nvPr>
            <p:ph type="title"/>
          </p:nvPr>
        </p:nvSpPr>
        <p:spPr>
          <a:xfrm>
            <a:off x="464341" y="142304"/>
            <a:ext cx="9536909" cy="1006475"/>
          </a:xfrm>
        </p:spPr>
        <p:txBody>
          <a:bodyPr>
            <a:normAutofit/>
          </a:bodyPr>
          <a:lstStyle/>
          <a:p>
            <a:r>
              <a:rPr lang="en-US" sz="2800">
                <a:latin typeface="Calibri" panose="020F0502020204030204" pitchFamily="34" charset="0"/>
                <a:cs typeface="Calibri" panose="020F0502020204030204" pitchFamily="34" charset="0"/>
              </a:rPr>
              <a:t>The RRF and its firepower are at the heart of the next MFF: </a:t>
            </a:r>
            <a:br>
              <a:rPr lang="en-US" sz="2800">
                <a:latin typeface="Calibri" panose="020F0502020204030204" pitchFamily="34" charset="0"/>
                <a:cs typeface="Calibri" panose="020F0502020204030204" pitchFamily="34" charset="0"/>
              </a:rPr>
            </a:br>
            <a:r>
              <a:rPr lang="en-US" sz="2800">
                <a:latin typeface="Calibri" panose="020F0502020204030204" pitchFamily="34" charset="0"/>
                <a:cs typeface="Calibri" panose="020F0502020204030204" pitchFamily="34" charset="0"/>
              </a:rPr>
              <a:t>RRPs as the new “blank sheet” to direct public resource</a:t>
            </a:r>
            <a:endParaRPr lang="en-US" sz="2800"/>
          </a:p>
        </p:txBody>
      </p:sp>
      <p:sp>
        <p:nvSpPr>
          <p:cNvPr id="4" name="Textplatzhalter 6">
            <a:extLst>
              <a:ext uri="{FF2B5EF4-FFF2-40B4-BE49-F238E27FC236}">
                <a16:creationId xmlns:a16="http://schemas.microsoft.com/office/drawing/2014/main" id="{32D244F9-7523-44EC-B8B1-6AE3966E6525}"/>
              </a:ext>
            </a:extLst>
          </p:cNvPr>
          <p:cNvSpPr txBox="1">
            <a:spLocks/>
          </p:cNvSpPr>
          <p:nvPr/>
        </p:nvSpPr>
        <p:spPr>
          <a:xfrm>
            <a:off x="159495" y="3602405"/>
            <a:ext cx="842412" cy="353729"/>
          </a:xfrm>
          <a:prstGeom prst="rect">
            <a:avLst/>
          </a:prstGeom>
          <a:solidFill>
            <a:srgbClr val="E3E4EA"/>
          </a:solidFill>
        </p:spPr>
        <p:txBody>
          <a:bodyPr vert="horz" lIns="0" tIns="0" rIns="0" bIns="0" rtlCol="0" anchor="ctr" anchorCtr="0">
            <a:noAutofit/>
          </a:bodyPr>
          <a:lstStyle>
            <a:defPPr>
              <a:defRPr lang="en-US"/>
            </a:defPPr>
            <a:lvl1pPr indent="0" algn="ctr">
              <a:lnSpc>
                <a:spcPct val="100000"/>
              </a:lnSpc>
              <a:spcBef>
                <a:spcPts val="0"/>
              </a:spcBef>
              <a:spcAft>
                <a:spcPts val="900"/>
              </a:spcAft>
              <a:buClr>
                <a:schemeClr val="accent3"/>
              </a:buClr>
              <a:buFont typeface="Flexo" pitchFamily="50" charset="0"/>
              <a:buNone/>
              <a:defRPr b="0">
                <a:latin typeface="Calibri" panose="020F0502020204030204" pitchFamily="34" charset="0"/>
                <a:ea typeface="Verdana" panose="020B0604030504040204" pitchFamily="34" charset="0"/>
                <a:cs typeface="Calibri" panose="020F0502020204030204" pitchFamily="34" charset="0"/>
              </a:defRPr>
            </a:lvl1pPr>
            <a:lvl2pPr marL="266700" indent="-266700">
              <a:lnSpc>
                <a:spcPts val="2800"/>
              </a:lnSpc>
              <a:spcBef>
                <a:spcPts val="0"/>
              </a:spcBef>
              <a:spcAft>
                <a:spcPts val="900"/>
              </a:spcAft>
              <a:buClr>
                <a:schemeClr val="accent3"/>
              </a:buClr>
              <a:buFont typeface="Arial" pitchFamily="34" charset="0"/>
              <a:buChar char="•"/>
              <a:defRPr sz="2000">
                <a:ea typeface="Verdana" panose="020B0604030504040204" pitchFamily="34" charset="0"/>
                <a:cs typeface="Verdana" panose="020B0604030504040204" pitchFamily="34" charset="0"/>
              </a:defRPr>
            </a:lvl2pPr>
            <a:lvl3pPr marL="561975" indent="-285750">
              <a:lnSpc>
                <a:spcPts val="2800"/>
              </a:lnSpc>
              <a:spcBef>
                <a:spcPts val="0"/>
              </a:spcBef>
              <a:spcAft>
                <a:spcPts val="900"/>
              </a:spcAft>
              <a:buClr>
                <a:schemeClr val="accent3"/>
              </a:buClr>
              <a:buFont typeface="Arial" pitchFamily="34" charset="0"/>
              <a:buChar char="•"/>
              <a:defRPr sz="1600">
                <a:ea typeface="Verdana" panose="020B0604030504040204" pitchFamily="34" charset="0"/>
                <a:cs typeface="Verdana" panose="020B0604030504040204" pitchFamily="34" charset="0"/>
              </a:defRPr>
            </a:lvl3pPr>
            <a:lvl4pPr marL="733425" indent="-285750" defTabSz="895350">
              <a:lnSpc>
                <a:spcPts val="2800"/>
              </a:lnSpc>
              <a:spcBef>
                <a:spcPts val="0"/>
              </a:spcBef>
              <a:spcAft>
                <a:spcPts val="900"/>
              </a:spcAft>
              <a:buClr>
                <a:schemeClr val="accent3"/>
              </a:buClr>
              <a:buFont typeface="Arial" pitchFamily="34" charset="0"/>
              <a:buChar char="•"/>
              <a:defRPr sz="1400">
                <a:ea typeface="Verdana" panose="020B0604030504040204" pitchFamily="34" charset="0"/>
                <a:cs typeface="Verdana" panose="020B0604030504040204" pitchFamily="34" charset="0"/>
              </a:defRPr>
            </a:lvl4pPr>
            <a:lvl5pPr marL="647700" indent="0">
              <a:lnSpc>
                <a:spcPts val="2800"/>
              </a:lnSpc>
              <a:spcBef>
                <a:spcPts val="0"/>
              </a:spcBef>
              <a:spcAft>
                <a:spcPts val="900"/>
              </a:spcAft>
              <a:buClr>
                <a:schemeClr val="tx1"/>
              </a:buClr>
              <a:buFont typeface="Arial" pitchFamily="34" charset="0"/>
              <a:buNone/>
              <a:defRPr baseline="0">
                <a:ea typeface="Verdana" panose="020B0604030504040204" pitchFamily="34" charset="0"/>
                <a:cs typeface="Verdana" panose="020B0604030504040204" pitchFamily="34" charset="0"/>
              </a:defRPr>
            </a:lvl5pPr>
            <a:lvl6pPr indent="0">
              <a:spcBef>
                <a:spcPct val="20000"/>
              </a:spcBef>
              <a:buFont typeface="Arial" pitchFamily="34" charset="0"/>
              <a:buNone/>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a:t>RRPs</a:t>
            </a:r>
          </a:p>
        </p:txBody>
      </p:sp>
      <p:cxnSp>
        <p:nvCxnSpPr>
          <p:cNvPr id="5" name="Gerader Verbinder 4">
            <a:extLst>
              <a:ext uri="{FF2B5EF4-FFF2-40B4-BE49-F238E27FC236}">
                <a16:creationId xmlns:a16="http://schemas.microsoft.com/office/drawing/2014/main" id="{01BDFC5F-246C-48F7-A0B4-36FB24CBBD7A}"/>
              </a:ext>
            </a:extLst>
          </p:cNvPr>
          <p:cNvCxnSpPr>
            <a:cxnSpLocks/>
          </p:cNvCxnSpPr>
          <p:nvPr/>
        </p:nvCxnSpPr>
        <p:spPr>
          <a:xfrm flipV="1">
            <a:off x="544172" y="1447065"/>
            <a:ext cx="517813" cy="2111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Gerader Verbinder 5">
            <a:extLst>
              <a:ext uri="{FF2B5EF4-FFF2-40B4-BE49-F238E27FC236}">
                <a16:creationId xmlns:a16="http://schemas.microsoft.com/office/drawing/2014/main" id="{F5B996D9-2DF6-414C-8388-8482B342F567}"/>
              </a:ext>
            </a:extLst>
          </p:cNvPr>
          <p:cNvCxnSpPr>
            <a:cxnSpLocks/>
          </p:cNvCxnSpPr>
          <p:nvPr/>
        </p:nvCxnSpPr>
        <p:spPr>
          <a:xfrm>
            <a:off x="545064" y="3998882"/>
            <a:ext cx="520761" cy="21626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11">
            <a:extLst>
              <a:ext uri="{FF2B5EF4-FFF2-40B4-BE49-F238E27FC236}">
                <a16:creationId xmlns:a16="http://schemas.microsoft.com/office/drawing/2014/main" id="{F270A84E-57EA-4450-8D63-6CA06143047D}"/>
              </a:ext>
            </a:extLst>
          </p:cNvPr>
          <p:cNvGrpSpPr/>
          <p:nvPr/>
        </p:nvGrpSpPr>
        <p:grpSpPr>
          <a:xfrm>
            <a:off x="1061985" y="1336614"/>
            <a:ext cx="10661243" cy="5061098"/>
            <a:chOff x="1064330" y="1206731"/>
            <a:chExt cx="10661243" cy="5061098"/>
          </a:xfrm>
        </p:grpSpPr>
        <p:sp>
          <p:nvSpPr>
            <p:cNvPr id="8" name="Gleichschenkliges Dreieck 7">
              <a:extLst>
                <a:ext uri="{FF2B5EF4-FFF2-40B4-BE49-F238E27FC236}">
                  <a16:creationId xmlns:a16="http://schemas.microsoft.com/office/drawing/2014/main" id="{A8280942-B363-40F7-8278-D2F1A1A1DEAD}"/>
                </a:ext>
              </a:extLst>
            </p:cNvPr>
            <p:cNvSpPr/>
            <p:nvPr/>
          </p:nvSpPr>
          <p:spPr bwMode="gray">
            <a:xfrm rot="5400000">
              <a:off x="7619069" y="3778120"/>
              <a:ext cx="1097280" cy="216714"/>
            </a:xfrm>
            <a:prstGeom prst="triangle">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p:nvGrpSpPr>
            <p:cNvPr id="9" name="Group 5">
              <a:extLst>
                <a:ext uri="{FF2B5EF4-FFF2-40B4-BE49-F238E27FC236}">
                  <a16:creationId xmlns:a16="http://schemas.microsoft.com/office/drawing/2014/main" id="{313BD915-B69D-4796-91B5-5FEA99A01002}"/>
                </a:ext>
              </a:extLst>
            </p:cNvPr>
            <p:cNvGrpSpPr/>
            <p:nvPr/>
          </p:nvGrpSpPr>
          <p:grpSpPr>
            <a:xfrm>
              <a:off x="1064330" y="1206731"/>
              <a:ext cx="6944749" cy="5061098"/>
              <a:chOff x="1988760" y="4050440"/>
              <a:chExt cx="6235218" cy="2250554"/>
            </a:xfrm>
          </p:grpSpPr>
          <p:grpSp>
            <p:nvGrpSpPr>
              <p:cNvPr id="14" name="Group 3">
                <a:extLst>
                  <a:ext uri="{FF2B5EF4-FFF2-40B4-BE49-F238E27FC236}">
                    <a16:creationId xmlns:a16="http://schemas.microsoft.com/office/drawing/2014/main" id="{18D93D91-E12C-42DB-821F-35529FFC0F2B}"/>
                  </a:ext>
                </a:extLst>
              </p:cNvPr>
              <p:cNvGrpSpPr/>
              <p:nvPr/>
            </p:nvGrpSpPr>
            <p:grpSpPr>
              <a:xfrm>
                <a:off x="4991319" y="4919023"/>
                <a:ext cx="274320" cy="450183"/>
                <a:chOff x="4761149" y="3164108"/>
                <a:chExt cx="274320" cy="450183"/>
              </a:xfrm>
            </p:grpSpPr>
            <p:sp>
              <p:nvSpPr>
                <p:cNvPr id="36" name="Textplatzhalter 6">
                  <a:extLst>
                    <a:ext uri="{FF2B5EF4-FFF2-40B4-BE49-F238E27FC236}">
                      <a16:creationId xmlns:a16="http://schemas.microsoft.com/office/drawing/2014/main" id="{89BB7F15-3167-48AE-972A-6E7B6E89719A}"/>
                    </a:ext>
                  </a:extLst>
                </p:cNvPr>
                <p:cNvSpPr txBox="1">
                  <a:spLocks/>
                </p:cNvSpPr>
                <p:nvPr/>
              </p:nvSpPr>
              <p:spPr bwMode="gray">
                <a:xfrm>
                  <a:off x="4761149" y="3164108"/>
                  <a:ext cx="27432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c)</a:t>
                  </a:r>
                </a:p>
              </p:txBody>
            </p:sp>
            <p:sp>
              <p:nvSpPr>
                <p:cNvPr id="37" name="Textplatzhalter 6">
                  <a:extLst>
                    <a:ext uri="{FF2B5EF4-FFF2-40B4-BE49-F238E27FC236}">
                      <a16:creationId xmlns:a16="http://schemas.microsoft.com/office/drawing/2014/main" id="{B2814399-E77B-411E-ACBD-AFF16915C0D1}"/>
                    </a:ext>
                  </a:extLst>
                </p:cNvPr>
                <p:cNvSpPr txBox="1">
                  <a:spLocks/>
                </p:cNvSpPr>
                <p:nvPr/>
              </p:nvSpPr>
              <p:spPr bwMode="gray">
                <a:xfrm>
                  <a:off x="4761149" y="3431411"/>
                  <a:ext cx="27432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d)</a:t>
                  </a:r>
                </a:p>
              </p:txBody>
            </p:sp>
          </p:grpSp>
          <p:grpSp>
            <p:nvGrpSpPr>
              <p:cNvPr id="15" name="Group 1">
                <a:extLst>
                  <a:ext uri="{FF2B5EF4-FFF2-40B4-BE49-F238E27FC236}">
                    <a16:creationId xmlns:a16="http://schemas.microsoft.com/office/drawing/2014/main" id="{35D285A8-7DF3-4582-9F34-C895D33732F5}"/>
                  </a:ext>
                </a:extLst>
              </p:cNvPr>
              <p:cNvGrpSpPr/>
              <p:nvPr/>
            </p:nvGrpSpPr>
            <p:grpSpPr>
              <a:xfrm>
                <a:off x="1988760" y="4050440"/>
                <a:ext cx="6235218" cy="2250554"/>
                <a:chOff x="1745474" y="2295525"/>
                <a:chExt cx="6235218" cy="2250554"/>
              </a:xfrm>
            </p:grpSpPr>
            <p:sp>
              <p:nvSpPr>
                <p:cNvPr id="16" name="Textplatzhalter 6">
                  <a:extLst>
                    <a:ext uri="{FF2B5EF4-FFF2-40B4-BE49-F238E27FC236}">
                      <a16:creationId xmlns:a16="http://schemas.microsoft.com/office/drawing/2014/main" id="{1A9589BD-9F4C-47E0-8F12-00AFE90B7144}"/>
                    </a:ext>
                  </a:extLst>
                </p:cNvPr>
                <p:cNvSpPr txBox="1">
                  <a:spLocks/>
                </p:cNvSpPr>
                <p:nvPr/>
              </p:nvSpPr>
              <p:spPr bwMode="gray">
                <a:xfrm>
                  <a:off x="1745474" y="2295525"/>
                  <a:ext cx="6235218" cy="2250554"/>
                </a:xfrm>
                <a:prstGeom prst="rect">
                  <a:avLst/>
                </a:prstGeom>
                <a:noFill/>
                <a:ln>
                  <a:solidFill>
                    <a:schemeClr val="tx1"/>
                  </a:solidFill>
                </a:ln>
              </p:spPr>
              <p:txBody>
                <a:bodyPr vert="horz" lIns="10800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a:latin typeface="Calibri" panose="020F0502020204030204" pitchFamily="34" charset="0"/>
                    <a:cs typeface="Calibri" panose="020F0502020204030204" pitchFamily="34" charset="0"/>
                  </a:endParaRPr>
                </a:p>
              </p:txBody>
            </p:sp>
            <p:sp>
              <p:nvSpPr>
                <p:cNvPr id="17" name="Textplatzhalter 6">
                  <a:extLst>
                    <a:ext uri="{FF2B5EF4-FFF2-40B4-BE49-F238E27FC236}">
                      <a16:creationId xmlns:a16="http://schemas.microsoft.com/office/drawing/2014/main" id="{76406FB0-5A9E-49F1-AB64-91B8AC4CBCEC}"/>
                    </a:ext>
                  </a:extLst>
                </p:cNvPr>
                <p:cNvSpPr txBox="1">
                  <a:spLocks/>
                </p:cNvSpPr>
                <p:nvPr/>
              </p:nvSpPr>
              <p:spPr bwMode="gray">
                <a:xfrm>
                  <a:off x="4761149" y="2391851"/>
                  <a:ext cx="310896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Evaluation criteria – Article 16</a:t>
                  </a:r>
                </a:p>
              </p:txBody>
            </p:sp>
            <p:sp>
              <p:nvSpPr>
                <p:cNvPr id="18" name="Textplatzhalter 6">
                  <a:extLst>
                    <a:ext uri="{FF2B5EF4-FFF2-40B4-BE49-F238E27FC236}">
                      <a16:creationId xmlns:a16="http://schemas.microsoft.com/office/drawing/2014/main" id="{1EDC1B29-2EA9-4D40-915F-3F28214599C1}"/>
                    </a:ext>
                  </a:extLst>
                </p:cNvPr>
                <p:cNvSpPr txBox="1">
                  <a:spLocks/>
                </p:cNvSpPr>
                <p:nvPr/>
              </p:nvSpPr>
              <p:spPr bwMode="gray">
                <a:xfrm>
                  <a:off x="5104049" y="2629502"/>
                  <a:ext cx="274320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Does the plan address the CSR?</a:t>
                  </a:r>
                </a:p>
              </p:txBody>
            </p:sp>
            <p:sp>
              <p:nvSpPr>
                <p:cNvPr id="19" name="Textplatzhalter 6">
                  <a:extLst>
                    <a:ext uri="{FF2B5EF4-FFF2-40B4-BE49-F238E27FC236}">
                      <a16:creationId xmlns:a16="http://schemas.microsoft.com/office/drawing/2014/main" id="{07483F42-6CC0-4FA0-A795-4D7ADE458457}"/>
                    </a:ext>
                  </a:extLst>
                </p:cNvPr>
                <p:cNvSpPr txBox="1">
                  <a:spLocks/>
                </p:cNvSpPr>
                <p:nvPr/>
              </p:nvSpPr>
              <p:spPr bwMode="gray">
                <a:xfrm>
                  <a:off x="5104049" y="2896805"/>
                  <a:ext cx="2743200" cy="182880"/>
                </a:xfrm>
                <a:prstGeom prst="rect">
                  <a:avLst/>
                </a:prstGeom>
                <a:solidFill>
                  <a:srgbClr val="92D050"/>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“green and digital transitions”*</a:t>
                  </a:r>
                </a:p>
              </p:txBody>
            </p:sp>
            <p:sp>
              <p:nvSpPr>
                <p:cNvPr id="20" name="Textplatzhalter 6">
                  <a:extLst>
                    <a:ext uri="{FF2B5EF4-FFF2-40B4-BE49-F238E27FC236}">
                      <a16:creationId xmlns:a16="http://schemas.microsoft.com/office/drawing/2014/main" id="{4A7632A7-6B99-4A81-8C41-1262385A8275}"/>
                    </a:ext>
                  </a:extLst>
                </p:cNvPr>
                <p:cNvSpPr txBox="1">
                  <a:spLocks/>
                </p:cNvSpPr>
                <p:nvPr/>
              </p:nvSpPr>
              <p:spPr bwMode="gray">
                <a:xfrm>
                  <a:off x="5104049" y="3164108"/>
                  <a:ext cx="274320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“lasting impact on MS”</a:t>
                  </a:r>
                </a:p>
              </p:txBody>
            </p:sp>
            <p:sp>
              <p:nvSpPr>
                <p:cNvPr id="21" name="Textplatzhalter 6">
                  <a:extLst>
                    <a:ext uri="{FF2B5EF4-FFF2-40B4-BE49-F238E27FC236}">
                      <a16:creationId xmlns:a16="http://schemas.microsoft.com/office/drawing/2014/main" id="{D7647627-1EBD-4DAC-816C-F5770876C448}"/>
                    </a:ext>
                  </a:extLst>
                </p:cNvPr>
                <p:cNvSpPr txBox="1">
                  <a:spLocks/>
                </p:cNvSpPr>
                <p:nvPr/>
              </p:nvSpPr>
              <p:spPr bwMode="gray">
                <a:xfrm>
                  <a:off x="5104047" y="3417166"/>
                  <a:ext cx="2743200" cy="2262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Growth potential, jobs, social impact</a:t>
                  </a:r>
                </a:p>
              </p:txBody>
            </p:sp>
            <p:sp>
              <p:nvSpPr>
                <p:cNvPr id="22" name="Textplatzhalter 6">
                  <a:extLst>
                    <a:ext uri="{FF2B5EF4-FFF2-40B4-BE49-F238E27FC236}">
                      <a16:creationId xmlns:a16="http://schemas.microsoft.com/office/drawing/2014/main" id="{463588F7-ECDE-4E98-9D41-6E20D87CE40A}"/>
                    </a:ext>
                  </a:extLst>
                </p:cNvPr>
                <p:cNvSpPr txBox="1">
                  <a:spLocks/>
                </p:cNvSpPr>
                <p:nvPr/>
              </p:nvSpPr>
              <p:spPr bwMode="gray">
                <a:xfrm>
                  <a:off x="5104047" y="3676223"/>
                  <a:ext cx="2743200" cy="2262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Are estimated total costs reasonable?</a:t>
                  </a:r>
                </a:p>
              </p:txBody>
            </p:sp>
            <p:sp>
              <p:nvSpPr>
                <p:cNvPr id="23" name="Textplatzhalter 6">
                  <a:extLst>
                    <a:ext uri="{FF2B5EF4-FFF2-40B4-BE49-F238E27FC236}">
                      <a16:creationId xmlns:a16="http://schemas.microsoft.com/office/drawing/2014/main" id="{8B1AEFD9-E4EE-474F-BD89-29924FF051E1}"/>
                    </a:ext>
                  </a:extLst>
                </p:cNvPr>
                <p:cNvSpPr txBox="1">
                  <a:spLocks/>
                </p:cNvSpPr>
                <p:nvPr/>
              </p:nvSpPr>
              <p:spPr bwMode="gray">
                <a:xfrm>
                  <a:off x="5109289" y="3938978"/>
                  <a:ext cx="2743200" cy="253319"/>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Reforms &amp; public investment projects</a:t>
                  </a:r>
                </a:p>
              </p:txBody>
            </p:sp>
            <p:sp>
              <p:nvSpPr>
                <p:cNvPr id="24" name="Textplatzhalter 6">
                  <a:extLst>
                    <a:ext uri="{FF2B5EF4-FFF2-40B4-BE49-F238E27FC236}">
                      <a16:creationId xmlns:a16="http://schemas.microsoft.com/office/drawing/2014/main" id="{A2C068CA-63EC-4E5B-A7EC-44E608CFAF7E}"/>
                    </a:ext>
                  </a:extLst>
                </p:cNvPr>
                <p:cNvSpPr txBox="1">
                  <a:spLocks/>
                </p:cNvSpPr>
                <p:nvPr/>
              </p:nvSpPr>
              <p:spPr bwMode="gray">
                <a:xfrm>
                  <a:off x="5104047" y="4233317"/>
                  <a:ext cx="274320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Effective implementation?</a:t>
                  </a:r>
                </a:p>
              </p:txBody>
            </p:sp>
            <p:sp>
              <p:nvSpPr>
                <p:cNvPr id="25" name="Textplatzhalter 6">
                  <a:extLst>
                    <a:ext uri="{FF2B5EF4-FFF2-40B4-BE49-F238E27FC236}">
                      <a16:creationId xmlns:a16="http://schemas.microsoft.com/office/drawing/2014/main" id="{B3D1E56A-A82A-4B9F-A324-7A90C688323F}"/>
                    </a:ext>
                  </a:extLst>
                </p:cNvPr>
                <p:cNvSpPr txBox="1">
                  <a:spLocks/>
                </p:cNvSpPr>
                <p:nvPr/>
              </p:nvSpPr>
              <p:spPr bwMode="gray">
                <a:xfrm>
                  <a:off x="4761149" y="2629502"/>
                  <a:ext cx="27432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a)</a:t>
                  </a:r>
                </a:p>
              </p:txBody>
            </p:sp>
            <p:sp>
              <p:nvSpPr>
                <p:cNvPr id="26" name="Textplatzhalter 6">
                  <a:extLst>
                    <a:ext uri="{FF2B5EF4-FFF2-40B4-BE49-F238E27FC236}">
                      <a16:creationId xmlns:a16="http://schemas.microsoft.com/office/drawing/2014/main" id="{59B9751A-663E-45CE-A373-9D3DF406459F}"/>
                    </a:ext>
                  </a:extLst>
                </p:cNvPr>
                <p:cNvSpPr txBox="1">
                  <a:spLocks/>
                </p:cNvSpPr>
                <p:nvPr/>
              </p:nvSpPr>
              <p:spPr bwMode="gray">
                <a:xfrm>
                  <a:off x="4761149" y="2896805"/>
                  <a:ext cx="274320" cy="182880"/>
                </a:xfrm>
                <a:prstGeom prst="rect">
                  <a:avLst/>
                </a:prstGeom>
                <a:solidFill>
                  <a:srgbClr val="92D050"/>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b)</a:t>
                  </a:r>
                </a:p>
              </p:txBody>
            </p:sp>
            <p:sp>
              <p:nvSpPr>
                <p:cNvPr id="27" name="Textplatzhalter 6">
                  <a:extLst>
                    <a:ext uri="{FF2B5EF4-FFF2-40B4-BE49-F238E27FC236}">
                      <a16:creationId xmlns:a16="http://schemas.microsoft.com/office/drawing/2014/main" id="{C00E28D6-1F58-4775-9D0A-EBEB81C8FA12}"/>
                    </a:ext>
                  </a:extLst>
                </p:cNvPr>
                <p:cNvSpPr txBox="1">
                  <a:spLocks/>
                </p:cNvSpPr>
                <p:nvPr/>
              </p:nvSpPr>
              <p:spPr bwMode="gray">
                <a:xfrm>
                  <a:off x="4761149" y="3698714"/>
                  <a:ext cx="27432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e)</a:t>
                  </a:r>
                </a:p>
              </p:txBody>
            </p:sp>
            <p:sp>
              <p:nvSpPr>
                <p:cNvPr id="28" name="Textplatzhalter 6">
                  <a:extLst>
                    <a:ext uri="{FF2B5EF4-FFF2-40B4-BE49-F238E27FC236}">
                      <a16:creationId xmlns:a16="http://schemas.microsoft.com/office/drawing/2014/main" id="{D1109E16-0F22-4E2F-A6B1-26EBB866304C}"/>
                    </a:ext>
                  </a:extLst>
                </p:cNvPr>
                <p:cNvSpPr txBox="1">
                  <a:spLocks/>
                </p:cNvSpPr>
                <p:nvPr/>
              </p:nvSpPr>
              <p:spPr bwMode="gray">
                <a:xfrm>
                  <a:off x="4761149" y="3966017"/>
                  <a:ext cx="27432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f)</a:t>
                  </a:r>
                </a:p>
              </p:txBody>
            </p:sp>
            <p:sp>
              <p:nvSpPr>
                <p:cNvPr id="29" name="Textplatzhalter 6">
                  <a:extLst>
                    <a:ext uri="{FF2B5EF4-FFF2-40B4-BE49-F238E27FC236}">
                      <a16:creationId xmlns:a16="http://schemas.microsoft.com/office/drawing/2014/main" id="{FE120F5E-0ECA-4386-8126-8745D564F0EE}"/>
                    </a:ext>
                  </a:extLst>
                </p:cNvPr>
                <p:cNvSpPr txBox="1">
                  <a:spLocks/>
                </p:cNvSpPr>
                <p:nvPr/>
              </p:nvSpPr>
              <p:spPr bwMode="gray">
                <a:xfrm>
                  <a:off x="4761149" y="4233317"/>
                  <a:ext cx="27432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g)</a:t>
                  </a:r>
                </a:p>
              </p:txBody>
            </p:sp>
            <p:sp>
              <p:nvSpPr>
                <p:cNvPr id="30" name="Textplatzhalter 6">
                  <a:extLst>
                    <a:ext uri="{FF2B5EF4-FFF2-40B4-BE49-F238E27FC236}">
                      <a16:creationId xmlns:a16="http://schemas.microsoft.com/office/drawing/2014/main" id="{B7E0536C-B958-49AF-8523-FD4B8CDE350D}"/>
                    </a:ext>
                  </a:extLst>
                </p:cNvPr>
                <p:cNvSpPr txBox="1">
                  <a:spLocks/>
                </p:cNvSpPr>
                <p:nvPr/>
              </p:nvSpPr>
              <p:spPr bwMode="gray">
                <a:xfrm>
                  <a:off x="1856022" y="2624063"/>
                  <a:ext cx="2743200"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Challenges identified in Eur. Semester</a:t>
                  </a:r>
                </a:p>
              </p:txBody>
            </p:sp>
            <p:sp>
              <p:nvSpPr>
                <p:cNvPr id="31" name="Textplatzhalter 6">
                  <a:extLst>
                    <a:ext uri="{FF2B5EF4-FFF2-40B4-BE49-F238E27FC236}">
                      <a16:creationId xmlns:a16="http://schemas.microsoft.com/office/drawing/2014/main" id="{4B147666-4A0B-419E-BA7D-AC4787D33EB9}"/>
                    </a:ext>
                  </a:extLst>
                </p:cNvPr>
                <p:cNvSpPr txBox="1">
                  <a:spLocks/>
                </p:cNvSpPr>
                <p:nvPr/>
              </p:nvSpPr>
              <p:spPr bwMode="gray">
                <a:xfrm>
                  <a:off x="1856022" y="2394098"/>
                  <a:ext cx="2743200"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RRPs – Article 15</a:t>
                  </a:r>
                </a:p>
              </p:txBody>
            </p:sp>
            <p:sp>
              <p:nvSpPr>
                <p:cNvPr id="32" name="Textplatzhalter 6">
                  <a:extLst>
                    <a:ext uri="{FF2B5EF4-FFF2-40B4-BE49-F238E27FC236}">
                      <a16:creationId xmlns:a16="http://schemas.microsoft.com/office/drawing/2014/main" id="{44B89074-B512-45AB-AA5C-01645C1ABB09}"/>
                    </a:ext>
                  </a:extLst>
                </p:cNvPr>
                <p:cNvSpPr txBox="1">
                  <a:spLocks/>
                </p:cNvSpPr>
                <p:nvPr/>
              </p:nvSpPr>
              <p:spPr bwMode="gray">
                <a:xfrm>
                  <a:off x="1866967" y="2976125"/>
                  <a:ext cx="2743200" cy="36576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Growth potential, jobs, social impact, green and digital</a:t>
                  </a:r>
                </a:p>
              </p:txBody>
            </p:sp>
            <p:sp>
              <p:nvSpPr>
                <p:cNvPr id="33" name="Textplatzhalter 6">
                  <a:extLst>
                    <a:ext uri="{FF2B5EF4-FFF2-40B4-BE49-F238E27FC236}">
                      <a16:creationId xmlns:a16="http://schemas.microsoft.com/office/drawing/2014/main" id="{C55B7E72-6854-4A24-BAB5-509EA7DBBE43}"/>
                    </a:ext>
                  </a:extLst>
                </p:cNvPr>
                <p:cNvSpPr txBox="1">
                  <a:spLocks/>
                </p:cNvSpPr>
                <p:nvPr/>
              </p:nvSpPr>
              <p:spPr bwMode="gray">
                <a:xfrm>
                  <a:off x="1856022" y="3419627"/>
                  <a:ext cx="2743200"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Milestones, targets, investment projects</a:t>
                  </a:r>
                </a:p>
              </p:txBody>
            </p:sp>
            <p:sp>
              <p:nvSpPr>
                <p:cNvPr id="34" name="Textplatzhalter 6">
                  <a:extLst>
                    <a:ext uri="{FF2B5EF4-FFF2-40B4-BE49-F238E27FC236}">
                      <a16:creationId xmlns:a16="http://schemas.microsoft.com/office/drawing/2014/main" id="{C060CA54-5431-42DF-AF2D-D51DD7E883DE}"/>
                    </a:ext>
                  </a:extLst>
                </p:cNvPr>
                <p:cNvSpPr txBox="1">
                  <a:spLocks/>
                </p:cNvSpPr>
                <p:nvPr/>
              </p:nvSpPr>
              <p:spPr bwMode="gray">
                <a:xfrm>
                  <a:off x="1856022" y="3771689"/>
                  <a:ext cx="2743200"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Total costs of the reforms</a:t>
                  </a:r>
                </a:p>
              </p:txBody>
            </p:sp>
            <p:sp>
              <p:nvSpPr>
                <p:cNvPr id="35" name="Textplatzhalter 6">
                  <a:extLst>
                    <a:ext uri="{FF2B5EF4-FFF2-40B4-BE49-F238E27FC236}">
                      <a16:creationId xmlns:a16="http://schemas.microsoft.com/office/drawing/2014/main" id="{BA0B493D-555A-4C6D-9DE5-84AAFBD4FADD}"/>
                    </a:ext>
                  </a:extLst>
                </p:cNvPr>
                <p:cNvSpPr txBox="1">
                  <a:spLocks/>
                </p:cNvSpPr>
                <p:nvPr/>
              </p:nvSpPr>
              <p:spPr bwMode="gray">
                <a:xfrm>
                  <a:off x="1847605" y="4123751"/>
                  <a:ext cx="2743200"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[and more….]</a:t>
                  </a:r>
                </a:p>
              </p:txBody>
            </p:sp>
          </p:grpSp>
        </p:grpSp>
        <p:grpSp>
          <p:nvGrpSpPr>
            <p:cNvPr id="10" name="Group 7">
              <a:extLst>
                <a:ext uri="{FF2B5EF4-FFF2-40B4-BE49-F238E27FC236}">
                  <a16:creationId xmlns:a16="http://schemas.microsoft.com/office/drawing/2014/main" id="{36EFADD7-4682-4A2D-8630-077CC75A71F7}"/>
                </a:ext>
              </a:extLst>
            </p:cNvPr>
            <p:cNvGrpSpPr/>
            <p:nvPr/>
          </p:nvGrpSpPr>
          <p:grpSpPr>
            <a:xfrm>
              <a:off x="8322844" y="1756211"/>
              <a:ext cx="3402729" cy="3945787"/>
              <a:chOff x="8590475" y="2295525"/>
              <a:chExt cx="3402729" cy="2250554"/>
            </a:xfrm>
          </p:grpSpPr>
          <p:sp>
            <p:nvSpPr>
              <p:cNvPr id="11" name="Textplatzhalter 6">
                <a:extLst>
                  <a:ext uri="{FF2B5EF4-FFF2-40B4-BE49-F238E27FC236}">
                    <a16:creationId xmlns:a16="http://schemas.microsoft.com/office/drawing/2014/main" id="{A667AA1E-CE01-4972-9636-B344DA97C56A}"/>
                  </a:ext>
                </a:extLst>
              </p:cNvPr>
              <p:cNvSpPr txBox="1">
                <a:spLocks/>
              </p:cNvSpPr>
              <p:nvPr/>
            </p:nvSpPr>
            <p:spPr bwMode="gray">
              <a:xfrm>
                <a:off x="8590475" y="2295525"/>
                <a:ext cx="3402729" cy="2250554"/>
              </a:xfrm>
              <a:prstGeom prst="rect">
                <a:avLst/>
              </a:prstGeom>
              <a:noFill/>
              <a:ln>
                <a:solidFill>
                  <a:schemeClr val="tx1"/>
                </a:solidFill>
              </a:ln>
            </p:spPr>
            <p:txBody>
              <a:bodyPr vert="horz" lIns="10800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a:latin typeface="Calibri" panose="020F0502020204030204" pitchFamily="34" charset="0"/>
                  <a:cs typeface="Calibri" panose="020F0502020204030204" pitchFamily="34" charset="0"/>
                </a:endParaRPr>
              </a:p>
            </p:txBody>
          </p:sp>
          <p:sp>
            <p:nvSpPr>
              <p:cNvPr id="12" name="Textplatzhalter 6">
                <a:extLst>
                  <a:ext uri="{FF2B5EF4-FFF2-40B4-BE49-F238E27FC236}">
                    <a16:creationId xmlns:a16="http://schemas.microsoft.com/office/drawing/2014/main" id="{0B80AF77-095F-438E-AA83-8DD52484C302}"/>
                  </a:ext>
                </a:extLst>
              </p:cNvPr>
              <p:cNvSpPr txBox="1">
                <a:spLocks/>
              </p:cNvSpPr>
              <p:nvPr/>
            </p:nvSpPr>
            <p:spPr bwMode="gray">
              <a:xfrm>
                <a:off x="8733073" y="2384320"/>
                <a:ext cx="3147889" cy="18288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Risk</a:t>
                </a:r>
              </a:p>
            </p:txBody>
          </p:sp>
          <p:sp>
            <p:nvSpPr>
              <p:cNvPr id="13" name="Textplatzhalter 6">
                <a:extLst>
                  <a:ext uri="{FF2B5EF4-FFF2-40B4-BE49-F238E27FC236}">
                    <a16:creationId xmlns:a16="http://schemas.microsoft.com/office/drawing/2014/main" id="{743DD026-48A6-40D3-B552-C171F1FB7CBC}"/>
                  </a:ext>
                </a:extLst>
              </p:cNvPr>
              <p:cNvSpPr txBox="1">
                <a:spLocks/>
              </p:cNvSpPr>
              <p:nvPr/>
            </p:nvSpPr>
            <p:spPr bwMode="gray">
              <a:xfrm>
                <a:off x="8763967" y="2659415"/>
                <a:ext cx="3108960" cy="180823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0" indent="-285750">
                  <a:buFont typeface="Arial" panose="020B0604020202020204" pitchFamily="34" charset="0"/>
                  <a:buChar char="•"/>
                </a:pPr>
                <a:r>
                  <a:rPr lang="en-GB" sz="1800">
                    <a:latin typeface="Calibri" panose="020F0502020204030204" pitchFamily="34" charset="0"/>
                    <a:cs typeface="Calibri" panose="020F0502020204030204" pitchFamily="34" charset="0"/>
                  </a:rPr>
                  <a:t>It is sufficient to address </a:t>
                </a:r>
                <a:r>
                  <a:rPr lang="en-GB" sz="1800" b="1">
                    <a:latin typeface="Calibri" panose="020F0502020204030204" pitchFamily="34" charset="0"/>
                    <a:cs typeface="Calibri" panose="020F0502020204030204" pitchFamily="34" charset="0"/>
                  </a:rPr>
                  <a:t>either</a:t>
                </a:r>
                <a:r>
                  <a:rPr lang="en-GB" sz="1800">
                    <a:latin typeface="Calibri" panose="020F0502020204030204" pitchFamily="34" charset="0"/>
                    <a:cs typeface="Calibri" panose="020F0502020204030204" pitchFamily="34" charset="0"/>
                  </a:rPr>
                  <a:t> “green” </a:t>
                </a:r>
                <a:r>
                  <a:rPr lang="en-GB" sz="1800" b="1">
                    <a:latin typeface="Calibri" panose="020F0502020204030204" pitchFamily="34" charset="0"/>
                    <a:cs typeface="Calibri" panose="020F0502020204030204" pitchFamily="34" charset="0"/>
                  </a:rPr>
                  <a:t>or</a:t>
                </a:r>
                <a:r>
                  <a:rPr lang="en-GB" sz="1800">
                    <a:latin typeface="Calibri" panose="020F0502020204030204" pitchFamily="34" charset="0"/>
                    <a:cs typeface="Calibri" panose="020F0502020204030204" pitchFamily="34" charset="0"/>
                  </a:rPr>
                  <a:t> “digital” criteria in the RRPs (see Annex II, COM proposal)</a:t>
                </a:r>
              </a:p>
              <a:p>
                <a:pPr marL="571500" indent="-285750">
                  <a:buFont typeface="Arial" panose="020B0604020202020204" pitchFamily="34" charset="0"/>
                  <a:buChar char="•"/>
                </a:pPr>
                <a:r>
                  <a:rPr lang="en-GB" sz="1800">
                    <a:latin typeface="Calibri" panose="020F0502020204030204" pitchFamily="34" charset="0"/>
                    <a:cs typeface="Calibri" panose="020F0502020204030204" pitchFamily="34" charset="0"/>
                  </a:rPr>
                  <a:t>Evaluation criteria are only vaguely defined </a:t>
                </a:r>
              </a:p>
              <a:p>
                <a:pPr marL="285750"/>
                <a:r>
                  <a:rPr lang="en-GB" sz="1800" i="1">
                    <a:latin typeface="Calibri" panose="020F0502020204030204" pitchFamily="34" charset="0"/>
                    <a:cs typeface="Calibri" panose="020F0502020204030204" pitchFamily="34" charset="0"/>
                  </a:rPr>
                  <a:t>Example:</a:t>
                </a:r>
                <a:r>
                  <a:rPr lang="en-GB" sz="1800">
                    <a:latin typeface="Calibri" panose="020F0502020204030204" pitchFamily="34" charset="0"/>
                    <a:cs typeface="Calibri" panose="020F0502020204030204" pitchFamily="34" charset="0"/>
                  </a:rPr>
                  <a:t> “</a:t>
                </a:r>
                <a:r>
                  <a:rPr lang="en-GB" sz="1800" b="0" u="none" strike="noStrike" baseline="0">
                    <a:solidFill>
                      <a:srgbClr val="000000"/>
                    </a:solidFill>
                    <a:latin typeface="Calibri" panose="020F0502020204030204" pitchFamily="34" charset="0"/>
                    <a:cs typeface="Calibri" panose="020F0502020204030204" pitchFamily="34" charset="0"/>
                  </a:rPr>
                  <a:t>significantly contribute to establish climate- and environmental-friendly systems (…)”</a:t>
                </a:r>
                <a:endParaRPr lang="en-GB" sz="1800">
                  <a:latin typeface="Calibri" panose="020F0502020204030204" pitchFamily="34" charset="0"/>
                  <a:cs typeface="Calibri" panose="020F0502020204030204" pitchFamily="34" charset="0"/>
                </a:endParaRPr>
              </a:p>
            </p:txBody>
          </p:sp>
        </p:grpSp>
      </p:grpSp>
      <p:sp>
        <p:nvSpPr>
          <p:cNvPr id="38" name="Rectangle 10">
            <a:extLst>
              <a:ext uri="{FF2B5EF4-FFF2-40B4-BE49-F238E27FC236}">
                <a16:creationId xmlns:a16="http://schemas.microsoft.com/office/drawing/2014/main" id="{C8DB66A1-2BA6-4693-BBE7-FEE9A04078D7}"/>
              </a:ext>
            </a:extLst>
          </p:cNvPr>
          <p:cNvSpPr/>
          <p:nvPr/>
        </p:nvSpPr>
        <p:spPr bwMode="gray">
          <a:xfrm>
            <a:off x="464341" y="6479793"/>
            <a:ext cx="11252229" cy="28457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*Draft Report by ECON-BUDG (01.09.20) has already proposed to split “green” and “digital” in separate criteria </a:t>
            </a:r>
          </a:p>
        </p:txBody>
      </p:sp>
    </p:spTree>
    <p:extLst>
      <p:ext uri="{BB962C8B-B14F-4D97-AF65-F5344CB8AC3E}">
        <p14:creationId xmlns:p14="http://schemas.microsoft.com/office/powerpoint/2010/main" val="2513548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3">
            <a:extLst>
              <a:ext uri="{FF2B5EF4-FFF2-40B4-BE49-F238E27FC236}">
                <a16:creationId xmlns:a16="http://schemas.microsoft.com/office/drawing/2014/main" id="{92B3E78F-264F-40C7-A692-9D6DB7664500}"/>
              </a:ext>
            </a:extLst>
          </p:cNvPr>
          <p:cNvSpPr>
            <a:spLocks noGrp="1"/>
          </p:cNvSpPr>
          <p:nvPr>
            <p:ph type="subTitle" idx="1"/>
          </p:nvPr>
        </p:nvSpPr>
        <p:spPr/>
        <p:txBody>
          <a:bodyPr>
            <a:normAutofit/>
          </a:bodyPr>
          <a:lstStyle/>
          <a:p>
            <a:r>
              <a:rPr lang="en-US" sz="2000" b="0" dirty="0"/>
              <a:t>How to operationalize the do no harm principle?</a:t>
            </a:r>
          </a:p>
        </p:txBody>
      </p:sp>
      <p:sp>
        <p:nvSpPr>
          <p:cNvPr id="3" name="Textplatzhalter 2">
            <a:extLst>
              <a:ext uri="{FF2B5EF4-FFF2-40B4-BE49-F238E27FC236}">
                <a16:creationId xmlns:a16="http://schemas.microsoft.com/office/drawing/2014/main" id="{58BC9F34-6267-4156-8249-BF381489AC2E}"/>
              </a:ext>
            </a:extLst>
          </p:cNvPr>
          <p:cNvSpPr>
            <a:spLocks noGrp="1"/>
          </p:cNvSpPr>
          <p:nvPr>
            <p:ph type="body" sz="quarter" idx="18"/>
          </p:nvPr>
        </p:nvSpPr>
        <p:spPr/>
        <p:txBody>
          <a:bodyPr>
            <a:normAutofit/>
          </a:bodyPr>
          <a:lstStyle/>
          <a:p>
            <a:r>
              <a:rPr lang="en-US" sz="2000" b="0"/>
              <a:t>The EU Taxonomy as a science-based tracking tool (vs. Rio marker)</a:t>
            </a:r>
          </a:p>
        </p:txBody>
      </p:sp>
      <p:sp>
        <p:nvSpPr>
          <p:cNvPr id="5" name="Textplatzhalter 4">
            <a:extLst>
              <a:ext uri="{FF2B5EF4-FFF2-40B4-BE49-F238E27FC236}">
                <a16:creationId xmlns:a16="http://schemas.microsoft.com/office/drawing/2014/main" id="{32F41DFF-ED64-4226-ADDB-EC56F8FC386D}"/>
              </a:ext>
            </a:extLst>
          </p:cNvPr>
          <p:cNvSpPr>
            <a:spLocks noGrp="1"/>
          </p:cNvSpPr>
          <p:nvPr>
            <p:ph type="body" sz="quarter" idx="22"/>
          </p:nvPr>
        </p:nvSpPr>
        <p:spPr/>
        <p:txBody>
          <a:bodyPr>
            <a:normAutofit/>
          </a:bodyPr>
          <a:lstStyle/>
          <a:p>
            <a:r>
              <a:rPr lang="en-US" sz="2000" b="0"/>
              <a:t>Governance</a:t>
            </a:r>
          </a:p>
        </p:txBody>
      </p:sp>
      <p:sp>
        <p:nvSpPr>
          <p:cNvPr id="7" name="Titel 5">
            <a:extLst>
              <a:ext uri="{FF2B5EF4-FFF2-40B4-BE49-F238E27FC236}">
                <a16:creationId xmlns:a16="http://schemas.microsoft.com/office/drawing/2014/main" id="{6C5A655E-3B2B-480A-A8D1-4F9D697BC412}"/>
              </a:ext>
            </a:extLst>
          </p:cNvPr>
          <p:cNvSpPr txBox="1">
            <a:spLocks/>
          </p:cNvSpPr>
          <p:nvPr/>
        </p:nvSpPr>
        <p:spPr>
          <a:xfrm>
            <a:off x="429172" y="558604"/>
            <a:ext cx="9536909" cy="680917"/>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dirty="0">
                <a:latin typeface="+mn-lt"/>
              </a:rPr>
              <a:t>Outline</a:t>
            </a:r>
          </a:p>
        </p:txBody>
      </p:sp>
      <p:sp>
        <p:nvSpPr>
          <p:cNvPr id="6" name="Untertitel 3">
            <a:extLst>
              <a:ext uri="{FF2B5EF4-FFF2-40B4-BE49-F238E27FC236}">
                <a16:creationId xmlns:a16="http://schemas.microsoft.com/office/drawing/2014/main" id="{DB22A1F4-AA2E-4FF3-B39E-9B3570513811}"/>
              </a:ext>
            </a:extLst>
          </p:cNvPr>
          <p:cNvSpPr txBox="1">
            <a:spLocks/>
          </p:cNvSpPr>
          <p:nvPr/>
        </p:nvSpPr>
        <p:spPr bwMode="gray">
          <a:xfrm>
            <a:off x="2038350" y="2055446"/>
            <a:ext cx="9296401" cy="680917"/>
          </a:xfrm>
          <a:prstGeom prst="rect">
            <a:avLst/>
          </a:prstGeom>
          <a:solidFill>
            <a:srgbClr val="F2F2F2"/>
          </a:solidFill>
        </p:spPr>
        <p:txBody>
          <a:bodyPr vert="horz" lIns="144000" tIns="45720" rIns="144000" bIns="45720" rtlCol="0" anchor="ctr">
            <a:normAutofit/>
          </a:bodyPr>
          <a:lstStyle>
            <a:lvl1pPr marL="0" indent="0" algn="l" defTabSz="914400" rtl="0" eaLnBrk="1" latinLnBrk="0" hangingPunct="1">
              <a:lnSpc>
                <a:spcPct val="100000"/>
              </a:lnSpc>
              <a:spcBef>
                <a:spcPts val="1000"/>
              </a:spcBef>
              <a:spcAft>
                <a:spcPts val="0"/>
              </a:spcAft>
              <a:buFont typeface="Arial" panose="020B0604020202020204" pitchFamily="34" charset="0"/>
              <a:buNone/>
              <a:defRPr sz="1800" b="1" kern="1200" baseline="0">
                <a:solidFill>
                  <a:schemeClr val="tx1"/>
                </a:solidFill>
                <a:latin typeface="+mn-lt"/>
                <a:ea typeface="Verdana" panose="020B0604030504040204" pitchFamily="34" charset="0"/>
                <a:cs typeface="Verdana" panose="020B060403050404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000" dirty="0"/>
              <a:t>Introduction (Overview and Investment Needs)</a:t>
            </a:r>
          </a:p>
        </p:txBody>
      </p:sp>
      <p:sp>
        <p:nvSpPr>
          <p:cNvPr id="8" name="Untertitel 3">
            <a:extLst>
              <a:ext uri="{FF2B5EF4-FFF2-40B4-BE49-F238E27FC236}">
                <a16:creationId xmlns:a16="http://schemas.microsoft.com/office/drawing/2014/main" id="{DD1AA88E-B933-4B2C-BBE5-CF4F962A5D26}"/>
              </a:ext>
            </a:extLst>
          </p:cNvPr>
          <p:cNvSpPr txBox="1">
            <a:spLocks/>
          </p:cNvSpPr>
          <p:nvPr/>
        </p:nvSpPr>
        <p:spPr bwMode="gray">
          <a:xfrm>
            <a:off x="1068961" y="2055445"/>
            <a:ext cx="769266" cy="680917"/>
          </a:xfrm>
          <a:prstGeom prst="rect">
            <a:avLst/>
          </a:prstGeom>
          <a:solidFill>
            <a:srgbClr val="F2F2F2"/>
          </a:solidFill>
        </p:spPr>
        <p:txBody>
          <a:bodyPr vert="horz" lIns="144000" tIns="45720" rIns="144000" bIns="45720" rtlCol="0" anchor="ctr">
            <a:normAutofit/>
          </a:bodyPr>
          <a:lstStyle>
            <a:lvl1pPr marL="0" indent="0" algn="l" defTabSz="914400" rtl="0" eaLnBrk="1" latinLnBrk="0" hangingPunct="1">
              <a:lnSpc>
                <a:spcPct val="100000"/>
              </a:lnSpc>
              <a:spcBef>
                <a:spcPts val="1000"/>
              </a:spcBef>
              <a:spcAft>
                <a:spcPts val="0"/>
              </a:spcAft>
              <a:buFont typeface="Arial" panose="020B0604020202020204" pitchFamily="34" charset="0"/>
              <a:buNone/>
              <a:defRPr sz="1800" b="1" kern="1200" baseline="0">
                <a:solidFill>
                  <a:schemeClr val="tx1"/>
                </a:solidFill>
                <a:latin typeface="+mn-lt"/>
                <a:ea typeface="Verdana" panose="020B0604030504040204" pitchFamily="34" charset="0"/>
                <a:cs typeface="Verdana" panose="020B060403050404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ctr"/>
            <a:endParaRPr lang="en-US" sz="2000" dirty="0"/>
          </a:p>
        </p:txBody>
      </p:sp>
    </p:spTree>
    <p:extLst>
      <p:ext uri="{BB962C8B-B14F-4D97-AF65-F5344CB8AC3E}">
        <p14:creationId xmlns:p14="http://schemas.microsoft.com/office/powerpoint/2010/main" val="2979593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26254E1-36B1-484B-BC7A-4BB76FA09686}"/>
              </a:ext>
            </a:extLst>
          </p:cNvPr>
          <p:cNvSpPr>
            <a:spLocks noGrp="1"/>
          </p:cNvSpPr>
          <p:nvPr>
            <p:ph type="body" sz="quarter" idx="18"/>
          </p:nvPr>
        </p:nvSpPr>
        <p:spPr>
          <a:xfrm>
            <a:off x="291041" y="1242236"/>
            <a:ext cx="11674218" cy="5439937"/>
          </a:xfrm>
        </p:spPr>
        <p:txBody>
          <a:bodyPr/>
          <a:lstStyle/>
          <a:p>
            <a:r>
              <a:rPr lang="en-US" sz="1600" b="1">
                <a:effectLst/>
                <a:latin typeface="Calibri" panose="020F0502020204030204" pitchFamily="34" charset="0"/>
                <a:ea typeface="Calibri" panose="020F0502020204030204" pitchFamily="34" charset="0"/>
                <a:cs typeface="Calibri" panose="020F0502020204030204" pitchFamily="34" charset="0"/>
              </a:rPr>
              <a:t>Coordinating</a:t>
            </a:r>
          </a:p>
          <a:p>
            <a:pPr lvl="1">
              <a:lnSpc>
                <a:spcPct val="100000"/>
              </a:lnSpc>
            </a:pPr>
            <a:r>
              <a:rPr lang="en-US" sz="2000">
                <a:effectLst/>
                <a:latin typeface="Calibri" panose="020F0502020204030204" pitchFamily="34" charset="0"/>
                <a:ea typeface="Calibri" panose="020F0502020204030204" pitchFamily="34" charset="0"/>
                <a:cs typeface="Calibri" panose="020F0502020204030204" pitchFamily="34" charset="0"/>
              </a:rPr>
              <a:t>RR</a:t>
            </a:r>
            <a:r>
              <a:rPr lang="en-US" sz="2000">
                <a:latin typeface="Calibri" panose="020F0502020204030204" pitchFamily="34" charset="0"/>
                <a:ea typeface="Calibri" panose="020F0502020204030204" pitchFamily="34" charset="0"/>
                <a:cs typeface="Calibri" panose="020F0502020204030204" pitchFamily="34" charset="0"/>
              </a:rPr>
              <a:t>P guidance</a:t>
            </a:r>
            <a:endParaRPr lang="en-US" sz="2000">
              <a:effectLst/>
              <a:latin typeface="Calibri" panose="020F0502020204030204" pitchFamily="34" charset="0"/>
              <a:ea typeface="Calibri" panose="020F0502020204030204" pitchFamily="34" charset="0"/>
              <a:cs typeface="Calibri" panose="020F0502020204030204" pitchFamily="34" charset="0"/>
            </a:endParaRPr>
          </a:p>
          <a:p>
            <a:r>
              <a:rPr lang="en-US" sz="1600" b="1">
                <a:effectLst/>
                <a:latin typeface="Calibri" panose="020F0502020204030204" pitchFamily="34" charset="0"/>
                <a:ea typeface="Calibri" panose="020F0502020204030204" pitchFamily="34" charset="0"/>
                <a:cs typeface="Calibri" panose="020F0502020204030204" pitchFamily="34" charset="0"/>
              </a:rPr>
              <a:t>Monitoring</a:t>
            </a:r>
          </a:p>
          <a:p>
            <a:pPr lvl="1">
              <a:lnSpc>
                <a:spcPct val="100000"/>
              </a:lnSpc>
            </a:pPr>
            <a:r>
              <a:rPr lang="en-US" sz="2000">
                <a:effectLst/>
                <a:latin typeface="Calibri" panose="020F0502020204030204" pitchFamily="34" charset="0"/>
                <a:ea typeface="Calibri" panose="020F0502020204030204" pitchFamily="34" charset="0"/>
              </a:rPr>
              <a:t>Similar to MIP (macroeconomic imbalance procedures) exploring whether and in what format an </a:t>
            </a:r>
            <a:r>
              <a:rPr lang="en-US" sz="2000" i="1">
                <a:effectLst/>
                <a:latin typeface="Calibri" panose="020F0502020204030204" pitchFamily="34" charset="0"/>
                <a:ea typeface="Calibri" panose="020F0502020204030204" pitchFamily="34" charset="0"/>
              </a:rPr>
              <a:t>Environmental Scoreboard </a:t>
            </a:r>
            <a:r>
              <a:rPr lang="en-US" sz="2000">
                <a:effectLst/>
                <a:latin typeface="Calibri" panose="020F0502020204030204" pitchFamily="34" charset="0"/>
                <a:ea typeface="Calibri" panose="020F0502020204030204" pitchFamily="34" charset="0"/>
              </a:rPr>
              <a:t>could be of value (e.g</a:t>
            </a:r>
            <a:r>
              <a:rPr lang="en-US" sz="2000">
                <a:latin typeface="Calibri" panose="020F0502020204030204" pitchFamily="34" charset="0"/>
                <a:ea typeface="Calibri" panose="020F0502020204030204" pitchFamily="34" charset="0"/>
              </a:rPr>
              <a:t>. stronger integration with NECPs)</a:t>
            </a:r>
          </a:p>
          <a:p>
            <a:pPr lvl="1">
              <a:lnSpc>
                <a:spcPct val="100000"/>
              </a:lnSpc>
            </a:pPr>
            <a:r>
              <a:rPr lang="en-GB" b="1">
                <a:latin typeface="Calibri" panose="020F0502020204030204" pitchFamily="34" charset="0"/>
                <a:cs typeface="Calibri" panose="020F0502020204030204" pitchFamily="34" charset="0"/>
              </a:rPr>
              <a:t>Improved tracking of climate shares</a:t>
            </a:r>
            <a:endParaRPr lang="en-GB" b="1">
              <a:latin typeface="Calibri" panose="020F0502020204030204" pitchFamily="34" charset="0"/>
              <a:ea typeface="Calibri" panose="020F0502020204030204" pitchFamily="34" charset="0"/>
              <a:cs typeface="Calibri" panose="020F0502020204030204" pitchFamily="34" charset="0"/>
            </a:endParaRPr>
          </a:p>
          <a:p>
            <a:pPr lvl="2">
              <a:lnSpc>
                <a:spcPct val="100000"/>
              </a:lnSpc>
            </a:pPr>
            <a:r>
              <a:rPr lang="en-GB" sz="1600">
                <a:solidFill>
                  <a:srgbClr val="000000"/>
                </a:solidFill>
                <a:latin typeface="Calibri" panose="020F0502020204030204" pitchFamily="34" charset="0"/>
                <a:ea typeface="Calibri" panose="020F0502020204030204" pitchFamily="34" charset="0"/>
                <a:cs typeface="Calibri" panose="020F0502020204030204" pitchFamily="34" charset="0"/>
              </a:rPr>
              <a:t>Use </a:t>
            </a:r>
            <a:r>
              <a:rPr lang="en-US" sz="1600">
                <a:latin typeface="Calibri" panose="020F0502020204030204" pitchFamily="34" charset="0"/>
                <a:ea typeface="Calibri" panose="020F0502020204030204" pitchFamily="34" charset="0"/>
                <a:cs typeface="Times New Roman" panose="02020603050405020304" pitchFamily="18" charset="0"/>
              </a:rPr>
              <a:t>Budgetary surveillance (including national plans): consistency with the green deal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0000"/>
              </a:lnSpc>
            </a:pPr>
            <a:r>
              <a:rPr lang="en-US" sz="1600">
                <a:latin typeface="Calibri" panose="020F0502020204030204" pitchFamily="34" charset="0"/>
                <a:cs typeface="Calibri" panose="020F0502020204030204" pitchFamily="34" charset="0"/>
              </a:rPr>
              <a:t>Transparency - using </a:t>
            </a:r>
            <a:r>
              <a:rPr lang="en-GB" sz="1600">
                <a:solidFill>
                  <a:srgbClr val="000000"/>
                </a:solidFill>
                <a:latin typeface="Calibri" panose="020F0502020204030204" pitchFamily="34" charset="0"/>
                <a:cs typeface="Calibri" panose="020F0502020204030204" pitchFamily="34" charset="0"/>
              </a:rPr>
              <a:t>the </a:t>
            </a:r>
            <a:r>
              <a:rPr lang="en-GB" sz="1600">
                <a:solidFill>
                  <a:srgbClr val="000000"/>
                </a:solidFill>
                <a:latin typeface="Calibri" panose="020F0502020204030204" pitchFamily="34" charset="0"/>
                <a:ea typeface="Calibri" panose="020F0502020204030204" pitchFamily="34" charset="0"/>
                <a:cs typeface="Calibri" panose="020F0502020204030204" pitchFamily="34" charset="0"/>
              </a:rPr>
              <a:t>Taxonomy </a:t>
            </a:r>
            <a:r>
              <a:rPr lang="en-US" sz="1600">
                <a:effectLst/>
                <a:latin typeface="Calibri" panose="020F0502020204030204" pitchFamily="34" charset="0"/>
                <a:ea typeface="Calibri" panose="020F0502020204030204" pitchFamily="34" charset="0"/>
                <a:cs typeface="Calibri" panose="020F0502020204030204" pitchFamily="34" charset="0"/>
              </a:rPr>
              <a:t>and the non-financial disclosure framework </a:t>
            </a: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to </a:t>
            </a:r>
            <a:r>
              <a:rPr lang="en-GB" sz="1600">
                <a:solidFill>
                  <a:srgbClr val="000000"/>
                </a:solidFill>
                <a:latin typeface="Calibri" panose="020F0502020204030204" pitchFamily="34" charset="0"/>
                <a:ea typeface="Calibri" panose="020F0502020204030204" pitchFamily="34" charset="0"/>
                <a:cs typeface="Calibri" panose="020F0502020204030204" pitchFamily="34" charset="0"/>
              </a:rPr>
              <a:t>monitor the set climate share – only investments that fulfil </a:t>
            </a: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lang="en-GB" sz="1600">
                <a:solidFill>
                  <a:srgbClr val="000000"/>
                </a:solidFill>
                <a:latin typeface="Calibri" panose="020F0502020204030204" pitchFamily="34" charset="0"/>
                <a:ea typeface="Calibri" panose="020F0502020204030204" pitchFamily="34" charset="0"/>
                <a:cs typeface="Calibri" panose="020F0502020204030204" pitchFamily="34" charset="0"/>
              </a:rPr>
              <a:t>evaluation criteria can qualify as green</a:t>
            </a:r>
          </a:p>
          <a:p>
            <a:pPr lvl="2">
              <a:lnSpc>
                <a:spcPct val="100000"/>
              </a:lnSpc>
            </a:pPr>
            <a:r>
              <a:rPr lang="en-GB" sz="1600">
                <a:solidFill>
                  <a:srgbClr val="000000"/>
                </a:solidFill>
                <a:latin typeface="Calibri" panose="020F0502020204030204" pitchFamily="34" charset="0"/>
                <a:ea typeface="Calibri" panose="020F0502020204030204" pitchFamily="34" charset="0"/>
                <a:cs typeface="Calibri" panose="020F0502020204030204" pitchFamily="34" charset="0"/>
              </a:rPr>
              <a:t>MFF </a:t>
            </a: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and </a:t>
            </a:r>
            <a:r>
              <a:rPr lang="en-GB" sz="1600">
                <a:solidFill>
                  <a:srgbClr val="000000"/>
                </a:solidFill>
                <a:latin typeface="Calibri" panose="020F0502020204030204" pitchFamily="34" charset="0"/>
                <a:ea typeface="Calibri" panose="020F0502020204030204" pitchFamily="34" charset="0"/>
                <a:cs typeface="Calibri" panose="020F0502020204030204" pitchFamily="34" charset="0"/>
              </a:rPr>
              <a:t>NGEU must avoid harm – thus, the “do no harm” principle should apply </a:t>
            </a:r>
            <a:r>
              <a:rPr lang="en-US" sz="1600">
                <a:solidFill>
                  <a:srgbClr val="000000"/>
                </a:solidFill>
                <a:effectLst/>
                <a:latin typeface="Calibri" panose="020F0502020204030204" pitchFamily="34" charset="0"/>
                <a:ea typeface="Calibri" panose="020F0502020204030204" pitchFamily="34" charset="0"/>
                <a:cs typeface="Calibri" panose="020F0502020204030204" pitchFamily="34" charset="0"/>
              </a:rPr>
              <a:t>to </a:t>
            </a:r>
            <a:r>
              <a:rPr lang="en-GB" sz="1600" u="sng">
                <a:solidFill>
                  <a:srgbClr val="000000"/>
                </a:solidFill>
                <a:latin typeface="Calibri" panose="020F0502020204030204" pitchFamily="34" charset="0"/>
                <a:ea typeface="Calibri" panose="020F0502020204030204" pitchFamily="34" charset="0"/>
                <a:cs typeface="Calibri" panose="020F0502020204030204" pitchFamily="34" charset="0"/>
              </a:rPr>
              <a:t>all</a:t>
            </a:r>
            <a:r>
              <a:rPr lang="en-GB" sz="1600">
                <a:solidFill>
                  <a:srgbClr val="000000"/>
                </a:solidFill>
                <a:latin typeface="Calibri" panose="020F0502020204030204" pitchFamily="34" charset="0"/>
                <a:ea typeface="Calibri" panose="020F0502020204030204" pitchFamily="34" charset="0"/>
                <a:cs typeface="Calibri" panose="020F0502020204030204" pitchFamily="34" charset="0"/>
              </a:rPr>
              <a:t> investments</a:t>
            </a:r>
            <a:r>
              <a:rPr lang="en-GB" sz="1600" baseline="30000">
                <a:solidFill>
                  <a:srgbClr val="000000"/>
                </a:solidFill>
                <a:latin typeface="Calibri" panose="020F0502020204030204" pitchFamily="34" charset="0"/>
                <a:ea typeface="Calibri" panose="020F0502020204030204" pitchFamily="34" charset="0"/>
                <a:cs typeface="Calibri" panose="020F0502020204030204" pitchFamily="34" charset="0"/>
              </a:rPr>
              <a:t>1 </a:t>
            </a:r>
            <a:r>
              <a:rPr lang="en-US" sz="1600">
                <a:solidFill>
                  <a:srgbClr val="000000"/>
                </a:solidFill>
                <a:latin typeface="Calibri" panose="020F0502020204030204" pitchFamily="34" charset="0"/>
                <a:ea typeface="Calibri" panose="020F0502020204030204" pitchFamily="34" charset="0"/>
                <a:cs typeface="Calibri" panose="020F0502020204030204" pitchFamily="34" charset="0"/>
              </a:rPr>
              <a:t>by building on </a:t>
            </a:r>
            <a:r>
              <a:rPr lang="en-GB" sz="1600">
                <a:solidFill>
                  <a:srgbClr val="000000"/>
                </a:solidFill>
                <a:latin typeface="Calibri" panose="020F0502020204030204" pitchFamily="34" charset="0"/>
                <a:ea typeface="Calibri" panose="020F0502020204030204" pitchFamily="34" charset="0"/>
                <a:cs typeface="Calibri" panose="020F0502020204030204" pitchFamily="34" charset="0"/>
              </a:rPr>
              <a:t>sectoral exclusion lists could be operationalised relatively quickly </a:t>
            </a:r>
            <a:r>
              <a:rPr lang="en-US" sz="1600">
                <a:solidFill>
                  <a:srgbClr val="000000"/>
                </a:solidFill>
                <a:latin typeface="Calibri" panose="020F0502020204030204" pitchFamily="34" charset="0"/>
                <a:ea typeface="Calibri" panose="020F0502020204030204" pitchFamily="34" charset="0"/>
                <a:cs typeface="Calibri" panose="020F0502020204030204" pitchFamily="34" charset="0"/>
              </a:rPr>
              <a:t>and reforming the much-criticized current approach based on “Rio markers”</a:t>
            </a:r>
            <a:endParaRPr lang="en-GB" sz="1600" baseline="3000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1600" b="1">
                <a:effectLst/>
                <a:latin typeface="Calibri" panose="020F0502020204030204" pitchFamily="34" charset="0"/>
                <a:ea typeface="Calibri" panose="020F0502020204030204" pitchFamily="34" charset="0"/>
                <a:cs typeface="Calibri" panose="020F0502020204030204" pitchFamily="34" charset="0"/>
              </a:rPr>
              <a:t>Providing recommendations through established European Semester structure and </a:t>
            </a:r>
            <a:r>
              <a:rPr lang="en-US" sz="1600" b="1">
                <a:latin typeface="Calibri" panose="020F0502020204030204" pitchFamily="34" charset="0"/>
                <a:ea typeface="Calibri" panose="020F0502020204030204" pitchFamily="34" charset="0"/>
                <a:cs typeface="Calibri" panose="020F0502020204030204" pitchFamily="34" charset="0"/>
              </a:rPr>
              <a:t>s</a:t>
            </a:r>
            <a:r>
              <a:rPr lang="en-US" sz="1600" b="1">
                <a:effectLst/>
                <a:latin typeface="Calibri" panose="020F0502020204030204" pitchFamily="34" charset="0"/>
                <a:ea typeface="Calibri" panose="020F0502020204030204" pitchFamily="34" charset="0"/>
                <a:cs typeface="Calibri" panose="020F0502020204030204" pitchFamily="34" charset="0"/>
              </a:rPr>
              <a:t>upport at national level </a:t>
            </a:r>
          </a:p>
          <a:p>
            <a:pPr lvl="1"/>
            <a:r>
              <a:rPr lang="en-US" sz="2000">
                <a:effectLst/>
                <a:latin typeface="Calibri" panose="020F0502020204030204" pitchFamily="34" charset="0"/>
                <a:ea typeface="Calibri" panose="020F0502020204030204" pitchFamily="34" charset="0"/>
                <a:cs typeface="Calibri" panose="020F0502020204030204" pitchFamily="34" charset="0"/>
              </a:rPr>
              <a:t>Capacity</a:t>
            </a:r>
            <a:r>
              <a:rPr lang="en-US" sz="2000">
                <a:latin typeface="Calibri" panose="020F0502020204030204" pitchFamily="34" charset="0"/>
                <a:ea typeface="Calibri" panose="020F0502020204030204" pitchFamily="34" charset="0"/>
                <a:cs typeface="Calibri" panose="020F0502020204030204" pitchFamily="34" charset="0"/>
              </a:rPr>
              <a:t> building (e.g. “National </a:t>
            </a:r>
            <a:r>
              <a:rPr lang="en-US" sz="2000" err="1">
                <a:latin typeface="Calibri" panose="020F0502020204030204" pitchFamily="34" charset="0"/>
                <a:ea typeface="Calibri" panose="020F0502020204030204" pitchFamily="34" charset="0"/>
                <a:cs typeface="Calibri" panose="020F0502020204030204" pitchFamily="34" charset="0"/>
              </a:rPr>
              <a:t>centres</a:t>
            </a:r>
            <a:r>
              <a:rPr lang="en-US" sz="2000">
                <a:latin typeface="Calibri" panose="020F0502020204030204" pitchFamily="34" charset="0"/>
                <a:ea typeface="Calibri" panose="020F0502020204030204" pitchFamily="34" charset="0"/>
                <a:cs typeface="Calibri" panose="020F0502020204030204" pitchFamily="34" charset="0"/>
              </a:rPr>
              <a:t> of Excellence” and “regional hubs” approach) </a:t>
            </a:r>
          </a:p>
          <a:p>
            <a:pPr lvl="1">
              <a:lnSpc>
                <a:spcPct val="100000"/>
              </a:lnSpc>
            </a:pPr>
            <a:r>
              <a:rPr lang="en-US" sz="2000">
                <a:effectLst/>
                <a:latin typeface="Calibri" panose="020F0502020204030204" pitchFamily="34" charset="0"/>
                <a:ea typeface="Calibri" panose="020F0502020204030204" pitchFamily="34" charset="0"/>
                <a:cs typeface="Calibri" panose="020F0502020204030204" pitchFamily="34" charset="0"/>
              </a:rPr>
              <a:t>MFF climate share commensurate with investment needs</a:t>
            </a:r>
          </a:p>
          <a:p>
            <a:pPr lvl="1">
              <a:lnSpc>
                <a:spcPct val="100000"/>
              </a:lnSpc>
            </a:pPr>
            <a:r>
              <a:rPr lang="en-US" sz="2000">
                <a:latin typeface="Calibri" panose="020F0502020204030204" pitchFamily="34" charset="0"/>
                <a:ea typeface="Calibri" panose="020F0502020204030204" pitchFamily="34" charset="0"/>
                <a:cs typeface="Calibri" panose="020F0502020204030204" pitchFamily="34" charset="0"/>
              </a:rPr>
              <a:t>Green capacity booster for DG REFORM</a:t>
            </a:r>
            <a:endParaRPr lang="en-US" sz="2000">
              <a:effectLst/>
              <a:latin typeface="Calibri" panose="020F0502020204030204" pitchFamily="34" charset="0"/>
              <a:ea typeface="Calibri" panose="020F0502020204030204" pitchFamily="34" charset="0"/>
              <a:cs typeface="Calibri" panose="020F0502020204030204" pitchFamily="34" charset="0"/>
            </a:endParaRPr>
          </a:p>
          <a:p>
            <a:pPr lvl="1">
              <a:lnSpc>
                <a:spcPct val="100000"/>
              </a:lnSpc>
            </a:pPr>
            <a:endParaRPr lang="en-GB">
              <a:effectLst/>
              <a:latin typeface="Calibri" panose="020F0502020204030204" pitchFamily="34" charset="0"/>
              <a:ea typeface="Calibri" panose="020F0502020204030204" pitchFamily="34" charset="0"/>
              <a:cs typeface="Times New Roman" panose="02020603050405020304" pitchFamily="18" charset="0"/>
            </a:endParaRPr>
          </a:p>
          <a:p>
            <a:endParaRPr lang="en-GB" sz="1600">
              <a:latin typeface="Calibri" panose="020F0502020204030204" pitchFamily="34" charset="0"/>
              <a:ea typeface="Calibri" panose="020F0502020204030204" pitchFamily="34" charset="0"/>
              <a:cs typeface="Times New Roman" panose="02020603050405020304" pitchFamily="18" charset="0"/>
            </a:endParaRPr>
          </a:p>
          <a:p>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endParaRPr lang="en-GB" sz="1600">
              <a:latin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139864E9-3DE3-4B8E-AEB0-CCFB8F3CBCCB}"/>
              </a:ext>
            </a:extLst>
          </p:cNvPr>
          <p:cNvSpPr>
            <a:spLocks noGrp="1"/>
          </p:cNvSpPr>
          <p:nvPr>
            <p:ph type="title"/>
          </p:nvPr>
        </p:nvSpPr>
        <p:spPr/>
        <p:txBody>
          <a:bodyPr>
            <a:noAutofit/>
          </a:bodyPr>
          <a:lstStyle/>
          <a:p>
            <a:r>
              <a:rPr lang="en-GB" sz="2800" b="0">
                <a:latin typeface="Calibri" panose="020F0502020204030204" pitchFamily="34" charset="0"/>
                <a:cs typeface="Calibri" panose="020F0502020204030204" pitchFamily="34" charset="0"/>
              </a:rPr>
              <a:t>Potential Elements of an Integrated Governance Mechanism for the Green Deal </a:t>
            </a:r>
          </a:p>
        </p:txBody>
      </p:sp>
      <p:sp>
        <p:nvSpPr>
          <p:cNvPr id="4" name="Textplatzhalter 6">
            <a:hlinkClick r:id="rId3"/>
            <a:extLst>
              <a:ext uri="{FF2B5EF4-FFF2-40B4-BE49-F238E27FC236}">
                <a16:creationId xmlns:a16="http://schemas.microsoft.com/office/drawing/2014/main" id="{25FA25E1-6555-4CDA-A2E7-8AA8D6AD54C6}"/>
              </a:ext>
            </a:extLst>
          </p:cNvPr>
          <p:cNvSpPr txBox="1">
            <a:spLocks/>
          </p:cNvSpPr>
          <p:nvPr/>
        </p:nvSpPr>
        <p:spPr bwMode="gray">
          <a:xfrm>
            <a:off x="9626885" y="5912559"/>
            <a:ext cx="2274074" cy="697695"/>
          </a:xfrm>
          <a:prstGeom prst="rect">
            <a:avLst/>
          </a:prstGeom>
          <a:no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900"/>
              </a:spcAft>
              <a:buClr>
                <a:srgbClr val="A5A5A5"/>
              </a:buClr>
              <a:buSzTx/>
              <a:buFont typeface="Flexo" pitchFamily="50" charset="0"/>
              <a:buNone/>
              <a:tabLst/>
              <a:defRPr/>
            </a:pPr>
            <a:r>
              <a:rPr kumimoji="0" lang="en-US" sz="12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1) As recommended by the statement of the TEG “</a:t>
            </a:r>
            <a:r>
              <a:rPr kumimoji="0" lang="en-GB" sz="1200" b="0" i="0" u="none" strike="noStrike" kern="1200" cap="none" spc="0" normalizeH="0" baseline="0" noProof="0">
                <a:ln>
                  <a:noFill/>
                </a:ln>
                <a:solidFill>
                  <a:schemeClr val="bg2">
                    <a:lumMod val="25000"/>
                  </a:schemeClr>
                </a:solidFill>
                <a:effectLst/>
                <a:uLnTx/>
                <a:uFillTx/>
                <a:latin typeface="Calibri" panose="020F0502020204030204" pitchFamily="34" charset="0"/>
                <a:ea typeface="Verdana" panose="020B060403050404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5 high-level principles for Recovery &amp; Resilience</a:t>
            </a:r>
            <a:r>
              <a:rPr kumimoji="0" lang="en-US" sz="1200" b="0" i="0" u="none" strike="noStrike" kern="1200" cap="none" spc="0" normalizeH="0" baseline="0" noProof="0">
                <a:ln>
                  <a:noFill/>
                </a:ln>
                <a:solidFill>
                  <a:prstClr val="black"/>
                </a:solidFill>
                <a:effectLst/>
                <a:uLnTx/>
                <a:uFillTx/>
                <a:latin typeface="Calibri" panose="020F0502020204030204" pitchFamily="34" charset="0"/>
                <a:ea typeface="Verdana" panose="020B0604030504040204" pitchFamily="34" charset="0"/>
                <a:cs typeface="Calibri" panose="020F0502020204030204" pitchFamily="34" charset="0"/>
              </a:rPr>
              <a:t>”</a:t>
            </a:r>
          </a:p>
        </p:txBody>
      </p:sp>
    </p:spTree>
    <p:extLst>
      <p:ext uri="{BB962C8B-B14F-4D97-AF65-F5344CB8AC3E}">
        <p14:creationId xmlns:p14="http://schemas.microsoft.com/office/powerpoint/2010/main" val="650503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E808A-2B46-4612-A60B-2B1695359068}"/>
              </a:ext>
            </a:extLst>
          </p:cNvPr>
          <p:cNvSpPr>
            <a:spLocks noGrp="1"/>
          </p:cNvSpPr>
          <p:nvPr>
            <p:ph type="title"/>
          </p:nvPr>
        </p:nvSpPr>
        <p:spPr/>
        <p:txBody>
          <a:bodyPr>
            <a:normAutofit/>
          </a:bodyPr>
          <a:lstStyle/>
          <a:p>
            <a:r>
              <a:rPr lang="en-GB" sz="2800">
                <a:latin typeface="Calibri" panose="020F0502020204030204" pitchFamily="34" charset="0"/>
                <a:cs typeface="Calibri" panose="020F0502020204030204" pitchFamily="34" charset="0"/>
              </a:rPr>
              <a:t>Monitoring: Capturing environmental factors through the European Semester</a:t>
            </a:r>
            <a:endParaRPr lang="en-US" sz="2800"/>
          </a:p>
        </p:txBody>
      </p:sp>
      <p:graphicFrame>
        <p:nvGraphicFramePr>
          <p:cNvPr id="4" name="Content Placeholder 3">
            <a:extLst>
              <a:ext uri="{FF2B5EF4-FFF2-40B4-BE49-F238E27FC236}">
                <a16:creationId xmlns:a16="http://schemas.microsoft.com/office/drawing/2014/main" id="{50C75D65-4BA8-4D18-BCB6-E178301C2220}"/>
              </a:ext>
            </a:extLst>
          </p:cNvPr>
          <p:cNvGraphicFramePr>
            <a:graphicFrameLocks/>
          </p:cNvGraphicFramePr>
          <p:nvPr>
            <p:extLst>
              <p:ext uri="{D42A27DB-BD31-4B8C-83A1-F6EECF244321}">
                <p14:modId xmlns:p14="http://schemas.microsoft.com/office/powerpoint/2010/main" val="3438098786"/>
              </p:ext>
            </p:extLst>
          </p:nvPr>
        </p:nvGraphicFramePr>
        <p:xfrm>
          <a:off x="838200" y="2058909"/>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60AFA12-958F-46FB-818C-1519B158E7D5}"/>
              </a:ext>
            </a:extLst>
          </p:cNvPr>
          <p:cNvSpPr txBox="1"/>
          <p:nvPr/>
        </p:nvSpPr>
        <p:spPr>
          <a:xfrm>
            <a:off x="397666" y="1342879"/>
            <a:ext cx="10769895" cy="584775"/>
          </a:xfrm>
          <a:prstGeom prst="rect">
            <a:avLst/>
          </a:prstGeom>
          <a:noFill/>
        </p:spPr>
        <p:txBody>
          <a:bodyPr wrap="square">
            <a:spAutoFit/>
          </a:bodyPr>
          <a:lstStyle/>
          <a:p>
            <a:pPr algn="just"/>
            <a:r>
              <a:rPr lang="en-GB" sz="1600" b="0">
                <a:latin typeface="Calibri" panose="020F0502020204030204" pitchFamily="34" charset="0"/>
                <a:cs typeface="Calibri" panose="020F0502020204030204" pitchFamily="34" charset="0"/>
              </a:rPr>
              <a:t>Proposing an </a:t>
            </a:r>
            <a:r>
              <a:rPr lang="en-GB" sz="1600" b="1">
                <a:latin typeface="Calibri" panose="020F0502020204030204" pitchFamily="34" charset="0"/>
                <a:cs typeface="Calibri" panose="020F0502020204030204" pitchFamily="34" charset="0"/>
              </a:rPr>
              <a:t>environmental scoreboard</a:t>
            </a:r>
            <a:r>
              <a:rPr lang="en-GB" sz="1600" b="0">
                <a:latin typeface="Calibri" panose="020F0502020204030204" pitchFamily="34" charset="0"/>
                <a:cs typeface="Calibri" panose="020F0502020204030204" pitchFamily="34" charset="0"/>
              </a:rPr>
              <a:t> in support of the European Semester’s Macroeconomic imbalance procedure scoreboard (MIP) to strengthen the implementation of the Green Deal on the national level</a:t>
            </a:r>
            <a:endParaRPr lang="en-GB" sz="16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1691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41B6BD-0D99-46D8-934C-B71BC0CB2409}"/>
              </a:ext>
            </a:extLst>
          </p:cNvPr>
          <p:cNvSpPr>
            <a:spLocks noGrp="1"/>
          </p:cNvSpPr>
          <p:nvPr>
            <p:ph type="title"/>
          </p:nvPr>
        </p:nvSpPr>
        <p:spPr/>
        <p:txBody>
          <a:bodyPr>
            <a:normAutofit/>
          </a:bodyPr>
          <a:lstStyle/>
          <a:p>
            <a:r>
              <a:rPr lang="en-GB" sz="2800">
                <a:latin typeface="Calibri" panose="020F0502020204030204" pitchFamily="34" charset="0"/>
                <a:cs typeface="Calibri" panose="020F0502020204030204" pitchFamily="34" charset="0"/>
              </a:rPr>
              <a:t>The case for an Environmental Scoreboard in the ES</a:t>
            </a:r>
            <a:endParaRPr lang="en-US" sz="2800"/>
          </a:p>
        </p:txBody>
      </p:sp>
      <p:sp>
        <p:nvSpPr>
          <p:cNvPr id="4" name="Content Placeholder 2">
            <a:extLst>
              <a:ext uri="{FF2B5EF4-FFF2-40B4-BE49-F238E27FC236}">
                <a16:creationId xmlns:a16="http://schemas.microsoft.com/office/drawing/2014/main" id="{189AAD21-66B1-4AB9-A530-B7808A6DC215}"/>
              </a:ext>
            </a:extLst>
          </p:cNvPr>
          <p:cNvSpPr txBox="1">
            <a:spLocks/>
          </p:cNvSpPr>
          <p:nvPr/>
        </p:nvSpPr>
        <p:spPr>
          <a:xfrm>
            <a:off x="2689810" y="1277471"/>
            <a:ext cx="9025932" cy="465548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sz="2000">
                <a:latin typeface="Calibri" panose="020F0502020204030204" pitchFamily="34" charset="0"/>
                <a:cs typeface="Calibri" panose="020F0502020204030204" pitchFamily="34" charset="0"/>
              </a:rPr>
              <a:t>Main topic of the ES in recent years has been the lack of investments, delivering the Green Deal requires the ES to re-gear to address the lack of </a:t>
            </a:r>
            <a:r>
              <a:rPr lang="en-GB" sz="2000" i="1">
                <a:latin typeface="Calibri" panose="020F0502020204030204" pitchFamily="34" charset="0"/>
                <a:cs typeface="Calibri" panose="020F0502020204030204" pitchFamily="34" charset="0"/>
              </a:rPr>
              <a:t>green</a:t>
            </a:r>
            <a:r>
              <a:rPr lang="en-GB" sz="2000">
                <a:latin typeface="Calibri" panose="020F0502020204030204" pitchFamily="34" charset="0"/>
                <a:cs typeface="Calibri" panose="020F0502020204030204" pitchFamily="34" charset="0"/>
              </a:rPr>
              <a:t> investments</a:t>
            </a:r>
          </a:p>
          <a:p>
            <a:pPr>
              <a:lnSpc>
                <a:spcPct val="120000"/>
              </a:lnSpc>
            </a:pPr>
            <a:r>
              <a:rPr lang="en-GB" sz="2000">
                <a:latin typeface="Calibri" panose="020F0502020204030204" pitchFamily="34" charset="0"/>
                <a:cs typeface="Calibri" panose="020F0502020204030204" pitchFamily="34" charset="0"/>
              </a:rPr>
              <a:t>Covid-19 has put even more pressure on delivering the EU Green Deal, but has also led to increased public spending which limits the fiscal space in the future </a:t>
            </a:r>
          </a:p>
          <a:p>
            <a:pPr lvl="2">
              <a:lnSpc>
                <a:spcPct val="100000"/>
              </a:lnSpc>
            </a:pPr>
            <a:r>
              <a:rPr lang="en-GB" sz="1800">
                <a:latin typeface="Calibri" panose="020F0502020204030204" pitchFamily="34" charset="0"/>
                <a:cs typeface="Calibri" panose="020F0502020204030204" pitchFamily="34" charset="0"/>
              </a:rPr>
              <a:t>Progress on the EU Green Deal needs to monitored closely and supported when necessary </a:t>
            </a:r>
          </a:p>
          <a:p>
            <a:pPr lvl="2">
              <a:lnSpc>
                <a:spcPct val="100000"/>
              </a:lnSpc>
            </a:pPr>
            <a:r>
              <a:rPr lang="en-GB" sz="1800">
                <a:latin typeface="Calibri" panose="020F0502020204030204" pitchFamily="34" charset="0"/>
                <a:cs typeface="Calibri" panose="020F0502020204030204" pitchFamily="34" charset="0"/>
              </a:rPr>
              <a:t>EU needs to be able offer guidance and spot the need for additional policy action quickly </a:t>
            </a:r>
          </a:p>
          <a:p>
            <a:pPr lvl="2">
              <a:lnSpc>
                <a:spcPct val="100000"/>
              </a:lnSpc>
            </a:pPr>
            <a:r>
              <a:rPr lang="en-GB" sz="1800">
                <a:latin typeface="Calibri" panose="020F0502020204030204" pitchFamily="34" charset="0"/>
                <a:cs typeface="Calibri" panose="020F0502020204030204" pitchFamily="34" charset="0"/>
              </a:rPr>
              <a:t>Early warning system allows for early corrective action</a:t>
            </a:r>
          </a:p>
          <a:p>
            <a:pPr lvl="2">
              <a:lnSpc>
                <a:spcPct val="100000"/>
              </a:lnSpc>
            </a:pPr>
            <a:r>
              <a:rPr lang="en-GB" sz="1800">
                <a:latin typeface="Calibri" panose="020F0502020204030204" pitchFamily="34" charset="0"/>
                <a:cs typeface="Calibri" panose="020F0502020204030204" pitchFamily="34" charset="0"/>
              </a:rPr>
              <a:t>Environmental Scoreboard supports of the NECP implementation and review</a:t>
            </a:r>
          </a:p>
          <a:p>
            <a:pPr algn="just">
              <a:lnSpc>
                <a:spcPct val="120000"/>
              </a:lnSpc>
            </a:pPr>
            <a:r>
              <a:rPr lang="en-GB" sz="2000">
                <a:latin typeface="Calibri" panose="020F0502020204030204" pitchFamily="34" charset="0"/>
                <a:cs typeface="Calibri" panose="020F0502020204030204" pitchFamily="34" charset="0"/>
              </a:rPr>
              <a:t>Climate tracking (e.g. with the Taxonomy) offers an ex-ante approach, the scoreboard supports it by working on a ex-post basis</a:t>
            </a:r>
          </a:p>
          <a:p>
            <a:pPr>
              <a:lnSpc>
                <a:spcPct val="120000"/>
              </a:lnSpc>
            </a:pPr>
            <a:r>
              <a:rPr lang="en-GB" sz="2000">
                <a:latin typeface="Calibri" panose="020F0502020204030204" pitchFamily="34" charset="0"/>
                <a:cs typeface="Calibri" panose="020F0502020204030204" pitchFamily="34" charset="0"/>
              </a:rPr>
              <a:t>Increased transparency and accountability of Member States</a:t>
            </a:r>
          </a:p>
          <a:p>
            <a:pPr>
              <a:lnSpc>
                <a:spcPct val="120000"/>
              </a:lnSpc>
            </a:pPr>
            <a:r>
              <a:rPr lang="en-GB" sz="2000">
                <a:latin typeface="Calibri" panose="020F0502020204030204" pitchFamily="34" charset="0"/>
                <a:cs typeface="Calibri" panose="020F0502020204030204" pitchFamily="34" charset="0"/>
              </a:rPr>
              <a:t>Increased future resilience through integrated governance regimes</a:t>
            </a:r>
          </a:p>
          <a:p>
            <a:pPr>
              <a:lnSpc>
                <a:spcPct val="120000"/>
              </a:lnSpc>
            </a:pPr>
            <a:endParaRPr lang="en-GB" sz="2000">
              <a:latin typeface="Calibri" panose="020F0502020204030204" pitchFamily="34" charset="0"/>
              <a:cs typeface="Calibri" panose="020F0502020204030204" pitchFamily="34" charset="0"/>
            </a:endParaRPr>
          </a:p>
        </p:txBody>
      </p:sp>
      <p:grpSp>
        <p:nvGrpSpPr>
          <p:cNvPr id="5" name="Group 4">
            <a:extLst>
              <a:ext uri="{FF2B5EF4-FFF2-40B4-BE49-F238E27FC236}">
                <a16:creationId xmlns:a16="http://schemas.microsoft.com/office/drawing/2014/main" id="{59E67252-2995-422D-80E3-BCEB4ED01BE6}"/>
              </a:ext>
            </a:extLst>
          </p:cNvPr>
          <p:cNvGrpSpPr/>
          <p:nvPr/>
        </p:nvGrpSpPr>
        <p:grpSpPr>
          <a:xfrm rot="5400000">
            <a:off x="-606487" y="2824440"/>
            <a:ext cx="4191258" cy="2025769"/>
            <a:chOff x="691849" y="2684427"/>
            <a:chExt cx="3441294" cy="1692694"/>
          </a:xfrm>
        </p:grpSpPr>
        <p:sp>
          <p:nvSpPr>
            <p:cNvPr id="6" name="Oval 5">
              <a:extLst>
                <a:ext uri="{FF2B5EF4-FFF2-40B4-BE49-F238E27FC236}">
                  <a16:creationId xmlns:a16="http://schemas.microsoft.com/office/drawing/2014/main" id="{0EF1D02E-E3E9-4D97-8602-658EA0538C10}"/>
                </a:ext>
              </a:extLst>
            </p:cNvPr>
            <p:cNvSpPr/>
            <p:nvPr/>
          </p:nvSpPr>
          <p:spPr>
            <a:xfrm>
              <a:off x="2440613" y="2684615"/>
              <a:ext cx="1692530" cy="169250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DC80DF68-5296-453D-98B8-4927D00781D7}"/>
                </a:ext>
              </a:extLst>
            </p:cNvPr>
            <p:cNvSpPr/>
            <p:nvPr/>
          </p:nvSpPr>
          <p:spPr>
            <a:xfrm rot="16200000">
              <a:off x="2497006" y="2741042"/>
              <a:ext cx="1579369" cy="1579653"/>
            </a:xfrm>
            <a:custGeom>
              <a:avLst/>
              <a:gdLst>
                <a:gd name="connsiteX0" fmla="*/ 0 w 1579369"/>
                <a:gd name="connsiteY0" fmla="*/ 789827 h 1579653"/>
                <a:gd name="connsiteX1" fmla="*/ 789685 w 1579369"/>
                <a:gd name="connsiteY1" fmla="*/ 0 h 1579653"/>
                <a:gd name="connsiteX2" fmla="*/ 1579370 w 1579369"/>
                <a:gd name="connsiteY2" fmla="*/ 789827 h 1579653"/>
                <a:gd name="connsiteX3" fmla="*/ 789685 w 1579369"/>
                <a:gd name="connsiteY3" fmla="*/ 1579654 h 1579653"/>
                <a:gd name="connsiteX4" fmla="*/ 0 w 1579369"/>
                <a:gd name="connsiteY4" fmla="*/ 789827 h 1579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9369" h="1579653">
                  <a:moveTo>
                    <a:pt x="0" y="789827"/>
                  </a:moveTo>
                  <a:cubicBezTo>
                    <a:pt x="0" y="353618"/>
                    <a:pt x="353554" y="0"/>
                    <a:pt x="789685" y="0"/>
                  </a:cubicBezTo>
                  <a:cubicBezTo>
                    <a:pt x="1225816" y="0"/>
                    <a:pt x="1579370" y="353618"/>
                    <a:pt x="1579370" y="789827"/>
                  </a:cubicBezTo>
                  <a:cubicBezTo>
                    <a:pt x="1579370" y="1226036"/>
                    <a:pt x="1225816" y="1579654"/>
                    <a:pt x="789685" y="1579654"/>
                  </a:cubicBezTo>
                  <a:cubicBezTo>
                    <a:pt x="353554" y="1579654"/>
                    <a:pt x="0" y="1226036"/>
                    <a:pt x="0" y="78982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1186" tIns="240947" rIns="240435" bIns="240948"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GB" sz="1700" b="0" i="0" u="none" strike="noStrike" kern="1200" cap="none" spc="0" normalizeH="0" baseline="0" noProof="0">
                  <a:ln>
                    <a:noFill/>
                  </a:ln>
                  <a:solidFill>
                    <a:prstClr val="black">
                      <a:hueOff val="0"/>
                      <a:satOff val="0"/>
                      <a:lumOff val="0"/>
                      <a:alphaOff val="0"/>
                    </a:prstClr>
                  </a:solidFill>
                  <a:effectLst/>
                  <a:uLnTx/>
                  <a:uFillTx/>
                  <a:latin typeface="Calibri" panose="020F0502020204030204" pitchFamily="34" charset="0"/>
                  <a:ea typeface="+mn-ea"/>
                  <a:cs typeface="Calibri" panose="020F0502020204030204" pitchFamily="34" charset="0"/>
                </a:rPr>
                <a:t>Exactly matches the governance logic of the European Semester.</a:t>
              </a:r>
              <a:endParaRPr kumimoji="0" lang="en-GB" sz="17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mn-ea"/>
                <a:cs typeface="+mn-cs"/>
              </a:endParaRPr>
            </a:p>
          </p:txBody>
        </p:sp>
        <p:sp>
          <p:nvSpPr>
            <p:cNvPr id="8" name="Teardrop 7">
              <a:extLst>
                <a:ext uri="{FF2B5EF4-FFF2-40B4-BE49-F238E27FC236}">
                  <a16:creationId xmlns:a16="http://schemas.microsoft.com/office/drawing/2014/main" id="{505FEAF6-F1B1-4779-BD03-55AFF6DE191E}"/>
                </a:ext>
              </a:extLst>
            </p:cNvPr>
            <p:cNvSpPr/>
            <p:nvPr/>
          </p:nvSpPr>
          <p:spPr>
            <a:xfrm rot="2700000">
              <a:off x="691849" y="2684427"/>
              <a:ext cx="1692586" cy="1692586"/>
            </a:xfrm>
            <a:prstGeom prst="teardrop">
              <a:avLst>
                <a:gd name="adj" fmla="val 1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7776A64F-840A-47DB-8F25-F82801FF650C}"/>
                </a:ext>
              </a:extLst>
            </p:cNvPr>
            <p:cNvSpPr/>
            <p:nvPr/>
          </p:nvSpPr>
          <p:spPr>
            <a:xfrm rot="16200000">
              <a:off x="748458" y="2741042"/>
              <a:ext cx="1579369" cy="1579653"/>
            </a:xfrm>
            <a:custGeom>
              <a:avLst/>
              <a:gdLst>
                <a:gd name="connsiteX0" fmla="*/ 0 w 1579369"/>
                <a:gd name="connsiteY0" fmla="*/ 789827 h 1579653"/>
                <a:gd name="connsiteX1" fmla="*/ 789685 w 1579369"/>
                <a:gd name="connsiteY1" fmla="*/ 0 h 1579653"/>
                <a:gd name="connsiteX2" fmla="*/ 1579370 w 1579369"/>
                <a:gd name="connsiteY2" fmla="*/ 789827 h 1579653"/>
                <a:gd name="connsiteX3" fmla="*/ 789685 w 1579369"/>
                <a:gd name="connsiteY3" fmla="*/ 1579654 h 1579653"/>
                <a:gd name="connsiteX4" fmla="*/ 0 w 1579369"/>
                <a:gd name="connsiteY4" fmla="*/ 789827 h 1579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9369" h="1579653">
                  <a:moveTo>
                    <a:pt x="0" y="789827"/>
                  </a:moveTo>
                  <a:cubicBezTo>
                    <a:pt x="0" y="353618"/>
                    <a:pt x="353554" y="0"/>
                    <a:pt x="789685" y="0"/>
                  </a:cubicBezTo>
                  <a:cubicBezTo>
                    <a:pt x="1225816" y="0"/>
                    <a:pt x="1579370" y="353618"/>
                    <a:pt x="1579370" y="789827"/>
                  </a:cubicBezTo>
                  <a:cubicBezTo>
                    <a:pt x="1579370" y="1226036"/>
                    <a:pt x="1225816" y="1579654"/>
                    <a:pt x="789685" y="1579654"/>
                  </a:cubicBezTo>
                  <a:cubicBezTo>
                    <a:pt x="353554" y="1579654"/>
                    <a:pt x="0" y="1226036"/>
                    <a:pt x="0" y="78982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0810" tIns="240947" rIns="240811" bIns="240948" numCol="1" spcCol="1270" anchor="ctr"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GB" sz="1700" b="0" i="0" u="none" strike="noStrike" kern="1200" cap="none" spc="0" normalizeH="0" baseline="0" noProof="0">
                  <a:ln>
                    <a:noFill/>
                  </a:ln>
                  <a:solidFill>
                    <a:prstClr val="black">
                      <a:hueOff val="0"/>
                      <a:satOff val="0"/>
                      <a:lumOff val="0"/>
                      <a:alphaOff val="0"/>
                    </a:prstClr>
                  </a:solidFill>
                  <a:effectLst/>
                  <a:uLnTx/>
                  <a:uFillTx/>
                  <a:latin typeface="Calibri" panose="020F0502020204030204" pitchFamily="34" charset="0"/>
                  <a:ea typeface="+mn-ea"/>
                  <a:cs typeface="Calibri" panose="020F0502020204030204" pitchFamily="34" charset="0"/>
                </a:rPr>
                <a:t>Delivering      the </a:t>
              </a:r>
              <a:r>
                <a:rPr lang="en-GB" sz="1700">
                  <a:solidFill>
                    <a:prstClr val="black">
                      <a:hueOff val="0"/>
                      <a:satOff val="0"/>
                      <a:lumOff val="0"/>
                      <a:alphaOff val="0"/>
                    </a:prstClr>
                  </a:solidFill>
                  <a:latin typeface="Calibri" panose="020F0502020204030204" pitchFamily="34" charset="0"/>
                  <a:cs typeface="Calibri" panose="020F0502020204030204" pitchFamily="34" charset="0"/>
                </a:rPr>
                <a:t>EU </a:t>
              </a:r>
              <a:r>
                <a:rPr kumimoji="0" lang="en-GB" sz="1700" b="0" i="0" u="none" strike="noStrike" kern="1200" cap="none" spc="0" normalizeH="0" baseline="0" noProof="0">
                  <a:ln>
                    <a:noFill/>
                  </a:ln>
                  <a:solidFill>
                    <a:prstClr val="black">
                      <a:hueOff val="0"/>
                      <a:satOff val="0"/>
                      <a:lumOff val="0"/>
                      <a:alphaOff val="0"/>
                    </a:prstClr>
                  </a:solidFill>
                  <a:effectLst/>
                  <a:uLnTx/>
                  <a:uFillTx/>
                  <a:latin typeface="Calibri" panose="020F0502020204030204" pitchFamily="34" charset="0"/>
                  <a:ea typeface="+mn-ea"/>
                  <a:cs typeface="Calibri" panose="020F0502020204030204" pitchFamily="34" charset="0"/>
                </a:rPr>
                <a:t>Green Deal needs </a:t>
              </a:r>
              <a:r>
                <a:rPr kumimoji="0" lang="en-GB" sz="1700" b="1" i="0" u="none" strike="noStrike" kern="1200" cap="none" spc="0" normalizeH="0" baseline="0" noProof="0">
                  <a:ln>
                    <a:noFill/>
                  </a:ln>
                  <a:solidFill>
                    <a:prstClr val="black">
                      <a:hueOff val="0"/>
                      <a:satOff val="0"/>
                      <a:lumOff val="0"/>
                      <a:alphaOff val="0"/>
                    </a:prstClr>
                  </a:solidFill>
                  <a:effectLst/>
                  <a:uLnTx/>
                  <a:uFillTx/>
                  <a:latin typeface="Calibri" panose="020F0502020204030204" pitchFamily="34" charset="0"/>
                  <a:ea typeface="+mn-ea"/>
                  <a:cs typeface="Calibri" panose="020F0502020204030204" pitchFamily="34" charset="0"/>
                </a:rPr>
                <a:t>structural reforms</a:t>
              </a:r>
              <a:r>
                <a:rPr kumimoji="0" lang="en-GB" sz="1700" b="0" i="0" u="none" strike="noStrike" kern="1200" cap="none" spc="0" normalizeH="0" baseline="0" noProof="0">
                  <a:ln>
                    <a:noFill/>
                  </a:ln>
                  <a:solidFill>
                    <a:prstClr val="black">
                      <a:hueOff val="0"/>
                      <a:satOff val="0"/>
                      <a:lumOff val="0"/>
                      <a:alphaOff val="0"/>
                    </a:prstClr>
                  </a:solidFill>
                  <a:effectLst/>
                  <a:uLnTx/>
                  <a:uFillTx/>
                  <a:latin typeface="Calibri" panose="020F0502020204030204" pitchFamily="34" charset="0"/>
                  <a:ea typeface="+mn-ea"/>
                  <a:cs typeface="Calibri" panose="020F0502020204030204" pitchFamily="34" charset="0"/>
                </a:rPr>
                <a:t> and </a:t>
              </a:r>
              <a:r>
                <a:rPr kumimoji="0" lang="en-GB" sz="1700" b="1" i="0" u="none" strike="noStrike" kern="1200" cap="none" spc="0" normalizeH="0" baseline="0" noProof="0">
                  <a:ln>
                    <a:noFill/>
                  </a:ln>
                  <a:solidFill>
                    <a:prstClr val="black">
                      <a:hueOff val="0"/>
                      <a:satOff val="0"/>
                      <a:lumOff val="0"/>
                      <a:alphaOff val="0"/>
                    </a:prstClr>
                  </a:solidFill>
                  <a:effectLst/>
                  <a:uLnTx/>
                  <a:uFillTx/>
                  <a:latin typeface="Calibri" panose="020F0502020204030204" pitchFamily="34" charset="0"/>
                  <a:ea typeface="+mn-ea"/>
                  <a:cs typeface="Calibri" panose="020F0502020204030204" pitchFamily="34" charset="0"/>
                </a:rPr>
                <a:t>targeted investments</a:t>
              </a:r>
              <a:r>
                <a:rPr kumimoji="0" lang="en-GB" sz="1700" b="0" i="0" u="none" strike="noStrike" kern="1200" cap="none" spc="0" normalizeH="0" baseline="0" noProof="0">
                  <a:ln>
                    <a:noFill/>
                  </a:ln>
                  <a:solidFill>
                    <a:prstClr val="black">
                      <a:hueOff val="0"/>
                      <a:satOff val="0"/>
                      <a:lumOff val="0"/>
                      <a:alphaOff val="0"/>
                    </a:prstClr>
                  </a:solidFill>
                  <a:effectLst/>
                  <a:uLnTx/>
                  <a:uFillTx/>
                  <a:latin typeface="Calibri" panose="020F0502020204030204" pitchFamily="34" charset="0"/>
                  <a:ea typeface="+mn-ea"/>
                  <a:cs typeface="Calibri" panose="020F0502020204030204" pitchFamily="34" charset="0"/>
                </a:rPr>
                <a:t> </a:t>
              </a:r>
            </a:p>
          </p:txBody>
        </p:sp>
      </p:grpSp>
    </p:spTree>
    <p:extLst>
      <p:ext uri="{BB962C8B-B14F-4D97-AF65-F5344CB8AC3E}">
        <p14:creationId xmlns:p14="http://schemas.microsoft.com/office/powerpoint/2010/main" val="4151580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249F7-F1AF-4C1A-BFDF-6CAC2D680D9E}"/>
              </a:ext>
            </a:extLst>
          </p:cNvPr>
          <p:cNvSpPr>
            <a:spLocks noGrp="1"/>
          </p:cNvSpPr>
          <p:nvPr>
            <p:ph type="title"/>
          </p:nvPr>
        </p:nvSpPr>
        <p:spPr>
          <a:xfrm>
            <a:off x="839788" y="365126"/>
            <a:ext cx="10515600" cy="470898"/>
          </a:xfrm>
        </p:spPr>
        <p:txBody>
          <a:bodyPr>
            <a:noAutofit/>
          </a:bodyPr>
          <a:lstStyle/>
          <a:p>
            <a:r>
              <a:rPr lang="en-GB" sz="2800">
                <a:latin typeface="Calibri" panose="020F0502020204030204" pitchFamily="34" charset="0"/>
                <a:cs typeface="Calibri" panose="020F0502020204030204" pitchFamily="34" charset="0"/>
              </a:rPr>
              <a:t>Current MIP Scoreboard (2020)</a:t>
            </a:r>
          </a:p>
        </p:txBody>
      </p:sp>
      <p:sp>
        <p:nvSpPr>
          <p:cNvPr id="4" name="Text Placeholder 3">
            <a:extLst>
              <a:ext uri="{FF2B5EF4-FFF2-40B4-BE49-F238E27FC236}">
                <a16:creationId xmlns:a16="http://schemas.microsoft.com/office/drawing/2014/main" id="{F9366BE8-59A4-4919-B3F9-10F33B5C4035}"/>
              </a:ext>
            </a:extLst>
          </p:cNvPr>
          <p:cNvSpPr>
            <a:spLocks noGrp="1"/>
          </p:cNvSpPr>
          <p:nvPr>
            <p:ph type="body" idx="1"/>
          </p:nvPr>
        </p:nvSpPr>
        <p:spPr>
          <a:xfrm>
            <a:off x="839786" y="1085385"/>
            <a:ext cx="5157787" cy="390918"/>
          </a:xfrm>
        </p:spPr>
        <p:txBody>
          <a:bodyPr>
            <a:normAutofit fontScale="92500" lnSpcReduction="10000"/>
          </a:bodyPr>
          <a:lstStyle/>
          <a:p>
            <a:r>
              <a:rPr lang="en-GB">
                <a:latin typeface="Calibri" panose="020F0502020204030204" pitchFamily="34" charset="0"/>
                <a:cs typeface="Calibri" panose="020F0502020204030204" pitchFamily="34" charset="0"/>
              </a:rPr>
              <a:t>Indicators  </a:t>
            </a:r>
          </a:p>
        </p:txBody>
      </p:sp>
      <p:graphicFrame>
        <p:nvGraphicFramePr>
          <p:cNvPr id="8" name="Content Placeholder 7">
            <a:extLst>
              <a:ext uri="{FF2B5EF4-FFF2-40B4-BE49-F238E27FC236}">
                <a16:creationId xmlns:a16="http://schemas.microsoft.com/office/drawing/2014/main" id="{4BCA2EE6-9AE4-48C2-BE02-A2BECAFEA6A2}"/>
              </a:ext>
            </a:extLst>
          </p:cNvPr>
          <p:cNvGraphicFramePr>
            <a:graphicFrameLocks noGrp="1"/>
          </p:cNvGraphicFramePr>
          <p:nvPr>
            <p:ph sz="half" idx="2"/>
            <p:extLst>
              <p:ext uri="{D42A27DB-BD31-4B8C-83A1-F6EECF244321}">
                <p14:modId xmlns:p14="http://schemas.microsoft.com/office/powerpoint/2010/main" val="2880284051"/>
              </p:ext>
            </p:extLst>
          </p:nvPr>
        </p:nvGraphicFramePr>
        <p:xfrm>
          <a:off x="839785" y="1536210"/>
          <a:ext cx="5157787" cy="4546665"/>
        </p:xfrm>
        <a:graphic>
          <a:graphicData uri="http://schemas.openxmlformats.org/drawingml/2006/table">
            <a:tbl>
              <a:tblPr>
                <a:tableStyleId>{5C22544A-7EE6-4342-B048-85BDC9FD1C3A}</a:tableStyleId>
              </a:tblPr>
              <a:tblGrid>
                <a:gridCol w="5157787">
                  <a:extLst>
                    <a:ext uri="{9D8B030D-6E8A-4147-A177-3AD203B41FA5}">
                      <a16:colId xmlns:a16="http://schemas.microsoft.com/office/drawing/2014/main" val="3696790463"/>
                    </a:ext>
                  </a:extLst>
                </a:gridCol>
              </a:tblGrid>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Current account balance - % of GDP</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1402178407"/>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Net international investment position</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2716122906"/>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Real effective exchange rate - 42 trading partners, HICP deflator</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466100612"/>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Export market share - % of world exports</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1175643609"/>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Nominal unit labour cost index (2010=100)</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3597622434"/>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House price index (2015=100) – deflated</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3377381962"/>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Private sector credit flow – consolidated</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889530863"/>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Private sector debt – consolidated</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1574744446"/>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General government gross debt</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1677982485"/>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Unemployment rate</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1237477310"/>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Total financial sector liabilities - non-consolidated</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699932844"/>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Activity rate - % of total population aged 15-64</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470023694"/>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Long term unemployment rate - % of active population aged 15-74</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3897921231"/>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Youth unemployment rate - % of active population aged 15-24</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2077102291"/>
                  </a:ext>
                </a:extLst>
              </a:tr>
              <a:tr h="303111">
                <a:tc>
                  <a:txBody>
                    <a:bodyPr/>
                    <a:lstStyle/>
                    <a:p>
                      <a:pPr algn="l" fontAlgn="b"/>
                      <a:r>
                        <a:rPr lang="en-GB" sz="1200" u="none" strike="noStrike">
                          <a:solidFill>
                            <a:schemeClr val="bg2">
                              <a:lumMod val="25000"/>
                            </a:schemeClr>
                          </a:solidFill>
                          <a:effectLst/>
                          <a:latin typeface="Calibri" panose="020F0502020204030204" pitchFamily="34" charset="0"/>
                          <a:cs typeface="Calibri" panose="020F0502020204030204" pitchFamily="34" charset="0"/>
                        </a:rPr>
                        <a:t>Gross domestic product (GDP) at market prices</a:t>
                      </a:r>
                      <a:endParaRPr lang="en-GB" sz="12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5285" marR="5285" marT="5285" marB="0" anchor="ctr"/>
                </a:tc>
                <a:extLst>
                  <a:ext uri="{0D108BD9-81ED-4DB2-BD59-A6C34878D82A}">
                    <a16:rowId xmlns:a16="http://schemas.microsoft.com/office/drawing/2014/main" val="3444555638"/>
                  </a:ext>
                </a:extLst>
              </a:tr>
            </a:tbl>
          </a:graphicData>
        </a:graphic>
      </p:graphicFrame>
      <p:sp>
        <p:nvSpPr>
          <p:cNvPr id="6" name="Text Placeholder 5">
            <a:extLst>
              <a:ext uri="{FF2B5EF4-FFF2-40B4-BE49-F238E27FC236}">
                <a16:creationId xmlns:a16="http://schemas.microsoft.com/office/drawing/2014/main" id="{041B8618-0F97-412B-B17A-1CD7D1A876EC}"/>
              </a:ext>
            </a:extLst>
          </p:cNvPr>
          <p:cNvSpPr>
            <a:spLocks noGrp="1"/>
          </p:cNvSpPr>
          <p:nvPr>
            <p:ph type="body" sz="quarter" idx="3"/>
          </p:nvPr>
        </p:nvSpPr>
        <p:spPr>
          <a:xfrm>
            <a:off x="6096000" y="1136756"/>
            <a:ext cx="5183188" cy="390918"/>
          </a:xfrm>
        </p:spPr>
        <p:txBody>
          <a:bodyPr>
            <a:normAutofit fontScale="92500" lnSpcReduction="10000"/>
          </a:bodyPr>
          <a:lstStyle/>
          <a:p>
            <a:r>
              <a:rPr lang="en-GB">
                <a:latin typeface="Calibri" panose="020F0502020204030204" pitchFamily="34" charset="0"/>
                <a:cs typeface="Calibri" panose="020F0502020204030204" pitchFamily="34" charset="0"/>
              </a:rPr>
              <a:t>Auxiliary Indicators</a:t>
            </a:r>
          </a:p>
        </p:txBody>
      </p:sp>
      <p:graphicFrame>
        <p:nvGraphicFramePr>
          <p:cNvPr id="9" name="Content Placeholder 8">
            <a:extLst>
              <a:ext uri="{FF2B5EF4-FFF2-40B4-BE49-F238E27FC236}">
                <a16:creationId xmlns:a16="http://schemas.microsoft.com/office/drawing/2014/main" id="{C3E9ED8D-BBBF-4A05-8E05-6E4D50EBD97B}"/>
              </a:ext>
            </a:extLst>
          </p:cNvPr>
          <p:cNvGraphicFramePr>
            <a:graphicFrameLocks noGrp="1"/>
          </p:cNvGraphicFramePr>
          <p:nvPr>
            <p:ph sz="quarter" idx="4"/>
            <p:extLst>
              <p:ext uri="{D42A27DB-BD31-4B8C-83A1-F6EECF244321}">
                <p14:modId xmlns:p14="http://schemas.microsoft.com/office/powerpoint/2010/main" val="146859070"/>
              </p:ext>
            </p:extLst>
          </p:nvPr>
        </p:nvGraphicFramePr>
        <p:xfrm>
          <a:off x="6145215" y="1536210"/>
          <a:ext cx="5084758" cy="4633566"/>
        </p:xfrm>
        <a:graphic>
          <a:graphicData uri="http://schemas.openxmlformats.org/drawingml/2006/table">
            <a:tbl>
              <a:tblPr>
                <a:tableStyleId>{5C22544A-7EE6-4342-B048-85BDC9FD1C3A}</a:tableStyleId>
              </a:tblPr>
              <a:tblGrid>
                <a:gridCol w="5084758">
                  <a:extLst>
                    <a:ext uri="{9D8B030D-6E8A-4147-A177-3AD203B41FA5}">
                      <a16:colId xmlns:a16="http://schemas.microsoft.com/office/drawing/2014/main" val="2781025552"/>
                    </a:ext>
                  </a:extLst>
                </a:gridCol>
              </a:tblGrid>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Real gross domestic product (GDP)</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649844724"/>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Gross fixed capital formation</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435541514"/>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Gross domestic expenditure on research and development</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2291220535"/>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Current plus capital account (Net lending-borrowing)</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2295624502"/>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Net international investment position excluding non-defaultable instruments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546628649"/>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Foreign direct investment in the reporting economy (flows)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539663204"/>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Foreign direct investment in the reporting economy (stocks)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698421745"/>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Net trade balance of energy products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001537035"/>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Real effective exchange rate - Euro Area trading partners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1074180215"/>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Export performance against advanced economies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2344376318"/>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Terms of trade (goods and services)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720" marR="45720" anchor="ctr"/>
                </a:tc>
                <a:extLst>
                  <a:ext uri="{0D108BD9-81ED-4DB2-BD59-A6C34878D82A}">
                    <a16:rowId xmlns:a16="http://schemas.microsoft.com/office/drawing/2014/main" val="3088917592"/>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Export market share, volumes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1895610581"/>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Labour productivity</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1271080611"/>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Gross non-performing loans of domestic and foreign entities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1764487652"/>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Unit labour cost performance relative to Euro Area</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1756231001"/>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House price index (2015=100) – nominal</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489604882"/>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Residential construction</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2454309023"/>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Household debt, consolidated (including NPISH)</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739928010"/>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Consolidated banking leverage, domestic and foreign entities</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96723000"/>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Employment</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3235728"/>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Activity rate - % of total population aged 15-64</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978238832"/>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Long term unemployment rate - % of active population aged 15-74</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2154653415"/>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Youth unemployment rate - % of active population aged 15-24</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1908291964"/>
                  </a:ext>
                </a:extLst>
              </a:tr>
              <a:tr h="304539">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Young people neither in employment nor in education and training - % of total population aged 15-24</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272085802"/>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People at risk of poverty or social exclusion - % of total population</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4230182966"/>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People at risk of poverty after social transfers - % of total population</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818890029"/>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Severely materially deprived people - % of total population</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444186317"/>
                  </a:ext>
                </a:extLst>
              </a:tr>
              <a:tr h="154747">
                <a:tc>
                  <a:txBody>
                    <a:bodyPr/>
                    <a:lstStyle/>
                    <a:p>
                      <a:pPr algn="l" fontAlgn="b"/>
                      <a:r>
                        <a:rPr lang="en-GB" sz="1000" u="none" strike="noStrike">
                          <a:solidFill>
                            <a:schemeClr val="bg2">
                              <a:lumMod val="25000"/>
                            </a:schemeClr>
                          </a:solidFill>
                          <a:effectLst/>
                          <a:latin typeface="Calibri" panose="020F0502020204030204" pitchFamily="34" charset="0"/>
                          <a:cs typeface="Calibri" panose="020F0502020204030204" pitchFamily="34" charset="0"/>
                        </a:rPr>
                        <a:t>People living in households with very low work intensity - % of total population aged 0-59</a:t>
                      </a:r>
                      <a:endParaRPr lang="en-GB" sz="1000" b="0" i="0" u="none" strike="noStrike">
                        <a:solidFill>
                          <a:schemeClr val="bg2">
                            <a:lumMod val="25000"/>
                          </a:schemeClr>
                        </a:solidFill>
                        <a:effectLst/>
                        <a:latin typeface="Calibri" panose="020F0502020204030204" pitchFamily="34" charset="0"/>
                        <a:cs typeface="Calibri" panose="020F0502020204030204" pitchFamily="34" charset="0"/>
                      </a:endParaRPr>
                    </a:p>
                  </a:txBody>
                  <a:tcPr marL="4538" marR="4538" marT="4538" marB="0" anchor="ctr"/>
                </a:tc>
                <a:extLst>
                  <a:ext uri="{0D108BD9-81ED-4DB2-BD59-A6C34878D82A}">
                    <a16:rowId xmlns:a16="http://schemas.microsoft.com/office/drawing/2014/main" val="3961767040"/>
                  </a:ext>
                </a:extLst>
              </a:tr>
            </a:tbl>
          </a:graphicData>
        </a:graphic>
      </p:graphicFrame>
      <p:sp>
        <p:nvSpPr>
          <p:cNvPr id="11" name="Rectangle 10">
            <a:extLst>
              <a:ext uri="{FF2B5EF4-FFF2-40B4-BE49-F238E27FC236}">
                <a16:creationId xmlns:a16="http://schemas.microsoft.com/office/drawing/2014/main" id="{652B44D4-5D83-4BE0-A19A-A446BD7239FC}"/>
              </a:ext>
            </a:extLst>
          </p:cNvPr>
          <p:cNvSpPr/>
          <p:nvPr/>
        </p:nvSpPr>
        <p:spPr bwMode="gray">
          <a:xfrm>
            <a:off x="999460" y="6292819"/>
            <a:ext cx="8697433" cy="390918"/>
          </a:xfrm>
          <a:prstGeom prst="rect">
            <a:avLst/>
          </a:prstGeom>
          <a:solidFill>
            <a:schemeClr val="bg1"/>
          </a:solid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TextBox 12">
            <a:extLst>
              <a:ext uri="{FF2B5EF4-FFF2-40B4-BE49-F238E27FC236}">
                <a16:creationId xmlns:a16="http://schemas.microsoft.com/office/drawing/2014/main" id="{F428E431-D5D7-435E-B74A-9789919B00E5}"/>
              </a:ext>
            </a:extLst>
          </p:cNvPr>
          <p:cNvSpPr txBox="1"/>
          <p:nvPr/>
        </p:nvSpPr>
        <p:spPr>
          <a:xfrm>
            <a:off x="1456659" y="6292819"/>
            <a:ext cx="899514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None of the indicators relevant for reaching energy and climate targets included</a:t>
            </a:r>
          </a:p>
        </p:txBody>
      </p:sp>
      <p:sp>
        <p:nvSpPr>
          <p:cNvPr id="10" name="Arrow: Right 9">
            <a:extLst>
              <a:ext uri="{FF2B5EF4-FFF2-40B4-BE49-F238E27FC236}">
                <a16:creationId xmlns:a16="http://schemas.microsoft.com/office/drawing/2014/main" id="{2892F446-064A-490E-B6FD-C204755BF37D}"/>
              </a:ext>
            </a:extLst>
          </p:cNvPr>
          <p:cNvSpPr/>
          <p:nvPr/>
        </p:nvSpPr>
        <p:spPr bwMode="gray">
          <a:xfrm>
            <a:off x="1169487" y="6408769"/>
            <a:ext cx="287172" cy="137432"/>
          </a:xfrm>
          <a:prstGeom prst="rightArrow">
            <a:avLst/>
          </a:prstGeom>
          <a:solidFill>
            <a:schemeClr val="accent5">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4294FC31-C1F7-4BB7-A44A-2C5BC50283CA}"/>
              </a:ext>
            </a:extLst>
          </p:cNvPr>
          <p:cNvSpPr txBox="1"/>
          <p:nvPr/>
        </p:nvSpPr>
        <p:spPr>
          <a:xfrm>
            <a:off x="10642872" y="6413262"/>
            <a:ext cx="1099335" cy="276999"/>
          </a:xfrm>
          <a:prstGeom prst="rect">
            <a:avLst/>
          </a:prstGeom>
          <a:noFill/>
        </p:spPr>
        <p:txBody>
          <a:bodyPr wrap="square" rtlCol="0">
            <a:spAutoFit/>
          </a:bodyPr>
          <a:lstStyle/>
          <a:p>
            <a:r>
              <a:rPr lang="en-GB" sz="1200" dirty="0">
                <a:solidFill>
                  <a:schemeClr val="bg2">
                    <a:lumMod val="25000"/>
                  </a:schemeClr>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Link to Source</a:t>
            </a:r>
            <a:r>
              <a:rPr lang="en-GB" sz="1200" dirty="0">
                <a:solidFill>
                  <a:schemeClr val="bg2">
                    <a:lumMod val="25000"/>
                  </a:schemeClr>
                </a:solidFill>
                <a:latin typeface="Calibri" panose="020F0502020204030204" pitchFamily="34" charset="0"/>
                <a:cs typeface="Calibri" panose="020F0502020204030204" pitchFamily="34" charset="0"/>
              </a:rPr>
              <a:t> </a:t>
            </a:r>
          </a:p>
        </p:txBody>
      </p:sp>
      <p:pic>
        <p:nvPicPr>
          <p:cNvPr id="5" name="Picture 4" descr="A picture containing drawing&#10;&#10;Description automatically generated">
            <a:extLst>
              <a:ext uri="{FF2B5EF4-FFF2-40B4-BE49-F238E27FC236}">
                <a16:creationId xmlns:a16="http://schemas.microsoft.com/office/drawing/2014/main" id="{94569A9A-F409-48B4-A217-C2096CC0D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7076" y="0"/>
            <a:ext cx="1870926" cy="880133"/>
          </a:xfrm>
          <a:prstGeom prst="rect">
            <a:avLst/>
          </a:prstGeom>
        </p:spPr>
      </p:pic>
    </p:spTree>
    <p:extLst>
      <p:ext uri="{BB962C8B-B14F-4D97-AF65-F5344CB8AC3E}">
        <p14:creationId xmlns:p14="http://schemas.microsoft.com/office/powerpoint/2010/main" val="586701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CE1646-C331-470B-BE9B-FF23321AEC94}"/>
              </a:ext>
            </a:extLst>
          </p:cNvPr>
          <p:cNvSpPr>
            <a:spLocks noGrp="1"/>
          </p:cNvSpPr>
          <p:nvPr>
            <p:ph type="title"/>
          </p:nvPr>
        </p:nvSpPr>
        <p:spPr/>
        <p:txBody>
          <a:bodyPr>
            <a:normAutofit/>
          </a:bodyPr>
          <a:lstStyle/>
          <a:p>
            <a:r>
              <a:rPr lang="en-GB" sz="2800"/>
              <a:t>The European Semester structure </a:t>
            </a:r>
            <a:endParaRPr lang="en-US" sz="2800"/>
          </a:p>
        </p:txBody>
      </p:sp>
      <p:graphicFrame>
        <p:nvGraphicFramePr>
          <p:cNvPr id="4" name="Diagram 3">
            <a:extLst>
              <a:ext uri="{FF2B5EF4-FFF2-40B4-BE49-F238E27FC236}">
                <a16:creationId xmlns:a16="http://schemas.microsoft.com/office/drawing/2014/main" id="{F4BB9CAC-C564-48B7-A332-C582C905E8C9}"/>
              </a:ext>
            </a:extLst>
          </p:cNvPr>
          <p:cNvGraphicFramePr/>
          <p:nvPr>
            <p:extLst>
              <p:ext uri="{D42A27DB-BD31-4B8C-83A1-F6EECF244321}">
                <p14:modId xmlns:p14="http://schemas.microsoft.com/office/powerpoint/2010/main" val="617005929"/>
              </p:ext>
            </p:extLst>
          </p:nvPr>
        </p:nvGraphicFramePr>
        <p:xfrm>
          <a:off x="-625154" y="1484255"/>
          <a:ext cx="11715898" cy="4869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1152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F479AD-B7CF-4282-884C-EE9256957CFA}"/>
              </a:ext>
            </a:extLst>
          </p:cNvPr>
          <p:cNvSpPr>
            <a:spLocks noGrp="1"/>
          </p:cNvSpPr>
          <p:nvPr>
            <p:ph type="title"/>
          </p:nvPr>
        </p:nvSpPr>
        <p:spPr>
          <a:xfrm>
            <a:off x="372379" y="222691"/>
            <a:ext cx="9536909" cy="1006475"/>
          </a:xfrm>
        </p:spPr>
        <p:txBody>
          <a:bodyPr>
            <a:normAutofit/>
          </a:bodyPr>
          <a:lstStyle/>
          <a:p>
            <a:r>
              <a:rPr lang="en-US" sz="2800"/>
              <a:t>Environmental Scoreboard</a:t>
            </a:r>
          </a:p>
        </p:txBody>
      </p:sp>
      <p:sp>
        <p:nvSpPr>
          <p:cNvPr id="10" name="Text Placeholder 8">
            <a:extLst>
              <a:ext uri="{FF2B5EF4-FFF2-40B4-BE49-F238E27FC236}">
                <a16:creationId xmlns:a16="http://schemas.microsoft.com/office/drawing/2014/main" id="{15E004A9-DBC2-4EA7-87CB-5792037AA99C}"/>
              </a:ext>
            </a:extLst>
          </p:cNvPr>
          <p:cNvSpPr>
            <a:spLocks noGrp="1"/>
          </p:cNvSpPr>
          <p:nvPr>
            <p:ph type="body" sz="quarter" idx="18"/>
          </p:nvPr>
        </p:nvSpPr>
        <p:spPr>
          <a:xfrm>
            <a:off x="372379" y="2095130"/>
            <a:ext cx="5364000" cy="4122671"/>
          </a:xfrm>
        </p:spPr>
        <p:txBody>
          <a:bodyPr/>
          <a:lstStyle/>
          <a:p>
            <a:r>
              <a:rPr lang="en-GB">
                <a:latin typeface="Calibri" panose="020F0502020204030204" pitchFamily="34" charset="0"/>
                <a:cs typeface="Calibri" panose="020F0502020204030204" pitchFamily="34" charset="0"/>
              </a:rPr>
              <a:t>A range of environmental indicators are relevant to macroeconomic stability </a:t>
            </a:r>
          </a:p>
          <a:p>
            <a:pPr marL="254000" lvl="1" indent="0">
              <a:buNone/>
            </a:pPr>
            <a:r>
              <a:rPr lang="en-GB" sz="1800">
                <a:latin typeface="Calibri" panose="020F0502020204030204" pitchFamily="34" charset="0"/>
                <a:cs typeface="Calibri" panose="020F0502020204030204" pitchFamily="34" charset="0"/>
              </a:rPr>
              <a:t>For example: </a:t>
            </a:r>
          </a:p>
          <a:p>
            <a:pPr lvl="2"/>
            <a:r>
              <a:rPr lang="en-GB" sz="1800">
                <a:latin typeface="Calibri" panose="020F0502020204030204" pitchFamily="34" charset="0"/>
                <a:cs typeface="Calibri" panose="020F0502020204030204" pitchFamily="34" charset="0"/>
              </a:rPr>
              <a:t>Risk of stranded assets </a:t>
            </a:r>
          </a:p>
          <a:p>
            <a:pPr lvl="2"/>
            <a:r>
              <a:rPr lang="en-GB" sz="1800">
                <a:latin typeface="Calibri" panose="020F0502020204030204" pitchFamily="34" charset="0"/>
                <a:cs typeface="Calibri" panose="020F0502020204030204" pitchFamily="34" charset="0"/>
              </a:rPr>
              <a:t>Flood risk </a:t>
            </a:r>
          </a:p>
          <a:p>
            <a:pPr lvl="2"/>
            <a:r>
              <a:rPr lang="en-GB" sz="1800">
                <a:latin typeface="Calibri" panose="020F0502020204030204" pitchFamily="34" charset="0"/>
                <a:cs typeface="Calibri" panose="020F0502020204030204" pitchFamily="34" charset="0"/>
              </a:rPr>
              <a:t>Heat stress</a:t>
            </a:r>
          </a:p>
          <a:p>
            <a:r>
              <a:rPr lang="en-GB">
                <a:latin typeface="Calibri" panose="020F0502020204030204" pitchFamily="34" charset="0"/>
                <a:cs typeface="Calibri" panose="020F0502020204030204" pitchFamily="34" charset="0"/>
              </a:rPr>
              <a:t>More than 150 environmentally relevant indicators already tracked across different EU governance regimes</a:t>
            </a:r>
          </a:p>
        </p:txBody>
      </p:sp>
      <p:sp>
        <p:nvSpPr>
          <p:cNvPr id="8" name="Content Placeholder 2">
            <a:extLst>
              <a:ext uri="{FF2B5EF4-FFF2-40B4-BE49-F238E27FC236}">
                <a16:creationId xmlns:a16="http://schemas.microsoft.com/office/drawing/2014/main" id="{B454FA07-81EE-4632-8869-2FE11D760D52}"/>
              </a:ext>
            </a:extLst>
          </p:cNvPr>
          <p:cNvSpPr txBox="1">
            <a:spLocks/>
          </p:cNvSpPr>
          <p:nvPr/>
        </p:nvSpPr>
        <p:spPr>
          <a:xfrm>
            <a:off x="372379" y="1541140"/>
            <a:ext cx="5364000" cy="360000"/>
          </a:xfrm>
          <a:prstGeom prst="rect">
            <a:avLst/>
          </a:prstGeom>
          <a:solidFill>
            <a:srgbClr val="E3E4EA"/>
          </a:solidFill>
        </p:spPr>
        <p:txBody>
          <a:bodyPr vert="horz" lIns="108000" tIns="45720" rIns="91440" bIns="45720" rtlCol="0" anchor="ctr" anchorCtr="0">
            <a:noAutofit/>
          </a:bodyPr>
          <a:lstStyle>
            <a:lvl1pPr indent="0">
              <a:lnSpc>
                <a:spcPct val="100000"/>
              </a:lnSpc>
              <a:spcBef>
                <a:spcPts val="1000"/>
              </a:spcBef>
              <a:buFont typeface="Arial" panose="020B0604020202020204" pitchFamily="34" charset="0"/>
              <a:buNone/>
              <a:defRPr b="1">
                <a:latin typeface="Calibri" panose="020F0502020204030204" pitchFamily="34" charset="0"/>
                <a:cs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000"/>
              <a:t>Indicators relevant for macroeconomic stability</a:t>
            </a:r>
          </a:p>
        </p:txBody>
      </p:sp>
      <p:sp>
        <p:nvSpPr>
          <p:cNvPr id="9" name="Text Placeholder 9">
            <a:extLst>
              <a:ext uri="{FF2B5EF4-FFF2-40B4-BE49-F238E27FC236}">
                <a16:creationId xmlns:a16="http://schemas.microsoft.com/office/drawing/2014/main" id="{D8E684C0-E3A2-42D2-9707-7B3FEEF1882C}"/>
              </a:ext>
            </a:extLst>
          </p:cNvPr>
          <p:cNvSpPr txBox="1">
            <a:spLocks/>
          </p:cNvSpPr>
          <p:nvPr/>
        </p:nvSpPr>
        <p:spPr>
          <a:xfrm>
            <a:off x="6096000" y="1541140"/>
            <a:ext cx="5364000" cy="360000"/>
          </a:xfrm>
          <a:prstGeom prst="rect">
            <a:avLst/>
          </a:prstGeom>
          <a:solidFill>
            <a:srgbClr val="E3E4EA"/>
          </a:solidFill>
        </p:spPr>
        <p:txBody>
          <a:bodyPr vert="horz" lIns="108000" tIns="45720" rIns="91440" bIns="45720" rtlCol="0" anchor="ctr" anchorCtr="0">
            <a:noAutofit/>
          </a:bodyPr>
          <a:lstStyle>
            <a:lvl1pPr indent="0">
              <a:lnSpc>
                <a:spcPct val="100000"/>
              </a:lnSpc>
              <a:spcBef>
                <a:spcPts val="1000"/>
              </a:spcBef>
              <a:buFont typeface="Arial" panose="020B0604020202020204" pitchFamily="34" charset="0"/>
              <a:buNone/>
              <a:defRPr b="1">
                <a:latin typeface="Calibri" panose="020F0502020204030204" pitchFamily="34" charset="0"/>
                <a:cs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000"/>
              <a:t>Indicators relevant for delivering the Green Deal </a:t>
            </a:r>
          </a:p>
        </p:txBody>
      </p:sp>
      <p:sp>
        <p:nvSpPr>
          <p:cNvPr id="11" name="Text Placeholder 10">
            <a:extLst>
              <a:ext uri="{FF2B5EF4-FFF2-40B4-BE49-F238E27FC236}">
                <a16:creationId xmlns:a16="http://schemas.microsoft.com/office/drawing/2014/main" id="{E9F21469-F239-4ED5-A866-419494909A44}"/>
              </a:ext>
            </a:extLst>
          </p:cNvPr>
          <p:cNvSpPr txBox="1">
            <a:spLocks/>
          </p:cNvSpPr>
          <p:nvPr/>
        </p:nvSpPr>
        <p:spPr>
          <a:xfrm>
            <a:off x="6096001" y="2095130"/>
            <a:ext cx="5363999" cy="4122671"/>
          </a:xfrm>
          <a:prstGeom prst="rect">
            <a:avLst/>
          </a:prstGeom>
          <a:solidFill>
            <a:srgbClr val="F6F6F8"/>
          </a:solidFill>
          <a:ln w="19050">
            <a:solidFill>
              <a:srgbClr val="53794A"/>
            </a:solidFill>
          </a:ln>
        </p:spPr>
        <p:txBody>
          <a:bodyPr vert="horz" lIns="72000" tIns="72000" rIns="72000" bIns="72000" rtlCol="0" anchor="ctr">
            <a:normAutofit/>
          </a:bodyPr>
          <a:lstStyle>
            <a:lvl1pPr marL="285750" indent="-285750">
              <a:lnSpc>
                <a:spcPct val="100000"/>
              </a:lnSpc>
              <a:spcBef>
                <a:spcPts val="1000"/>
              </a:spcBef>
              <a:buClr>
                <a:srgbClr val="53794A"/>
              </a:buClr>
              <a:buSzPct val="100000"/>
              <a:buFont typeface="Wingdings" panose="05000000000000000000" pitchFamily="2" charset="2"/>
              <a:buChar char="§"/>
              <a:defRPr baseline="0">
                <a:latin typeface="Calibri" panose="020F0502020204030204" pitchFamily="34" charset="0"/>
                <a:cs typeface="Calibri" panose="020F0502020204030204" pitchFamily="34" charset="0"/>
              </a:defRPr>
            </a:lvl1pPr>
            <a:lvl2pPr marL="254000" lvl="1" indent="0">
              <a:lnSpc>
                <a:spcPct val="90000"/>
              </a:lnSpc>
              <a:spcBef>
                <a:spcPts val="500"/>
              </a:spcBef>
              <a:buClr>
                <a:srgbClr val="53794A"/>
              </a:buClr>
              <a:buFont typeface="Wingdings" panose="05000000000000000000" pitchFamily="2" charset="2"/>
              <a:buNone/>
              <a:defRPr>
                <a:latin typeface="Calibri" panose="020F0502020204030204" pitchFamily="34" charset="0"/>
                <a:cs typeface="Calibri" panose="020F0502020204030204" pitchFamily="34" charset="0"/>
              </a:defRPr>
            </a:lvl2pPr>
            <a:lvl3pPr marL="1143000" lvl="2" indent="-228600">
              <a:lnSpc>
                <a:spcPct val="90000"/>
              </a:lnSpc>
              <a:spcBef>
                <a:spcPts val="500"/>
              </a:spcBef>
              <a:buFont typeface="Arial" panose="020B0604020202020204" pitchFamily="34" charset="0"/>
              <a:buChar char="•"/>
              <a:defRPr>
                <a:latin typeface="Calibri" panose="020F0502020204030204" pitchFamily="34" charset="0"/>
                <a:cs typeface="Calibri" panose="020F0502020204030204" pitchFamily="34" charset="0"/>
              </a:defRPr>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000"/>
              <a:t>Indicators tracking size and investment of green economy</a:t>
            </a:r>
          </a:p>
          <a:p>
            <a:r>
              <a:rPr lang="en-GB" sz="2000"/>
              <a:t>Alignment with goals and targets of NECPs</a:t>
            </a:r>
          </a:p>
          <a:p>
            <a:pPr lvl="1"/>
            <a:r>
              <a:rPr lang="en-GB" sz="2000"/>
              <a:t>Update due in 2024</a:t>
            </a:r>
          </a:p>
          <a:p>
            <a:r>
              <a:rPr lang="en-GB" sz="2000"/>
              <a:t>Sector-relevant indicators tracking private and public (green) investment</a:t>
            </a:r>
          </a:p>
          <a:p>
            <a:r>
              <a:rPr lang="en-GB" sz="2000"/>
              <a:t>Indicators chosen to reveal need for policy action--E.g. lack of relevant (public) infrastructure investments, etc. </a:t>
            </a:r>
            <a:endParaRPr lang="en-GB"/>
          </a:p>
        </p:txBody>
      </p:sp>
    </p:spTree>
    <p:extLst>
      <p:ext uri="{BB962C8B-B14F-4D97-AF65-F5344CB8AC3E}">
        <p14:creationId xmlns:p14="http://schemas.microsoft.com/office/powerpoint/2010/main" val="48593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24090D-EFB4-4331-9F32-488472E25AEB}"/>
              </a:ext>
            </a:extLst>
          </p:cNvPr>
          <p:cNvSpPr>
            <a:spLocks noGrp="1"/>
          </p:cNvSpPr>
          <p:nvPr>
            <p:ph type="title"/>
          </p:nvPr>
        </p:nvSpPr>
        <p:spPr>
          <a:xfrm>
            <a:off x="300872" y="162978"/>
            <a:ext cx="10515600" cy="1071418"/>
          </a:xfrm>
        </p:spPr>
        <p:txBody>
          <a:bodyPr>
            <a:normAutofit/>
          </a:bodyPr>
          <a:lstStyle/>
          <a:p>
            <a:r>
              <a:rPr lang="en-GB" sz="2800">
                <a:latin typeface="Calibri" panose="020F0502020204030204" pitchFamily="34" charset="0"/>
                <a:cs typeface="Calibri" panose="020F0502020204030204" pitchFamily="34" charset="0"/>
              </a:rPr>
              <a:t>Environmental Scoreboard proposed by IEEP (2020)</a:t>
            </a:r>
          </a:p>
        </p:txBody>
      </p:sp>
      <p:graphicFrame>
        <p:nvGraphicFramePr>
          <p:cNvPr id="6" name="Content Placeholder 5">
            <a:extLst>
              <a:ext uri="{FF2B5EF4-FFF2-40B4-BE49-F238E27FC236}">
                <a16:creationId xmlns:a16="http://schemas.microsoft.com/office/drawing/2014/main" id="{DA4E2C88-2800-4E7D-97E9-F8F562DF7792}"/>
              </a:ext>
            </a:extLst>
          </p:cNvPr>
          <p:cNvGraphicFramePr>
            <a:graphicFrameLocks noGrp="1"/>
          </p:cNvGraphicFramePr>
          <p:nvPr>
            <p:ph idx="1"/>
            <p:extLst>
              <p:ext uri="{D42A27DB-BD31-4B8C-83A1-F6EECF244321}">
                <p14:modId xmlns:p14="http://schemas.microsoft.com/office/powerpoint/2010/main" val="3461140722"/>
              </p:ext>
            </p:extLst>
          </p:nvPr>
        </p:nvGraphicFramePr>
        <p:xfrm>
          <a:off x="300872" y="1132515"/>
          <a:ext cx="11319201" cy="5299084"/>
        </p:xfrm>
        <a:graphic>
          <a:graphicData uri="http://schemas.openxmlformats.org/drawingml/2006/table">
            <a:tbl>
              <a:tblPr>
                <a:tableStyleId>{5C22544A-7EE6-4342-B048-85BDC9FD1C3A}</a:tableStyleId>
              </a:tblPr>
              <a:tblGrid>
                <a:gridCol w="196877">
                  <a:extLst>
                    <a:ext uri="{9D8B030D-6E8A-4147-A177-3AD203B41FA5}">
                      <a16:colId xmlns:a16="http://schemas.microsoft.com/office/drawing/2014/main" val="2498449039"/>
                    </a:ext>
                  </a:extLst>
                </a:gridCol>
                <a:gridCol w="28399">
                  <a:extLst>
                    <a:ext uri="{9D8B030D-6E8A-4147-A177-3AD203B41FA5}">
                      <a16:colId xmlns:a16="http://schemas.microsoft.com/office/drawing/2014/main" val="2327297742"/>
                    </a:ext>
                  </a:extLst>
                </a:gridCol>
                <a:gridCol w="9793278">
                  <a:extLst>
                    <a:ext uri="{9D8B030D-6E8A-4147-A177-3AD203B41FA5}">
                      <a16:colId xmlns:a16="http://schemas.microsoft.com/office/drawing/2014/main" val="898104554"/>
                    </a:ext>
                  </a:extLst>
                </a:gridCol>
                <a:gridCol w="1300647">
                  <a:extLst>
                    <a:ext uri="{9D8B030D-6E8A-4147-A177-3AD203B41FA5}">
                      <a16:colId xmlns:a16="http://schemas.microsoft.com/office/drawing/2014/main" val="3703599944"/>
                    </a:ext>
                  </a:extLst>
                </a:gridCol>
              </a:tblGrid>
              <a:tr h="210386">
                <a:tc gridSpan="3">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1 Size of the green economy</a:t>
                      </a:r>
                      <a:endParaRPr lang="en-GB" sz="1300" b="1"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518247429"/>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Private Investment, jobs and gross value added related to circular economy sectors </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Private Investment, jobs and gross value added related to circular economy sectors </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CE Action Plan</a:t>
                      </a:r>
                    </a:p>
                  </a:txBody>
                  <a:tcPr marL="0" marR="0" marT="0" marB="0" anchor="b"/>
                </a:tc>
                <a:extLst>
                  <a:ext uri="{0D108BD9-81ED-4DB2-BD59-A6C34878D82A}">
                    <a16:rowId xmlns:a16="http://schemas.microsoft.com/office/drawing/2014/main" val="1416702796"/>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Environmental goods and service sector </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Environmental goods and service sector </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906762629"/>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Gross value added from market output of the EU environmental economy </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Gross value added from market output of the EU environmental economy </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508054633"/>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Employment from market output of the EU environmental economy </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Employment from market output of the EU environmental economy </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288831022"/>
                  </a:ext>
                </a:extLst>
              </a:tr>
              <a:tr h="210386">
                <a:tc>
                  <a:txBody>
                    <a:bodyPr/>
                    <a:lstStyle/>
                    <a:p>
                      <a:pPr algn="l" fontAlgn="b">
                        <a:lnSpc>
                          <a:spcPct val="120000"/>
                        </a:lnSpc>
                        <a:spcBef>
                          <a:spcPts val="600"/>
                        </a:spcBef>
                      </a:pPr>
                      <a:endParaRPr lang="en-GB" sz="1300" b="0" i="0" u="none" strike="noStrike">
                        <a:solidFill>
                          <a:srgbClr val="FF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Green gross fixed capital formation/GDP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solidFill>
                            <a:srgbClr val="FF0000"/>
                          </a:solidFill>
                          <a:effectLst/>
                          <a:latin typeface="+mn-lt"/>
                        </a:rPr>
                        <a:t>Green gross fixed capital formation/GDP </a:t>
                      </a:r>
                      <a:endParaRPr lang="en-GB" sz="1200" b="0" i="0" u="none" strike="noStrike">
                        <a:solidFill>
                          <a:srgbClr val="FF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604105731"/>
                  </a:ext>
                </a:extLst>
              </a:tr>
              <a:tr h="210386">
                <a:tc>
                  <a:txBody>
                    <a:bodyPr/>
                    <a:lstStyle/>
                    <a:p>
                      <a:pPr algn="l" fontAlgn="b">
                        <a:lnSpc>
                          <a:spcPct val="120000"/>
                        </a:lnSpc>
                        <a:spcBef>
                          <a:spcPts val="600"/>
                        </a:spcBef>
                      </a:pPr>
                      <a:endParaRPr lang="en-GB" sz="1300" b="0" i="0" u="none" strike="noStrike">
                        <a:solidFill>
                          <a:srgbClr val="FF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Private investment, jobs and gross value added related to low-carbon and circular economy sectors</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solidFill>
                            <a:srgbClr val="FF0000"/>
                          </a:solidFill>
                          <a:effectLst/>
                          <a:latin typeface="+mn-lt"/>
                        </a:rPr>
                        <a:t>Private investment, jobs and gross value added related to low-carbon and circular economy sectors</a:t>
                      </a:r>
                      <a:endParaRPr lang="en-GB" sz="1200" b="0" i="0" u="none" strike="noStrike">
                        <a:solidFill>
                          <a:srgbClr val="FF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1744203222"/>
                  </a:ext>
                </a:extLst>
              </a:tr>
              <a:tr h="210386">
                <a:tc gridSpan="3">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2 Long-term sustainability of the economy </a:t>
                      </a:r>
                      <a:endParaRPr lang="en-GB" sz="1300" b="1"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203589653"/>
                  </a:ext>
                </a:extLst>
              </a:tr>
              <a:tr h="210386">
                <a:tc gridSpan="3">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Natural capital accounting indicators:</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397781590"/>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Share of forest area</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share of forest area</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35336053"/>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Soil seal index</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Soil seal index</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436775922"/>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Water bodies in good ecological status (%)</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Water bodies in good ecological status (%)</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 </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865980121"/>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Water exploitation index </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Water exploitation index </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912308100"/>
                  </a:ext>
                </a:extLst>
              </a:tr>
              <a:tr h="210386">
                <a:tc>
                  <a:txBody>
                    <a:bodyPr/>
                    <a:lstStyle/>
                    <a:p>
                      <a:pPr algn="l" fontAlgn="b">
                        <a:lnSpc>
                          <a:spcPct val="120000"/>
                        </a:lnSpc>
                        <a:spcBef>
                          <a:spcPts val="600"/>
                        </a:spcBef>
                      </a:pPr>
                      <a:endParaRPr lang="en-GB" sz="1300" b="0" i="0" u="none" strike="noStrike">
                        <a:solidFill>
                          <a:srgbClr val="FF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Indicators for Good Environmental Status of Marine Waters</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solidFill>
                            <a:srgbClr val="FF0000"/>
                          </a:solidFill>
                          <a:effectLst/>
                          <a:latin typeface="+mn-lt"/>
                        </a:rPr>
                        <a:t>Indicators for Good Environmental Status of Marine Waters</a:t>
                      </a:r>
                      <a:endParaRPr lang="en-GB" sz="1200" b="0" i="0" u="none" strike="noStrike">
                        <a:solidFill>
                          <a:srgbClr val="FF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871507957"/>
                  </a:ext>
                </a:extLst>
              </a:tr>
              <a:tr h="210386">
                <a:tc>
                  <a:txBody>
                    <a:bodyPr/>
                    <a:lstStyle/>
                    <a:p>
                      <a:pPr algn="l" fontAlgn="b">
                        <a:lnSpc>
                          <a:spcPct val="120000"/>
                        </a:lnSpc>
                        <a:spcBef>
                          <a:spcPts val="600"/>
                        </a:spcBef>
                      </a:pPr>
                      <a:endParaRPr lang="en-GB" sz="1300" b="0" i="0" u="none" strike="noStrike">
                        <a:solidFill>
                          <a:srgbClr val="FF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Absolute decoupling indicators</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solidFill>
                            <a:srgbClr val="FF0000"/>
                          </a:solidFill>
                          <a:effectLst/>
                          <a:latin typeface="+mn-lt"/>
                        </a:rPr>
                        <a:t>Absolute decoupling indicators</a:t>
                      </a:r>
                      <a:endParaRPr lang="en-GB" sz="1200" b="0" i="0" u="none" strike="noStrike">
                        <a:solidFill>
                          <a:srgbClr val="FF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848781747"/>
                  </a:ext>
                </a:extLst>
              </a:tr>
              <a:tr h="210386">
                <a:tc>
                  <a:txBody>
                    <a:bodyPr/>
                    <a:lstStyle/>
                    <a:p>
                      <a:pPr algn="l" fontAlgn="b">
                        <a:lnSpc>
                          <a:spcPct val="120000"/>
                        </a:lnSpc>
                        <a:spcBef>
                          <a:spcPts val="600"/>
                        </a:spcBef>
                      </a:pPr>
                      <a:endParaRPr lang="en-GB" sz="1300" b="0" i="0" u="none" strike="noStrike">
                        <a:solidFill>
                          <a:srgbClr val="FF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Additional indicators measuring also the human, social and financial/physical capitals</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solidFill>
                            <a:srgbClr val="FF0000"/>
                          </a:solidFill>
                          <a:effectLst/>
                          <a:latin typeface="+mn-lt"/>
                        </a:rPr>
                        <a:t>Additional indicators measuring also the human, social and financial/physical capitals</a:t>
                      </a:r>
                      <a:endParaRPr lang="en-GB" sz="1200" b="0" i="0" u="none" strike="noStrike">
                        <a:solidFill>
                          <a:srgbClr val="FF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438648736"/>
                  </a:ext>
                </a:extLst>
              </a:tr>
              <a:tr h="210386">
                <a:tc gridSpan="3">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3 Sustainable public finance </a:t>
                      </a:r>
                      <a:endParaRPr lang="en-GB" sz="1300" b="1"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4138669954"/>
                  </a:ext>
                </a:extLst>
              </a:tr>
              <a:tr h="46020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Environmental protection expenditure of the public sector by type (environmental investments, environmental current expenditure and environmental subsidies/transfers)</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Environmental protection expenditure of the public sector by type (environmental investments, environmental current expenditure and environmental subsidies/transfers)</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436863147"/>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Contribution to the international 100bn USD commitment on climate-related expending</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effectLst/>
                          <a:latin typeface="+mn-lt"/>
                        </a:rPr>
                        <a:t>Contribution to the international 100bn USD commitment on climate-related expending</a:t>
                      </a:r>
                      <a:endParaRPr lang="en-GB" sz="1200" b="0" i="0" u="none" strike="noStrike">
                        <a:solidFill>
                          <a:srgbClr val="00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673844425"/>
                  </a:ext>
                </a:extLst>
              </a:tr>
              <a:tr h="210386">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gridSpan="2">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Indicators of climate and biodiversity mainstreaming of public budgets at MS level based on an improved EU methodology for the MFF</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r>
                        <a:rPr lang="en-GB" sz="1200" u="none" strike="noStrike">
                          <a:solidFill>
                            <a:srgbClr val="FF0000"/>
                          </a:solidFill>
                          <a:effectLst/>
                          <a:latin typeface="+mn-lt"/>
                        </a:rPr>
                        <a:t>Indicators of climate and biodiversity mainstreaming of public budgets at MS level based on an improved EU methodology for the MFF</a:t>
                      </a:r>
                      <a:endParaRPr lang="en-GB" sz="1200" b="0" i="0" u="none" strike="noStrike">
                        <a:solidFill>
                          <a:srgbClr val="FF0000"/>
                        </a:solidFill>
                        <a:effectLst/>
                        <a:latin typeface="+mn-lt"/>
                      </a:endParaRPr>
                    </a:p>
                  </a:txBody>
                  <a:tcPr marL="1579" marR="1579" marT="1579" marB="0" anchor="b"/>
                </a:tc>
                <a:tc>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388639990"/>
                  </a:ext>
                </a:extLst>
              </a:tr>
              <a:tr h="210386">
                <a:tc gridSpan="3">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4 Green incentives, taxes and subsidies </a:t>
                      </a:r>
                      <a:endParaRPr lang="en-GB" sz="1300" b="1"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36236293"/>
                  </a:ext>
                </a:extLst>
              </a:tr>
              <a:tr h="210386">
                <a:tc gridSpan="2">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endParaRPr lang="en-GB" sz="1200" b="0" i="0" u="none" strike="noStrike">
                        <a:solidFill>
                          <a:srgbClr val="000000"/>
                        </a:solidFill>
                        <a:effectLst/>
                        <a:latin typeface="Calibri" panose="020F0502020204030204" pitchFamily="34" charset="0"/>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Fossil fuel subsidies</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IMF</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1157318457"/>
                  </a:ext>
                </a:extLst>
              </a:tr>
              <a:tr h="210386">
                <a:tc gridSpan="2">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endParaRPr lang="en-GB" sz="1200" b="0" i="0" u="none" strike="noStrike">
                        <a:solidFill>
                          <a:srgbClr val="000000"/>
                        </a:solidFill>
                        <a:effectLst/>
                        <a:latin typeface="Calibri" panose="020F0502020204030204" pitchFamily="34" charset="0"/>
                      </a:endParaRPr>
                    </a:p>
                  </a:txBody>
                  <a:tcPr marL="1579" marR="1579" marT="1579"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Environmental tax revenues</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lnSpc>
                          <a:spcPct val="120000"/>
                        </a:lnSpc>
                        <a:spcBef>
                          <a:spcPts val="600"/>
                        </a:spcBef>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666662869"/>
                  </a:ext>
                </a:extLst>
              </a:tr>
              <a:tr h="210386">
                <a:tc gridSpan="2">
                  <a:txBody>
                    <a:bodyPr/>
                    <a:lstStyle/>
                    <a:p>
                      <a:pPr algn="l" fontAlgn="b">
                        <a:lnSpc>
                          <a:spcPct val="120000"/>
                        </a:lnSpc>
                        <a:spcBef>
                          <a:spcPts val="600"/>
                        </a:spcBef>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hMerge="1">
                  <a:txBody>
                    <a:bodyPr/>
                    <a:lstStyle/>
                    <a:p>
                      <a:pPr algn="l" fontAlgn="b"/>
                      <a:endParaRPr lang="en-GB" sz="1200" b="0" i="0" u="none" strike="noStrike">
                        <a:solidFill>
                          <a:srgbClr val="000000"/>
                        </a:solidFill>
                        <a:effectLst/>
                        <a:latin typeface="Calibri" panose="020F0502020204030204" pitchFamily="34" charset="0"/>
                      </a:endParaRPr>
                    </a:p>
                  </a:txBody>
                  <a:tcPr marL="1579" marR="1579" marT="1579" marB="0" anchor="b"/>
                </a:tc>
                <a:tc>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Green public procurement as share of total public procurement</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lnSpc>
                          <a:spcPct val="120000"/>
                        </a:lnSpc>
                        <a:spcBef>
                          <a:spcPts val="600"/>
                        </a:spcBef>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1305460357"/>
                  </a:ext>
                </a:extLst>
              </a:tr>
            </a:tbl>
          </a:graphicData>
        </a:graphic>
      </p:graphicFrame>
      <p:sp>
        <p:nvSpPr>
          <p:cNvPr id="5" name="TextBox 4">
            <a:extLst>
              <a:ext uri="{FF2B5EF4-FFF2-40B4-BE49-F238E27FC236}">
                <a16:creationId xmlns:a16="http://schemas.microsoft.com/office/drawing/2014/main" id="{2F3D2626-1558-4D60-8134-4F6FFDB6A17F}"/>
              </a:ext>
            </a:extLst>
          </p:cNvPr>
          <p:cNvSpPr txBox="1"/>
          <p:nvPr/>
        </p:nvSpPr>
        <p:spPr>
          <a:xfrm>
            <a:off x="140391" y="6431601"/>
            <a:ext cx="10836561"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Source:</a:t>
            </a: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a:t>
            </a:r>
            <a:r>
              <a:rPr kumimoji="0" lang="en-GB" sz="1000" b="0" i="0" u="none" strike="noStrike" kern="1200" cap="none" spc="0" normalizeH="0" baseline="0" noProof="0" err="1">
                <a:ln>
                  <a:noFill/>
                </a:ln>
                <a:solidFill>
                  <a:prstClr val="black"/>
                </a:solidFill>
                <a:effectLst/>
                <a:uLnTx/>
                <a:uFillTx/>
                <a:latin typeface="Calibri" panose="020F0502020204030204" pitchFamily="34" charset="0"/>
                <a:ea typeface="+mn-ea"/>
                <a:cs typeface="Calibri" panose="020F0502020204030204" pitchFamily="34" charset="0"/>
              </a:rPr>
              <a:t>Charveriat</a:t>
            </a: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C. and </a:t>
            </a:r>
            <a:r>
              <a:rPr kumimoji="0" lang="en-GB" sz="1000" b="0" i="0" u="none" strike="noStrike" kern="1200" cap="none" spc="0" normalizeH="0" baseline="0" noProof="0" err="1">
                <a:ln>
                  <a:noFill/>
                </a:ln>
                <a:solidFill>
                  <a:prstClr val="black"/>
                </a:solidFill>
                <a:effectLst/>
                <a:uLnTx/>
                <a:uFillTx/>
                <a:latin typeface="Calibri" panose="020F0502020204030204" pitchFamily="34" charset="0"/>
                <a:ea typeface="+mn-ea"/>
                <a:cs typeface="Calibri" panose="020F0502020204030204" pitchFamily="34" charset="0"/>
              </a:rPr>
              <a:t>Bodin</a:t>
            </a: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E. (2020) Delivering the Green Deal: the role of a reformed Semester within a new sustainable growth strategy for the EU, the Institute for European Environmental Policy (IEEP). </a:t>
            </a:r>
            <a:r>
              <a:rPr kumimoji="0" lang="en-GB" sz="1000" b="0" i="0" u="none" strike="noStrike" kern="1200" cap="none" spc="0" normalizeH="0" baseline="0" noProof="0">
                <a:ln>
                  <a:noFill/>
                </a:ln>
                <a:solidFill>
                  <a:schemeClr val="bg2">
                    <a:lumMod val="25000"/>
                  </a:schemeClr>
                </a:solidFill>
                <a:effectLst/>
                <a:uLnTx/>
                <a:uFillTx/>
                <a:latin typeface="Calibri" panose="020F0502020204030204" pitchFamily="34" charset="0"/>
                <a:ea typeface="+mn-ea"/>
                <a:cs typeface="Calibri" panose="020F0502020204030204" pitchFamily="34" charset="0"/>
                <a:hlinkClick r:id="rId3">
                  <a:extLst>
                    <a:ext uri="{A12FA001-AC4F-418D-AE19-62706E023703}">
                      <ahyp:hlinkClr xmlns:ahyp="http://schemas.microsoft.com/office/drawing/2018/hyperlinkcolor" val="tx"/>
                    </a:ext>
                  </a:extLst>
                </a:hlinkClick>
              </a:rPr>
              <a:t>Link</a:t>
            </a:r>
            <a:endParaRPr kumimoji="0" lang="en-GB" sz="1000" b="0" i="0" u="none" strike="noStrike" kern="1200" cap="none" spc="0" normalizeH="0" baseline="0" noProof="0">
              <a:ln>
                <a:noFill/>
              </a:ln>
              <a:solidFill>
                <a:schemeClr val="bg2">
                  <a:lumMod val="25000"/>
                </a:scheme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702064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79CA21A-73D1-4EA7-B568-58FAD2F43312}"/>
              </a:ext>
            </a:extLst>
          </p:cNvPr>
          <p:cNvGraphicFramePr>
            <a:graphicFrameLocks noGrp="1"/>
          </p:cNvGraphicFramePr>
          <p:nvPr>
            <p:extLst>
              <p:ext uri="{D42A27DB-BD31-4B8C-83A1-F6EECF244321}">
                <p14:modId xmlns:p14="http://schemas.microsoft.com/office/powerpoint/2010/main" val="271980978"/>
              </p:ext>
            </p:extLst>
          </p:nvPr>
        </p:nvGraphicFramePr>
        <p:xfrm>
          <a:off x="416025" y="1035185"/>
          <a:ext cx="11419804" cy="5369335"/>
        </p:xfrm>
        <a:graphic>
          <a:graphicData uri="http://schemas.openxmlformats.org/drawingml/2006/table">
            <a:tbl>
              <a:tblPr>
                <a:tableStyleId>{5C22544A-7EE6-4342-B048-85BDC9FD1C3A}</a:tableStyleId>
              </a:tblPr>
              <a:tblGrid>
                <a:gridCol w="497563">
                  <a:extLst>
                    <a:ext uri="{9D8B030D-6E8A-4147-A177-3AD203B41FA5}">
                      <a16:colId xmlns:a16="http://schemas.microsoft.com/office/drawing/2014/main" val="2379020987"/>
                    </a:ext>
                  </a:extLst>
                </a:gridCol>
                <a:gridCol w="9587575">
                  <a:extLst>
                    <a:ext uri="{9D8B030D-6E8A-4147-A177-3AD203B41FA5}">
                      <a16:colId xmlns:a16="http://schemas.microsoft.com/office/drawing/2014/main" val="701336534"/>
                    </a:ext>
                  </a:extLst>
                </a:gridCol>
                <a:gridCol w="1334666">
                  <a:extLst>
                    <a:ext uri="{9D8B030D-6E8A-4147-A177-3AD203B41FA5}">
                      <a16:colId xmlns:a16="http://schemas.microsoft.com/office/drawing/2014/main" val="2696530514"/>
                    </a:ext>
                  </a:extLst>
                </a:gridCol>
              </a:tblGrid>
              <a:tr h="228762">
                <a:tc gridSpan="2">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5 Measuring green R&amp;D and Innovation </a:t>
                      </a:r>
                      <a:endParaRPr lang="en-GB" sz="1300" b="1"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hMerge="1">
                  <a:txBody>
                    <a:bodyPr/>
                    <a:lstStyle/>
                    <a:p>
                      <a:endParaRPr lang="en-GB"/>
                    </a:p>
                  </a:txBody>
                  <a:tcPr/>
                </a:tc>
                <a:tc>
                  <a:txBody>
                    <a:bodyPr/>
                    <a:lstStyle/>
                    <a:p>
                      <a:pPr algn="l" fontAlgn="b">
                        <a:lnSpc>
                          <a:spcPct val="120000"/>
                        </a:lnSpc>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4286955842"/>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Eco-innovation index</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DG-ENV</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1336717395"/>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Number of patents related to recycling and secondary raw materials</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3162901591"/>
                  </a:ext>
                </a:extLst>
              </a:tr>
              <a:tr h="228762">
                <a:tc gridSpan="2">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6 Sustainable Industry </a:t>
                      </a:r>
                      <a:endParaRPr lang="en-GB" sz="1300" b="1"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hMerge="1">
                  <a:txBody>
                    <a:bodyPr/>
                    <a:lstStyle/>
                    <a:p>
                      <a:endParaRPr lang="en-GB"/>
                    </a:p>
                  </a:txBody>
                  <a:tcPr/>
                </a:tc>
                <a:tc>
                  <a:txBody>
                    <a:bodyPr/>
                    <a:lstStyle/>
                    <a:p>
                      <a:pPr algn="l" fontAlgn="b">
                        <a:lnSpc>
                          <a:spcPct val="120000"/>
                        </a:lnSpc>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3615469933"/>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Industrial emissions intensity </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359252914"/>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Greenhouse gas emissions from transport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1850131419"/>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Greenhouse gas emissions from agriculture</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910917996"/>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Domestic material consumption per capita</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546446540"/>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Energy consumption in households</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Eurostat</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63364653"/>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Generation of waste excluding major mineral waste</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CE action plan </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3484626249"/>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Per capita waste generation</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EEA</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505488235"/>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Material footprint per capita</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1661813455"/>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Greenhouse gas emissions of the digital sector</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26718217"/>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Greenhouse gas emissions of the chemical sector</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3122652457"/>
                  </a:ext>
                </a:extLst>
              </a:tr>
              <a:tr h="237999">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Level of take-up in corporate sustainability schemes (such as EMAS)</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1328788071"/>
                  </a:ext>
                </a:extLst>
              </a:tr>
              <a:tr h="228762">
                <a:tc gridSpan="2">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7 Climate Change Risk </a:t>
                      </a:r>
                      <a:endParaRPr lang="en-GB" sz="1300" b="1"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hMerge="1">
                  <a:txBody>
                    <a:bodyPr/>
                    <a:lstStyle/>
                    <a:p>
                      <a:endParaRPr lang="en-GB"/>
                    </a:p>
                  </a:txBody>
                  <a:tcPr/>
                </a:tc>
                <a:tc>
                  <a:txBody>
                    <a:bodyPr/>
                    <a:lstStyle/>
                    <a:p>
                      <a:pPr algn="l" fontAlgn="b">
                        <a:lnSpc>
                          <a:spcPct val="120000"/>
                        </a:lnSpc>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1738599218"/>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Risks to human capital: Years of life lost due to exposure to particulate matter</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Eurostat, EEA)</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3348847891"/>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Economic risks: Climate-related economic losses</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Eurostat, SDGs</a:t>
                      </a: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1767381601"/>
                  </a:ext>
                </a:extLst>
              </a:tr>
              <a:tr h="237999">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Climate adaptation &amp; DRR expenditures as a share of GDP</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1008894067"/>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Public funding for just transition</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4127722418"/>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Indicators for Integrating climate-related risks into financial stability monitoring and microsupervision</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3976234771"/>
                  </a:ext>
                </a:extLst>
              </a:tr>
              <a:tr h="228762">
                <a:tc gridSpan="2">
                  <a:txBody>
                    <a:bodyPr/>
                    <a:lstStyle/>
                    <a:p>
                      <a:pPr algn="l" fontAlgn="b">
                        <a:lnSpc>
                          <a:spcPct val="120000"/>
                        </a:lnSpc>
                      </a:pPr>
                      <a:r>
                        <a:rPr lang="en-GB" sz="1300" u="none" strike="noStrike">
                          <a:effectLst/>
                          <a:latin typeface="Calibri" panose="020F0502020204030204" pitchFamily="34" charset="0"/>
                          <a:cs typeface="Calibri" panose="020F0502020204030204" pitchFamily="34" charset="0"/>
                        </a:rPr>
                        <a:t>8 Negative spill-over effects of Europe's economic and industrial policies on third countries' decarbonisation pathways </a:t>
                      </a:r>
                      <a:endParaRPr lang="en-GB" sz="1300" b="1"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tc hMerge="1">
                  <a:txBody>
                    <a:bodyPr/>
                    <a:lstStyle/>
                    <a:p>
                      <a:endParaRPr lang="en-GB"/>
                    </a:p>
                  </a:txBody>
                  <a:tcPr/>
                </a:tc>
                <a:tc>
                  <a:txBody>
                    <a:bodyPr/>
                    <a:lstStyle/>
                    <a:p>
                      <a:pPr algn="l" fontAlgn="b">
                        <a:lnSpc>
                          <a:spcPct val="120000"/>
                        </a:lnSpc>
                      </a:pPr>
                      <a:endParaRPr lang="en-GB" sz="1300" b="0" i="0" u="none" strike="noStrike">
                        <a:solidFill>
                          <a:srgbClr val="00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643745929"/>
                  </a:ext>
                </a:extLst>
              </a:tr>
              <a:tr h="234017">
                <a:tc>
                  <a:txBody>
                    <a:bodyPr/>
                    <a:lstStyle/>
                    <a:p>
                      <a:pPr>
                        <a:lnSpc>
                          <a:spcPct val="120000"/>
                        </a:lnSpc>
                      </a:pPr>
                      <a:endParaRPr lang="en-GB" sz="1200">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r>
                        <a:rPr lang="en-GB" sz="1300" u="none" strike="noStrike">
                          <a:solidFill>
                            <a:schemeClr val="accent2">
                              <a:lumMod val="75000"/>
                            </a:schemeClr>
                          </a:solidFill>
                          <a:effectLst/>
                          <a:latin typeface="Calibri" panose="020F0502020204030204" pitchFamily="34" charset="0"/>
                          <a:cs typeface="Calibri" panose="020F0502020204030204" pitchFamily="34" charset="0"/>
                        </a:rPr>
                        <a:t>to be developed </a:t>
                      </a:r>
                      <a:endParaRPr lang="en-GB" sz="1300" b="0" i="0" u="none" strike="noStrike">
                        <a:solidFill>
                          <a:schemeClr val="accent2">
                            <a:lumMod val="75000"/>
                          </a:schemeClr>
                        </a:solidFill>
                        <a:effectLst/>
                        <a:latin typeface="Calibri" panose="020F0502020204030204" pitchFamily="34" charset="0"/>
                        <a:cs typeface="Calibri" panose="020F0502020204030204" pitchFamily="34" charset="0"/>
                      </a:endParaRPr>
                    </a:p>
                  </a:txBody>
                  <a:tcPr marL="1579" marR="1579" marT="1579" marB="0" anchor="b"/>
                </a:tc>
                <a:tc>
                  <a:txBody>
                    <a:bodyPr/>
                    <a:lstStyle/>
                    <a:p>
                      <a:pPr algn="l" fontAlgn="b">
                        <a:lnSpc>
                          <a:spcPct val="120000"/>
                        </a:lnSpc>
                      </a:pPr>
                      <a:endParaRPr lang="en-GB" sz="1300" b="0" i="0" u="none" strike="noStrike">
                        <a:solidFill>
                          <a:srgbClr val="FF0000"/>
                        </a:solidFill>
                        <a:effectLst/>
                        <a:latin typeface="Calibri" panose="020F0502020204030204" pitchFamily="34" charset="0"/>
                        <a:cs typeface="Calibri" panose="020F0502020204030204" pitchFamily="34" charset="0"/>
                      </a:endParaRPr>
                    </a:p>
                  </a:txBody>
                  <a:tcPr marL="1579" marR="1579" marT="1579" marB="0" anchor="b"/>
                </a:tc>
                <a:extLst>
                  <a:ext uri="{0D108BD9-81ED-4DB2-BD59-A6C34878D82A}">
                    <a16:rowId xmlns:a16="http://schemas.microsoft.com/office/drawing/2014/main" val="8985985"/>
                  </a:ext>
                </a:extLst>
              </a:tr>
            </a:tbl>
          </a:graphicData>
        </a:graphic>
      </p:graphicFrame>
      <p:sp>
        <p:nvSpPr>
          <p:cNvPr id="2" name="TextBox 1">
            <a:extLst>
              <a:ext uri="{FF2B5EF4-FFF2-40B4-BE49-F238E27FC236}">
                <a16:creationId xmlns:a16="http://schemas.microsoft.com/office/drawing/2014/main" id="{0EB7AB65-72ED-467C-BFBD-0492DB5749DD}"/>
              </a:ext>
            </a:extLst>
          </p:cNvPr>
          <p:cNvSpPr txBox="1"/>
          <p:nvPr/>
        </p:nvSpPr>
        <p:spPr>
          <a:xfrm>
            <a:off x="121538" y="6404515"/>
            <a:ext cx="10836561"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Source:</a:t>
            </a: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a:t>
            </a:r>
            <a:r>
              <a:rPr kumimoji="0" lang="en-GB" sz="1000" b="0" i="0" u="none" strike="noStrike" kern="1200" cap="none" spc="0" normalizeH="0" baseline="0" noProof="0" err="1">
                <a:ln>
                  <a:noFill/>
                </a:ln>
                <a:solidFill>
                  <a:prstClr val="black"/>
                </a:solidFill>
                <a:effectLst/>
                <a:uLnTx/>
                <a:uFillTx/>
                <a:latin typeface="Calibri" panose="020F0502020204030204" pitchFamily="34" charset="0"/>
                <a:ea typeface="+mn-ea"/>
                <a:cs typeface="Calibri" panose="020F0502020204030204" pitchFamily="34" charset="0"/>
              </a:rPr>
              <a:t>Charveriat</a:t>
            </a: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C. and </a:t>
            </a:r>
            <a:r>
              <a:rPr kumimoji="0" lang="en-GB" sz="1000" b="0" i="0" u="none" strike="noStrike" kern="1200" cap="none" spc="0" normalizeH="0" baseline="0" noProof="0" err="1">
                <a:ln>
                  <a:noFill/>
                </a:ln>
                <a:solidFill>
                  <a:prstClr val="black"/>
                </a:solidFill>
                <a:effectLst/>
                <a:uLnTx/>
                <a:uFillTx/>
                <a:latin typeface="Calibri" panose="020F0502020204030204" pitchFamily="34" charset="0"/>
                <a:ea typeface="+mn-ea"/>
                <a:cs typeface="Calibri" panose="020F0502020204030204" pitchFamily="34" charset="0"/>
              </a:rPr>
              <a:t>Bodin</a:t>
            </a: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E. (2020) Delivering the Green Deal: the role of a reformed Semester within a new sustainable growth strategy for the EU, the Institute for European Environmental Policy (IEEP). </a:t>
            </a:r>
            <a:r>
              <a:rPr kumimoji="0" lang="en-GB" sz="1000" b="0" i="0" u="none" strike="noStrike" kern="1200" cap="none" spc="0" normalizeH="0" baseline="0" noProof="0">
                <a:ln>
                  <a:noFill/>
                </a:ln>
                <a:solidFill>
                  <a:schemeClr val="bg2">
                    <a:lumMod val="25000"/>
                  </a:schemeClr>
                </a:solidFill>
                <a:effectLst/>
                <a:uLnTx/>
                <a:uFillTx/>
                <a:latin typeface="Calibri" panose="020F0502020204030204" pitchFamily="34" charset="0"/>
                <a:ea typeface="+mn-ea"/>
                <a:cs typeface="Calibri" panose="020F0502020204030204" pitchFamily="34" charset="0"/>
                <a:hlinkClick r:id="rId3">
                  <a:extLst>
                    <a:ext uri="{A12FA001-AC4F-418D-AE19-62706E023703}">
                      <ahyp:hlinkClr xmlns:ahyp="http://schemas.microsoft.com/office/drawing/2018/hyperlinkcolor" val="tx"/>
                    </a:ext>
                  </a:extLst>
                </a:hlinkClick>
              </a:rPr>
              <a:t>Link</a:t>
            </a:r>
            <a:endParaRPr kumimoji="0" lang="en-GB" sz="1000" b="0" i="0" u="none" strike="noStrike" kern="1200" cap="none" spc="0" normalizeH="0" baseline="0" noProof="0">
              <a:ln>
                <a:noFill/>
              </a:ln>
              <a:solidFill>
                <a:schemeClr val="bg2">
                  <a:lumMod val="25000"/>
                </a:schemeClr>
              </a:solidFill>
              <a:effectLst/>
              <a:uLnTx/>
              <a:uFillTx/>
              <a:latin typeface="Calibri" panose="020F0502020204030204" pitchFamily="34" charset="0"/>
              <a:ea typeface="+mn-ea"/>
              <a:cs typeface="Calibri" panose="020F0502020204030204" pitchFamily="34" charset="0"/>
            </a:endParaRPr>
          </a:p>
        </p:txBody>
      </p:sp>
      <p:sp>
        <p:nvSpPr>
          <p:cNvPr id="7" name="Title 3">
            <a:extLst>
              <a:ext uri="{FF2B5EF4-FFF2-40B4-BE49-F238E27FC236}">
                <a16:creationId xmlns:a16="http://schemas.microsoft.com/office/drawing/2014/main" id="{08BC6744-783D-4AC8-B066-E25B650001CD}"/>
              </a:ext>
            </a:extLst>
          </p:cNvPr>
          <p:cNvSpPr>
            <a:spLocks noGrp="1"/>
          </p:cNvSpPr>
          <p:nvPr>
            <p:ph type="title"/>
          </p:nvPr>
        </p:nvSpPr>
        <p:spPr>
          <a:xfrm>
            <a:off x="282019" y="103936"/>
            <a:ext cx="10515600" cy="1071418"/>
          </a:xfrm>
        </p:spPr>
        <p:txBody>
          <a:bodyPr>
            <a:normAutofit/>
          </a:bodyPr>
          <a:lstStyle/>
          <a:p>
            <a:r>
              <a:rPr lang="en-GB" sz="2800">
                <a:latin typeface="Calibri" panose="020F0502020204030204" pitchFamily="34" charset="0"/>
                <a:cs typeface="Calibri" panose="020F0502020204030204" pitchFamily="34" charset="0"/>
              </a:rPr>
              <a:t>Environmental Scoreboard proposed by IEEP (2020)</a:t>
            </a:r>
          </a:p>
        </p:txBody>
      </p:sp>
    </p:spTree>
    <p:extLst>
      <p:ext uri="{BB962C8B-B14F-4D97-AF65-F5344CB8AC3E}">
        <p14:creationId xmlns:p14="http://schemas.microsoft.com/office/powerpoint/2010/main" val="22906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E2F2BFDF-E9F2-4569-A9F2-E1FFCB7FB82D}"/>
              </a:ext>
            </a:extLst>
          </p:cNvPr>
          <p:cNvSpPr txBox="1"/>
          <p:nvPr/>
        </p:nvSpPr>
        <p:spPr>
          <a:xfrm>
            <a:off x="4688441" y="3130106"/>
            <a:ext cx="2595433" cy="418251"/>
          </a:xfrm>
          <a:prstGeom prst="rect">
            <a:avLst/>
          </a:prstGeom>
          <a:noFill/>
        </p:spPr>
        <p:txBody>
          <a:bodyPr wrap="square" lIns="0" tIns="36000" rIns="0" bIns="0" rtlCol="0">
            <a:spAutoFit/>
          </a:bodyPr>
          <a:lstStyle/>
          <a:p>
            <a:pPr algn="r">
              <a:lnSpc>
                <a:spcPts val="1400"/>
              </a:lnSpc>
              <a:defRPr/>
            </a:pPr>
            <a:endParaRPr lang="en-US" sz="2000" b="1" spc="-100">
              <a:solidFill>
                <a:srgbClr val="000000"/>
              </a:solidFill>
              <a:latin typeface="Corbel" panose="020B0503020204020204" pitchFamily="34" charset="0"/>
            </a:endParaRPr>
          </a:p>
          <a:p>
            <a:pPr marL="0" marR="0" lvl="0" indent="0" algn="r" defTabSz="914400" rtl="0" eaLnBrk="1" fontAlgn="auto" latinLnBrk="0" hangingPunct="1">
              <a:lnSpc>
                <a:spcPts val="1400"/>
              </a:lnSpc>
              <a:spcBef>
                <a:spcPts val="0"/>
              </a:spcBef>
              <a:spcAft>
                <a:spcPts val="0"/>
              </a:spcAft>
              <a:buClrTx/>
              <a:buSzTx/>
              <a:buFontTx/>
              <a:buNone/>
              <a:tabLst/>
              <a:defRPr/>
            </a:pPr>
            <a:r>
              <a:rPr kumimoji="0" lang="en-US" sz="2000" b="1" i="0" u="none" strike="noStrike" kern="1200" cap="none" spc="-100" normalizeH="0" baseline="0" noProof="0">
                <a:ln>
                  <a:noFill/>
                </a:ln>
                <a:solidFill>
                  <a:srgbClr val="000000"/>
                </a:solidFill>
                <a:effectLst/>
                <a:uLnTx/>
                <a:uFillTx/>
                <a:latin typeface="Corbel" panose="020B0503020204020204" pitchFamily="34" charset="0"/>
                <a:ea typeface="+mn-ea"/>
                <a:cs typeface="+mn-cs"/>
              </a:rPr>
              <a:t>Berlin, September 2020</a:t>
            </a:r>
          </a:p>
        </p:txBody>
      </p:sp>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633150" y="3950733"/>
            <a:ext cx="6798250" cy="867452"/>
          </a:xfrm>
        </p:spPr>
        <p:txBody>
          <a:bodyPr>
            <a:normAutofit/>
          </a:bodyPr>
          <a:lstStyle/>
          <a:p>
            <a:r>
              <a:rPr lang="en-US" sz="4800" dirty="0">
                <a:latin typeface="Calibri" panose="020F0502020204030204" pitchFamily="34" charset="0"/>
                <a:cs typeface="Calibri" panose="020F0502020204030204" pitchFamily="34" charset="0"/>
              </a:rPr>
              <a:t>Thank you !</a:t>
            </a:r>
            <a:endParaRPr lang="en-US" sz="4800" b="0" dirty="0">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6F66BF00-91D8-4508-959A-BA82D04BE6CD}"/>
              </a:ext>
            </a:extLst>
          </p:cNvPr>
          <p:cNvSpPr/>
          <p:nvPr/>
        </p:nvSpPr>
        <p:spPr>
          <a:xfrm>
            <a:off x="8157678" y="0"/>
            <a:ext cx="4034319" cy="6858000"/>
          </a:xfrm>
          <a:prstGeom prst="rect">
            <a:avLst/>
          </a:prstGeom>
          <a:solidFill>
            <a:srgbClr val="7D9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Times New Roman"/>
              <a:ea typeface="+mn-ea"/>
              <a:cs typeface="+mn-cs"/>
            </a:endParaRPr>
          </a:p>
        </p:txBody>
      </p:sp>
      <p:pic>
        <p:nvPicPr>
          <p:cNvPr id="13" name="Picture 12" descr="A picture containing drawing&#10;&#10;Description automatically generated">
            <a:extLst>
              <a:ext uri="{FF2B5EF4-FFF2-40B4-BE49-F238E27FC236}">
                <a16:creationId xmlns:a16="http://schemas.microsoft.com/office/drawing/2014/main" id="{4661D4D8-81DB-4F32-8109-F652B90224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0320" y="319751"/>
            <a:ext cx="2237358" cy="1052512"/>
          </a:xfrm>
          <a:prstGeom prst="rect">
            <a:avLst/>
          </a:prstGeom>
        </p:spPr>
      </p:pic>
      <p:sp>
        <p:nvSpPr>
          <p:cNvPr id="14" name="TextBox 13">
            <a:extLst>
              <a:ext uri="{FF2B5EF4-FFF2-40B4-BE49-F238E27FC236}">
                <a16:creationId xmlns:a16="http://schemas.microsoft.com/office/drawing/2014/main" id="{45E3B883-85AD-4E1B-A715-D038F13C68A2}"/>
              </a:ext>
            </a:extLst>
          </p:cNvPr>
          <p:cNvSpPr txBox="1"/>
          <p:nvPr/>
        </p:nvSpPr>
        <p:spPr>
          <a:xfrm>
            <a:off x="8335762" y="2048609"/>
            <a:ext cx="3678149"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 name="TextBox 3">
            <a:extLst>
              <a:ext uri="{FF2B5EF4-FFF2-40B4-BE49-F238E27FC236}">
                <a16:creationId xmlns:a16="http://schemas.microsoft.com/office/drawing/2014/main" id="{05CEDA3B-5932-4B99-ADCE-C0859D0F2BCE}"/>
              </a:ext>
            </a:extLst>
          </p:cNvPr>
          <p:cNvSpPr txBox="1"/>
          <p:nvPr/>
        </p:nvSpPr>
        <p:spPr>
          <a:xfrm>
            <a:off x="8544669" y="5647213"/>
            <a:ext cx="3469241" cy="1231106"/>
          </a:xfrm>
          <a:prstGeom prst="rect">
            <a:avLst/>
          </a:prstGeom>
          <a:noFill/>
        </p:spPr>
        <p:txBody>
          <a:bodyPr wrap="square" rtlCol="0">
            <a:spAutoFit/>
          </a:bodyPr>
          <a:lstStyle/>
          <a:p>
            <a:pPr algn="ctr">
              <a:defRPr/>
            </a:pPr>
            <a:r>
              <a:rPr kumimoji="0" lang="en-GB"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Climate &amp; Company</a:t>
            </a:r>
          </a:p>
          <a:p>
            <a:pPr marL="0" marR="0" lvl="0" indent="0" algn="ctr" defTabSz="914400" rtl="0" eaLnBrk="1" fontAlgn="auto" latinLnBrk="0" hangingPunct="1">
              <a:spcBef>
                <a:spcPts val="0"/>
              </a:spcBef>
              <a:spcAft>
                <a:spcPts val="0"/>
              </a:spcAft>
              <a:buClrTx/>
              <a:buSzTx/>
              <a:buFontTx/>
              <a:buNone/>
              <a:tabLst/>
              <a:defRPr/>
            </a:pPr>
            <a:r>
              <a:rPr kumimoji="0" lang="en-GB"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climateandcompany.de</a:t>
            </a:r>
          </a:p>
          <a:p>
            <a:pPr marL="0" marR="0" lvl="0" indent="0" algn="ctr" defTabSz="914400" rtl="0" eaLnBrk="1" fontAlgn="auto" latinLnBrk="0" hangingPunct="1">
              <a:spcBef>
                <a:spcPts val="0"/>
              </a:spcBef>
              <a:spcAft>
                <a:spcPts val="0"/>
              </a:spcAft>
              <a:buClrTx/>
              <a:buSzTx/>
              <a:buFontTx/>
              <a:buNone/>
              <a:tabLst/>
              <a:defRPr/>
            </a:pPr>
            <a:r>
              <a:rPr kumimoji="0" lang="en-GB"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Ahornallee</a:t>
            </a:r>
            <a:r>
              <a:rPr kumimoji="0" lang="en-GB"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2, 12632 Berlin</a:t>
            </a: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pic>
        <p:nvPicPr>
          <p:cNvPr id="2" name="Picture 4">
            <a:extLst>
              <a:ext uri="{FF2B5EF4-FFF2-40B4-BE49-F238E27FC236}">
                <a16:creationId xmlns:a16="http://schemas.microsoft.com/office/drawing/2014/main" id="{6F7C5F24-2422-46D8-9838-4C1058EF3E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1784" y="412281"/>
            <a:ext cx="2711640" cy="8674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 light, game&#10;&#10;Description automatically generated">
            <a:extLst>
              <a:ext uri="{FF2B5EF4-FFF2-40B4-BE49-F238E27FC236}">
                <a16:creationId xmlns:a16="http://schemas.microsoft.com/office/drawing/2014/main" id="{837106D9-048D-4AF4-8E5A-794332B9DF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486" y="393440"/>
            <a:ext cx="2113366" cy="771379"/>
          </a:xfrm>
          <a:prstGeom prst="rect">
            <a:avLst/>
          </a:prstGeom>
        </p:spPr>
      </p:pic>
      <p:sp>
        <p:nvSpPr>
          <p:cNvPr id="6" name="TextBox 5">
            <a:extLst>
              <a:ext uri="{FF2B5EF4-FFF2-40B4-BE49-F238E27FC236}">
                <a16:creationId xmlns:a16="http://schemas.microsoft.com/office/drawing/2014/main" id="{A559694A-DF0A-490A-9BD7-69E3E450B0A9}"/>
              </a:ext>
            </a:extLst>
          </p:cNvPr>
          <p:cNvSpPr txBox="1"/>
          <p:nvPr/>
        </p:nvSpPr>
        <p:spPr>
          <a:xfrm>
            <a:off x="98816" y="1456052"/>
            <a:ext cx="6798250" cy="338554"/>
          </a:xfrm>
          <a:prstGeom prst="rect">
            <a:avLst/>
          </a:prstGeom>
          <a:noFill/>
        </p:spPr>
        <p:txBody>
          <a:bodyPr wrap="square" rtlCol="0">
            <a:spAutoFit/>
          </a:bodyPr>
          <a:lstStyle/>
          <a:p>
            <a:pPr algn="ctr"/>
            <a:r>
              <a:rPr lang="en-GB" sz="1600" i="1">
                <a:solidFill>
                  <a:schemeClr val="bg2">
                    <a:lumMod val="50000"/>
                  </a:schemeClr>
                </a:solidFill>
              </a:rPr>
              <a:t>Project financed by the European Climate Foundation - europeanclimate.org</a:t>
            </a:r>
          </a:p>
        </p:txBody>
      </p:sp>
      <p:sp>
        <p:nvSpPr>
          <p:cNvPr id="7" name="TextBox 6">
            <a:extLst>
              <a:ext uri="{FF2B5EF4-FFF2-40B4-BE49-F238E27FC236}">
                <a16:creationId xmlns:a16="http://schemas.microsoft.com/office/drawing/2014/main" id="{FE6A579C-E1AD-470C-8ADB-75F42379D36F}"/>
              </a:ext>
            </a:extLst>
          </p:cNvPr>
          <p:cNvSpPr txBox="1"/>
          <p:nvPr/>
        </p:nvSpPr>
        <p:spPr>
          <a:xfrm>
            <a:off x="1080588" y="3940010"/>
            <a:ext cx="3469241" cy="2246769"/>
          </a:xfrm>
          <a:prstGeom prst="rect">
            <a:avLst/>
          </a:prstGeom>
          <a:noFill/>
        </p:spPr>
        <p:txBody>
          <a:bodyPr wrap="square" rtlCol="0">
            <a:spAutoFit/>
          </a:bodyPr>
          <a:lstStyle/>
          <a:p>
            <a:pPr marL="0" marR="0" lvl="0" indent="0" algn="ctr" defTabSz="914400" rtl="0" eaLnBrk="1" fontAlgn="auto" latinLnBrk="0" hangingPunct="1">
              <a:spcBef>
                <a:spcPts val="0"/>
              </a:spcBef>
              <a:spcAft>
                <a:spcPts val="0"/>
              </a:spcAft>
              <a:buClrTx/>
              <a:buSzTx/>
              <a:buFontTx/>
              <a:buNone/>
              <a:tabLst/>
              <a:defRPr/>
            </a:pPr>
            <a:endParaRPr kumimoji="0" lang="en-GB"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lang="en-GB" sz="2000" dirty="0">
              <a:solidFill>
                <a:srgbClr val="FFFFFF"/>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lang="en-GB" sz="2000" dirty="0">
              <a:solidFill>
                <a:srgbClr val="FFFFFF"/>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8" name="TextBox 7">
            <a:extLst>
              <a:ext uri="{FF2B5EF4-FFF2-40B4-BE49-F238E27FC236}">
                <a16:creationId xmlns:a16="http://schemas.microsoft.com/office/drawing/2014/main" id="{D4007DB1-EBBA-4A53-BB34-79DD809176E4}"/>
              </a:ext>
            </a:extLst>
          </p:cNvPr>
          <p:cNvSpPr txBox="1"/>
          <p:nvPr/>
        </p:nvSpPr>
        <p:spPr>
          <a:xfrm>
            <a:off x="8305203" y="1456052"/>
            <a:ext cx="3886797" cy="4401205"/>
          </a:xfrm>
          <a:prstGeom prst="rect">
            <a:avLst/>
          </a:prstGeom>
          <a:noFill/>
        </p:spPr>
        <p:txBody>
          <a:bodyPr wrap="square">
            <a:spAutoFit/>
          </a:bodyPr>
          <a:lstStyle/>
          <a:p>
            <a:pPr marL="0" marR="0" lvl="0" indent="0" algn="ctr" defTabSz="914400" rtl="0" eaLnBrk="1" fontAlgn="auto" latinLnBrk="0" hangingPunct="1">
              <a:spcBef>
                <a:spcPts val="0"/>
              </a:spcBef>
              <a:spcAft>
                <a:spcPts val="0"/>
              </a:spcAft>
              <a:buClrTx/>
              <a:buSzTx/>
              <a:buFontTx/>
              <a:buNone/>
              <a:tabLst/>
              <a:defRPr/>
            </a:pPr>
            <a:r>
              <a:rPr lang="en-GB" sz="2000" b="1" dirty="0">
                <a:solidFill>
                  <a:srgbClr val="FFFFFF"/>
                </a:solidFill>
                <a:latin typeface="Calibri" panose="020F0502020204030204" pitchFamily="34" charset="0"/>
                <a:cs typeface="Calibri" panose="020F0502020204030204" pitchFamily="34" charset="0"/>
              </a:rPr>
              <a:t>For questions or further information please contact:</a:t>
            </a:r>
          </a:p>
          <a:p>
            <a:pPr algn="ctr">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Ingmar Jürgens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Ingmar@climcom.de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Malte Hessenius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Malte@climcom.de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Stefanie Berendsen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Stefanie@climcom.de</a:t>
            </a:r>
          </a:p>
          <a:p>
            <a:pPr marL="0" marR="0" lvl="0" indent="0" algn="ctr" defTabSz="914400" rtl="0" eaLnBrk="1" fontAlgn="auto" latinLnBrk="0" hangingPunct="1">
              <a:spcBef>
                <a:spcPts val="0"/>
              </a:spcBef>
              <a:spcAft>
                <a:spcPts val="0"/>
              </a:spcAft>
              <a:buClrTx/>
              <a:buSzTx/>
              <a:buFontTx/>
              <a:buNone/>
              <a:tabLst/>
              <a:defRPr/>
            </a:pPr>
            <a:endParaRPr kumimoji="0" lang="en-GB"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spcBef>
                <a:spcPts val="0"/>
              </a:spcBef>
              <a:spcAft>
                <a:spcPts val="0"/>
              </a:spcAft>
              <a:buClrTx/>
              <a:buSzTx/>
              <a:buFontTx/>
              <a:buNone/>
              <a:tabLst/>
              <a:defRPr/>
            </a:pPr>
            <a:endParaRPr lang="en-GB" sz="2000" dirty="0">
              <a:solidFill>
                <a:srgbClr val="FFFFFF"/>
              </a:solidFill>
              <a:latin typeface="Calibri" panose="020F0502020204030204" pitchFamily="34" charset="0"/>
              <a:cs typeface="Calibri" panose="020F0502020204030204" pitchFamily="34" charset="0"/>
            </a:endParaRPr>
          </a:p>
        </p:txBody>
      </p:sp>
      <p:pic>
        <p:nvPicPr>
          <p:cNvPr id="15" name="Grafik 14">
            <a:extLst>
              <a:ext uri="{FF2B5EF4-FFF2-40B4-BE49-F238E27FC236}">
                <a16:creationId xmlns:a16="http://schemas.microsoft.com/office/drawing/2014/main" id="{958BA9DD-7916-469F-9CDF-567AECAFE7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389" y="5686480"/>
            <a:ext cx="2084934" cy="998021"/>
          </a:xfrm>
          <a:prstGeom prst="rect">
            <a:avLst/>
          </a:prstGeom>
        </p:spPr>
      </p:pic>
    </p:spTree>
    <p:extLst>
      <p:ext uri="{BB962C8B-B14F-4D97-AF65-F5344CB8AC3E}">
        <p14:creationId xmlns:p14="http://schemas.microsoft.com/office/powerpoint/2010/main" val="920639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F75671-57D8-4D34-BC8D-322C329BA1C0}"/>
              </a:ext>
            </a:extLst>
          </p:cNvPr>
          <p:cNvSpPr/>
          <p:nvPr/>
        </p:nvSpPr>
        <p:spPr>
          <a:xfrm>
            <a:off x="3045550" y="2522304"/>
            <a:ext cx="5077882" cy="1813389"/>
          </a:xfrm>
          <a:prstGeom prst="rect">
            <a:avLst/>
          </a:prstGeom>
          <a:solidFill>
            <a:srgbClr val="7D9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0" name="Titel 9">
            <a:extLst>
              <a:ext uri="{FF2B5EF4-FFF2-40B4-BE49-F238E27FC236}">
                <a16:creationId xmlns:a16="http://schemas.microsoft.com/office/drawing/2014/main" id="{735FA301-34CF-4814-8FC8-A5E103F5015B}"/>
              </a:ext>
            </a:extLst>
          </p:cNvPr>
          <p:cNvSpPr>
            <a:spLocks noGrp="1"/>
          </p:cNvSpPr>
          <p:nvPr>
            <p:ph type="title"/>
          </p:nvPr>
        </p:nvSpPr>
        <p:spPr>
          <a:xfrm>
            <a:off x="3984838" y="3241181"/>
            <a:ext cx="5077882" cy="375637"/>
          </a:xfrm>
        </p:spPr>
        <p:txBody>
          <a:bodyPr>
            <a:normAutofit fontScale="90000"/>
          </a:bodyPr>
          <a:lstStyle/>
          <a:p>
            <a:r>
              <a:rPr lang="en-US" sz="3600">
                <a:solidFill>
                  <a:schemeClr val="bg1"/>
                </a:solidFill>
                <a:latin typeface="+mn-lt"/>
              </a:rPr>
              <a:t>Additional Slides</a:t>
            </a:r>
          </a:p>
        </p:txBody>
      </p:sp>
    </p:spTree>
    <p:extLst>
      <p:ext uri="{BB962C8B-B14F-4D97-AF65-F5344CB8AC3E}">
        <p14:creationId xmlns:p14="http://schemas.microsoft.com/office/powerpoint/2010/main" val="1413551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13D310C4-B43E-479F-B7AA-77F4351CD2ED}"/>
              </a:ext>
            </a:extLst>
          </p:cNvPr>
          <p:cNvSpPr>
            <a:spLocks noGrp="1"/>
          </p:cNvSpPr>
          <p:nvPr>
            <p:ph type="title"/>
          </p:nvPr>
        </p:nvSpPr>
        <p:spPr>
          <a:xfrm>
            <a:off x="404051" y="211782"/>
            <a:ext cx="9536909" cy="1006475"/>
          </a:xfrm>
        </p:spPr>
        <p:txBody>
          <a:bodyPr>
            <a:normAutofit/>
          </a:bodyPr>
          <a:lstStyle/>
          <a:p>
            <a:r>
              <a:rPr lang="en-US" sz="2800" dirty="0"/>
              <a:t>Delivering the Green Deal</a:t>
            </a:r>
          </a:p>
        </p:txBody>
      </p:sp>
      <p:grpSp>
        <p:nvGrpSpPr>
          <p:cNvPr id="8" name="Group 3">
            <a:extLst>
              <a:ext uri="{FF2B5EF4-FFF2-40B4-BE49-F238E27FC236}">
                <a16:creationId xmlns:a16="http://schemas.microsoft.com/office/drawing/2014/main" id="{8D20D8C2-D6D0-4EC9-BF51-64EF1534BC5B}"/>
              </a:ext>
            </a:extLst>
          </p:cNvPr>
          <p:cNvGrpSpPr/>
          <p:nvPr/>
        </p:nvGrpSpPr>
        <p:grpSpPr>
          <a:xfrm>
            <a:off x="938313" y="1563792"/>
            <a:ext cx="9495408" cy="4790369"/>
            <a:chOff x="291041" y="1378857"/>
            <a:chExt cx="9495408" cy="4790369"/>
          </a:xfrm>
        </p:grpSpPr>
        <p:sp>
          <p:nvSpPr>
            <p:cNvPr id="9" name="Textplatzhalter 6">
              <a:extLst>
                <a:ext uri="{FF2B5EF4-FFF2-40B4-BE49-F238E27FC236}">
                  <a16:creationId xmlns:a16="http://schemas.microsoft.com/office/drawing/2014/main" id="{783F69D9-E21D-426C-9325-31298DFD2B4B}"/>
                </a:ext>
              </a:extLst>
            </p:cNvPr>
            <p:cNvSpPr txBox="1">
              <a:spLocks/>
            </p:cNvSpPr>
            <p:nvPr/>
          </p:nvSpPr>
          <p:spPr bwMode="gray">
            <a:xfrm>
              <a:off x="2991998" y="1378857"/>
              <a:ext cx="1849531" cy="730081"/>
            </a:xfrm>
            <a:prstGeom prst="rect">
              <a:avLst/>
            </a:prstGeom>
            <a:solidFill>
              <a:schemeClr val="bg1">
                <a:lumMod val="75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Financing</a:t>
              </a:r>
            </a:p>
          </p:txBody>
        </p:sp>
        <p:sp>
          <p:nvSpPr>
            <p:cNvPr id="10" name="Textplatzhalter 6">
              <a:extLst>
                <a:ext uri="{FF2B5EF4-FFF2-40B4-BE49-F238E27FC236}">
                  <a16:creationId xmlns:a16="http://schemas.microsoft.com/office/drawing/2014/main" id="{454A254A-E18E-4218-B65D-37E0A766CBAB}"/>
                </a:ext>
              </a:extLst>
            </p:cNvPr>
            <p:cNvSpPr txBox="1">
              <a:spLocks/>
            </p:cNvSpPr>
            <p:nvPr/>
          </p:nvSpPr>
          <p:spPr bwMode="gray">
            <a:xfrm>
              <a:off x="5240489" y="1386523"/>
              <a:ext cx="2109983" cy="730081"/>
            </a:xfrm>
            <a:prstGeom prst="rect">
              <a:avLst/>
            </a:prstGeom>
            <a:solidFill>
              <a:schemeClr val="bg1">
                <a:lumMod val="75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Capacity building </a:t>
              </a:r>
            </a:p>
          </p:txBody>
        </p:sp>
        <p:sp>
          <p:nvSpPr>
            <p:cNvPr id="11" name="Textplatzhalter 6">
              <a:extLst>
                <a:ext uri="{FF2B5EF4-FFF2-40B4-BE49-F238E27FC236}">
                  <a16:creationId xmlns:a16="http://schemas.microsoft.com/office/drawing/2014/main" id="{3D5B9EFA-A4B0-4328-811B-C5D56ADD4C1C}"/>
                </a:ext>
              </a:extLst>
            </p:cNvPr>
            <p:cNvSpPr txBox="1">
              <a:spLocks/>
            </p:cNvSpPr>
            <p:nvPr/>
          </p:nvSpPr>
          <p:spPr bwMode="gray">
            <a:xfrm>
              <a:off x="291041" y="2295109"/>
              <a:ext cx="2014009" cy="558302"/>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Climate neutrality and just transition</a:t>
              </a:r>
              <a:endParaRPr lang="en-US" sz="1800" b="1">
                <a:latin typeface="Calibri" panose="020F0502020204030204" pitchFamily="34" charset="0"/>
                <a:cs typeface="Calibri" panose="020F0502020204030204" pitchFamily="34" charset="0"/>
              </a:endParaRPr>
            </a:p>
          </p:txBody>
        </p:sp>
        <p:sp>
          <p:nvSpPr>
            <p:cNvPr id="12" name="Textplatzhalter 6">
              <a:extLst>
                <a:ext uri="{FF2B5EF4-FFF2-40B4-BE49-F238E27FC236}">
                  <a16:creationId xmlns:a16="http://schemas.microsoft.com/office/drawing/2014/main" id="{1C256C16-FC55-45AA-BD75-EAE4F896B83B}"/>
                </a:ext>
              </a:extLst>
            </p:cNvPr>
            <p:cNvSpPr txBox="1">
              <a:spLocks/>
            </p:cNvSpPr>
            <p:nvPr/>
          </p:nvSpPr>
          <p:spPr bwMode="gray">
            <a:xfrm>
              <a:off x="291041" y="2990386"/>
              <a:ext cx="2014009" cy="664539"/>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Resilient recovery and competitiveness</a:t>
              </a:r>
              <a:endParaRPr lang="en-US" sz="1800" b="1">
                <a:latin typeface="Calibri" panose="020F0502020204030204" pitchFamily="34" charset="0"/>
                <a:cs typeface="Calibri" panose="020F0502020204030204" pitchFamily="34" charset="0"/>
              </a:endParaRPr>
            </a:p>
          </p:txBody>
        </p:sp>
        <p:sp>
          <p:nvSpPr>
            <p:cNvPr id="13" name="Textplatzhalter 6">
              <a:extLst>
                <a:ext uri="{FF2B5EF4-FFF2-40B4-BE49-F238E27FC236}">
                  <a16:creationId xmlns:a16="http://schemas.microsoft.com/office/drawing/2014/main" id="{CFBD3851-EF39-4691-9A10-35461A1984B5}"/>
                </a:ext>
              </a:extLst>
            </p:cNvPr>
            <p:cNvSpPr txBox="1">
              <a:spLocks/>
            </p:cNvSpPr>
            <p:nvPr/>
          </p:nvSpPr>
          <p:spPr bwMode="gray">
            <a:xfrm>
              <a:off x="2988846" y="2314424"/>
              <a:ext cx="1849530" cy="1351925"/>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MFF and RRF</a:t>
              </a:r>
            </a:p>
          </p:txBody>
        </p:sp>
        <p:sp>
          <p:nvSpPr>
            <p:cNvPr id="14" name="Textplatzhalter 6">
              <a:extLst>
                <a:ext uri="{FF2B5EF4-FFF2-40B4-BE49-F238E27FC236}">
                  <a16:creationId xmlns:a16="http://schemas.microsoft.com/office/drawing/2014/main" id="{4EB52329-7FEE-44CC-A931-A44B3B8C2A9E}"/>
                </a:ext>
              </a:extLst>
            </p:cNvPr>
            <p:cNvSpPr txBox="1">
              <a:spLocks/>
            </p:cNvSpPr>
            <p:nvPr/>
          </p:nvSpPr>
          <p:spPr bwMode="gray">
            <a:xfrm>
              <a:off x="291041" y="1378857"/>
              <a:ext cx="2014009" cy="652669"/>
            </a:xfrm>
            <a:prstGeom prst="rect">
              <a:avLst/>
            </a:prstGeom>
            <a:solidFill>
              <a:schemeClr val="bg1">
                <a:lumMod val="75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Goal</a:t>
              </a:r>
            </a:p>
          </p:txBody>
        </p:sp>
        <p:sp>
          <p:nvSpPr>
            <p:cNvPr id="15" name="Gleichschenkliges Dreieck 14">
              <a:extLst>
                <a:ext uri="{FF2B5EF4-FFF2-40B4-BE49-F238E27FC236}">
                  <a16:creationId xmlns:a16="http://schemas.microsoft.com/office/drawing/2014/main" id="{8FD19DEA-EAF3-4DAF-B437-48CE284BA726}"/>
                </a:ext>
              </a:extLst>
            </p:cNvPr>
            <p:cNvSpPr/>
            <p:nvPr/>
          </p:nvSpPr>
          <p:spPr bwMode="gray">
            <a:xfrm rot="5400000">
              <a:off x="1881283" y="2866660"/>
              <a:ext cx="1359816" cy="216714"/>
            </a:xfrm>
            <a:prstGeom prst="triangle">
              <a:avLst/>
            </a:prstGeom>
            <a:solidFill>
              <a:srgbClr val="7D969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16" name="Textplatzhalter 6">
              <a:extLst>
                <a:ext uri="{FF2B5EF4-FFF2-40B4-BE49-F238E27FC236}">
                  <a16:creationId xmlns:a16="http://schemas.microsoft.com/office/drawing/2014/main" id="{CE59B3E7-9BBF-4F9A-BF14-2381655C6AF4}"/>
                </a:ext>
              </a:extLst>
            </p:cNvPr>
            <p:cNvSpPr txBox="1">
              <a:spLocks/>
            </p:cNvSpPr>
            <p:nvPr/>
          </p:nvSpPr>
          <p:spPr bwMode="gray">
            <a:xfrm>
              <a:off x="7706514" y="4785364"/>
              <a:ext cx="2079934" cy="1383862"/>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Re-calibrate the European Semester for the Green Deal</a:t>
              </a:r>
            </a:p>
          </p:txBody>
        </p:sp>
        <p:sp>
          <p:nvSpPr>
            <p:cNvPr id="17" name="Textplatzhalter 6">
              <a:extLst>
                <a:ext uri="{FF2B5EF4-FFF2-40B4-BE49-F238E27FC236}">
                  <a16:creationId xmlns:a16="http://schemas.microsoft.com/office/drawing/2014/main" id="{7BF15EC0-AEE0-4FFA-B873-1D9DE643A4BD}"/>
                </a:ext>
              </a:extLst>
            </p:cNvPr>
            <p:cNvSpPr txBox="1">
              <a:spLocks/>
            </p:cNvSpPr>
            <p:nvPr/>
          </p:nvSpPr>
          <p:spPr bwMode="gray">
            <a:xfrm>
              <a:off x="2987498" y="4785364"/>
              <a:ext cx="1850878" cy="1383862"/>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MFF and RRF aligned with the Green Deal</a:t>
              </a:r>
            </a:p>
          </p:txBody>
        </p:sp>
        <p:sp>
          <p:nvSpPr>
            <p:cNvPr id="18" name="Textplatzhalter 6">
              <a:extLst>
                <a:ext uri="{FF2B5EF4-FFF2-40B4-BE49-F238E27FC236}">
                  <a16:creationId xmlns:a16="http://schemas.microsoft.com/office/drawing/2014/main" id="{6601016D-760A-440F-8EF8-ABD8DA3E1AD1}"/>
                </a:ext>
              </a:extLst>
            </p:cNvPr>
            <p:cNvSpPr txBox="1">
              <a:spLocks/>
            </p:cNvSpPr>
            <p:nvPr/>
          </p:nvSpPr>
          <p:spPr bwMode="gray">
            <a:xfrm>
              <a:off x="5234184" y="4773932"/>
              <a:ext cx="2116287" cy="1383862"/>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err="1">
                  <a:latin typeface="Calibri" panose="020F0502020204030204" pitchFamily="34" charset="0"/>
                  <a:cs typeface="Calibri" panose="020F0502020204030204" pitchFamily="34" charset="0"/>
                </a:rPr>
                <a:t>Mobilise</a:t>
              </a:r>
              <a:r>
                <a:rPr lang="en-US" sz="1800">
                  <a:latin typeface="Calibri" panose="020F0502020204030204" pitchFamily="34" charset="0"/>
                  <a:cs typeface="Calibri" panose="020F0502020204030204" pitchFamily="34" charset="0"/>
                </a:rPr>
                <a:t> DG Reform to support MS with green investment</a:t>
              </a:r>
            </a:p>
          </p:txBody>
        </p:sp>
        <p:sp>
          <p:nvSpPr>
            <p:cNvPr id="19" name="Textplatzhalter 6">
              <a:extLst>
                <a:ext uri="{FF2B5EF4-FFF2-40B4-BE49-F238E27FC236}">
                  <a16:creationId xmlns:a16="http://schemas.microsoft.com/office/drawing/2014/main" id="{11D1DAC7-BE67-4386-9AD8-C56F451F87E1}"/>
                </a:ext>
              </a:extLst>
            </p:cNvPr>
            <p:cNvSpPr txBox="1">
              <a:spLocks/>
            </p:cNvSpPr>
            <p:nvPr/>
          </p:nvSpPr>
          <p:spPr bwMode="gray">
            <a:xfrm>
              <a:off x="5234184" y="2314424"/>
              <a:ext cx="2119441" cy="1351925"/>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DG REFORM</a:t>
              </a:r>
            </a:p>
          </p:txBody>
        </p:sp>
        <p:sp>
          <p:nvSpPr>
            <p:cNvPr id="20" name="Textplatzhalter 6">
              <a:extLst>
                <a:ext uri="{FF2B5EF4-FFF2-40B4-BE49-F238E27FC236}">
                  <a16:creationId xmlns:a16="http://schemas.microsoft.com/office/drawing/2014/main" id="{1419A898-A234-4CF7-88FF-981438EDEFFE}"/>
                </a:ext>
              </a:extLst>
            </p:cNvPr>
            <p:cNvSpPr txBox="1">
              <a:spLocks/>
            </p:cNvSpPr>
            <p:nvPr/>
          </p:nvSpPr>
          <p:spPr bwMode="gray">
            <a:xfrm>
              <a:off x="7598492" y="1382548"/>
              <a:ext cx="2187956" cy="722697"/>
            </a:xfrm>
            <a:prstGeom prst="rect">
              <a:avLst/>
            </a:prstGeom>
            <a:solidFill>
              <a:schemeClr val="bg1">
                <a:lumMod val="75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Regulation &amp; Structural Reforms</a:t>
              </a:r>
            </a:p>
          </p:txBody>
        </p:sp>
        <p:sp>
          <p:nvSpPr>
            <p:cNvPr id="21" name="Textplatzhalter 6">
              <a:extLst>
                <a:ext uri="{FF2B5EF4-FFF2-40B4-BE49-F238E27FC236}">
                  <a16:creationId xmlns:a16="http://schemas.microsoft.com/office/drawing/2014/main" id="{09C07F36-5F22-4699-9254-A69D124B839D}"/>
                </a:ext>
              </a:extLst>
            </p:cNvPr>
            <p:cNvSpPr txBox="1">
              <a:spLocks/>
            </p:cNvSpPr>
            <p:nvPr/>
          </p:nvSpPr>
          <p:spPr bwMode="gray">
            <a:xfrm>
              <a:off x="7615759" y="2314424"/>
              <a:ext cx="2170690" cy="1351925"/>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b="1">
                  <a:latin typeface="Calibri" panose="020F0502020204030204" pitchFamily="34" charset="0"/>
                  <a:cs typeface="Calibri" panose="020F0502020204030204" pitchFamily="34" charset="0"/>
                </a:rPr>
                <a:t>European Semester: CSRs, AMR, MIP</a:t>
              </a:r>
            </a:p>
            <a:p>
              <a:pPr algn="ctr"/>
              <a:r>
                <a:rPr lang="en-US" sz="1800" b="1">
                  <a:latin typeface="Calibri" panose="020F0502020204030204" pitchFamily="34" charset="0"/>
                  <a:cs typeface="Calibri" panose="020F0502020204030204" pitchFamily="34" charset="0"/>
                </a:rPr>
                <a:t>Energy Union</a:t>
              </a:r>
            </a:p>
          </p:txBody>
        </p:sp>
        <p:sp>
          <p:nvSpPr>
            <p:cNvPr id="22" name="Textfeld 21">
              <a:extLst>
                <a:ext uri="{FF2B5EF4-FFF2-40B4-BE49-F238E27FC236}">
                  <a16:creationId xmlns:a16="http://schemas.microsoft.com/office/drawing/2014/main" id="{22E39687-C45D-4D4E-9476-BC22BE58AD35}"/>
                </a:ext>
              </a:extLst>
            </p:cNvPr>
            <p:cNvSpPr txBox="1"/>
            <p:nvPr/>
          </p:nvSpPr>
          <p:spPr>
            <a:xfrm flipH="1">
              <a:off x="2987498" y="4019550"/>
              <a:ext cx="6798950" cy="379078"/>
            </a:xfrm>
            <a:prstGeom prst="rect">
              <a:avLst/>
            </a:prstGeom>
            <a:noFill/>
            <a:ln>
              <a:solidFill>
                <a:schemeClr val="tx1"/>
              </a:solidFill>
              <a:prstDash val="dash"/>
            </a:ln>
          </p:spPr>
          <p:txBody>
            <a:bodyPr wrap="square" rtlCol="0">
              <a:spAutoFit/>
            </a:bodyPr>
            <a:lstStyle/>
            <a:p>
              <a:pPr algn="ctr"/>
              <a:r>
                <a:rPr lang="en-US" b="1">
                  <a:latin typeface="Calibri" panose="020F0502020204030204" pitchFamily="34" charset="0"/>
                  <a:cs typeface="Calibri" panose="020F0502020204030204" pitchFamily="34" charset="0"/>
                </a:rPr>
                <a:t>Integrated governance for policy coherence</a:t>
              </a:r>
            </a:p>
          </p:txBody>
        </p:sp>
      </p:grpSp>
    </p:spTree>
    <p:extLst>
      <p:ext uri="{BB962C8B-B14F-4D97-AF65-F5344CB8AC3E}">
        <p14:creationId xmlns:p14="http://schemas.microsoft.com/office/powerpoint/2010/main" val="1382465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3EE4C-8208-4E07-A0A0-42B1DF6351E7}"/>
              </a:ext>
            </a:extLst>
          </p:cNvPr>
          <p:cNvSpPr>
            <a:spLocks noGrp="1"/>
          </p:cNvSpPr>
          <p:nvPr>
            <p:ph type="title" idx="4294967295"/>
          </p:nvPr>
        </p:nvSpPr>
        <p:spPr>
          <a:xfrm>
            <a:off x="102781" y="223748"/>
            <a:ext cx="4519613" cy="1214633"/>
          </a:xfrm>
        </p:spPr>
        <p:txBody>
          <a:bodyPr>
            <a:noAutofit/>
          </a:bodyPr>
          <a:lstStyle/>
          <a:p>
            <a:pPr defTabSz="609585">
              <a:lnSpc>
                <a:spcPct val="100000"/>
              </a:lnSpc>
            </a:pPr>
            <a:r>
              <a:rPr lang="de-DE" sz="2000" b="1">
                <a:solidFill>
                  <a:schemeClr val="bg2">
                    <a:lumMod val="25000"/>
                  </a:schemeClr>
                </a:solidFill>
                <a:latin typeface="Calibri"/>
                <a:cs typeface="Calibri"/>
              </a:rPr>
              <a:t>Without strong guidance and governance, national implementation incoherent</a:t>
            </a:r>
            <a:r>
              <a:rPr lang="de-DE" sz="2000">
                <a:solidFill>
                  <a:schemeClr val="bg2">
                    <a:lumMod val="25000"/>
                  </a:schemeClr>
                </a:solidFill>
                <a:latin typeface="Calibri"/>
                <a:cs typeface="Calibri"/>
              </a:rPr>
              <a:t> </a:t>
            </a:r>
            <a:br>
              <a:rPr lang="de-DE" sz="1800">
                <a:solidFill>
                  <a:schemeClr val="bg2">
                    <a:lumMod val="25000"/>
                  </a:schemeClr>
                </a:solidFill>
                <a:latin typeface="Calibri"/>
                <a:cs typeface="Calibri"/>
              </a:rPr>
            </a:br>
            <a:r>
              <a:rPr lang="de-DE" sz="1800">
                <a:solidFill>
                  <a:schemeClr val="bg2">
                    <a:lumMod val="25000"/>
                  </a:schemeClr>
                </a:solidFill>
                <a:latin typeface="Calibri"/>
                <a:cs typeface="Calibri"/>
              </a:rPr>
              <a:t>Example: Investment chapter of the National Energy and Climate Plans </a:t>
            </a:r>
          </a:p>
        </p:txBody>
      </p:sp>
      <p:sp>
        <p:nvSpPr>
          <p:cNvPr id="3" name="Inhaltsplatzhalter 2">
            <a:extLst>
              <a:ext uri="{FF2B5EF4-FFF2-40B4-BE49-F238E27FC236}">
                <a16:creationId xmlns:a16="http://schemas.microsoft.com/office/drawing/2014/main" id="{268DB856-0242-4A6F-98D4-14619410A289}"/>
              </a:ext>
            </a:extLst>
          </p:cNvPr>
          <p:cNvSpPr>
            <a:spLocks noGrp="1"/>
          </p:cNvSpPr>
          <p:nvPr>
            <p:ph idx="4294967295"/>
          </p:nvPr>
        </p:nvSpPr>
        <p:spPr>
          <a:xfrm>
            <a:off x="246856" y="1705510"/>
            <a:ext cx="4024818" cy="2375289"/>
          </a:xfrm>
          <a:ln w="9525">
            <a:solidFill>
              <a:schemeClr val="bg1">
                <a:lumMod val="65000"/>
              </a:schemeClr>
            </a:solidFill>
          </a:ln>
        </p:spPr>
        <p:txBody>
          <a:bodyPr vert="horz" lIns="91440" tIns="45720" rIns="91440" bIns="45720" rtlCol="0" anchor="t">
            <a:noAutofit/>
          </a:bodyPr>
          <a:lstStyle/>
          <a:p>
            <a:pPr marL="0" indent="0">
              <a:buNone/>
            </a:pPr>
            <a:r>
              <a:rPr lang="de-DE" sz="1800" b="1" u="sng">
                <a:latin typeface="Calibri"/>
                <a:cs typeface="Calibri"/>
              </a:rPr>
              <a:t>Relevance</a:t>
            </a:r>
          </a:p>
          <a:p>
            <a:pPr>
              <a:lnSpc>
                <a:spcPct val="100000"/>
              </a:lnSpc>
              <a:buClr>
                <a:schemeClr val="tx1">
                  <a:lumMod val="85000"/>
                  <a:lumOff val="15000"/>
                </a:schemeClr>
              </a:buClr>
            </a:pPr>
            <a:r>
              <a:rPr lang="de-DE" sz="1800">
                <a:latin typeface="Calibri"/>
                <a:cs typeface="Arial"/>
              </a:rPr>
              <a:t>NECPs key document to reach climate targets</a:t>
            </a:r>
          </a:p>
          <a:p>
            <a:pPr>
              <a:lnSpc>
                <a:spcPct val="100000"/>
              </a:lnSpc>
              <a:buClr>
                <a:schemeClr val="tx1">
                  <a:lumMod val="85000"/>
                  <a:lumOff val="15000"/>
                </a:schemeClr>
              </a:buClr>
            </a:pPr>
            <a:r>
              <a:rPr lang="de-DE" sz="1800">
                <a:latin typeface="Calibri"/>
                <a:cs typeface="Arial"/>
              </a:rPr>
              <a:t>Analysis of final NECPs reveals low quality</a:t>
            </a:r>
          </a:p>
          <a:p>
            <a:pPr>
              <a:lnSpc>
                <a:spcPct val="100000"/>
              </a:lnSpc>
              <a:buClr>
                <a:schemeClr val="tx1">
                  <a:lumMod val="85000"/>
                  <a:lumOff val="15000"/>
                </a:schemeClr>
              </a:buClr>
            </a:pPr>
            <a:r>
              <a:rPr lang="de-DE" sz="1800">
                <a:latin typeface="Calibri"/>
                <a:cs typeface="Arial"/>
              </a:rPr>
              <a:t>Inconsitencies between financing chapters of different countries </a:t>
            </a:r>
          </a:p>
        </p:txBody>
      </p:sp>
      <p:sp>
        <p:nvSpPr>
          <p:cNvPr id="4" name="Inhaltsplatzhalter 2">
            <a:extLst>
              <a:ext uri="{FF2B5EF4-FFF2-40B4-BE49-F238E27FC236}">
                <a16:creationId xmlns:a16="http://schemas.microsoft.com/office/drawing/2014/main" id="{6B847025-629A-4745-A64C-1B286F401B9B}"/>
              </a:ext>
            </a:extLst>
          </p:cNvPr>
          <p:cNvSpPr txBox="1">
            <a:spLocks/>
          </p:cNvSpPr>
          <p:nvPr/>
        </p:nvSpPr>
        <p:spPr>
          <a:xfrm>
            <a:off x="247938" y="4222680"/>
            <a:ext cx="4024818" cy="2532840"/>
          </a:xfrm>
          <a:prstGeom prst="rect">
            <a:avLst/>
          </a:prstGeom>
          <a:ln>
            <a:solidFill>
              <a:schemeClr val="bg1">
                <a:lumMod val="65000"/>
              </a:schemeClr>
            </a:solidFill>
          </a:ln>
        </p:spPr>
        <p:txBody>
          <a:bodyPr vert="horz" lIns="91440" tIns="45720" rIns="91440" bIns="45720" rtlCol="0" anchor="t">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None/>
              <a:tabLst/>
              <a:defRPr/>
            </a:pPr>
            <a:r>
              <a:rPr kumimoji="0" lang="de-DE" b="1" i="0" u="sng" strike="noStrike" kern="1200" cap="none" spc="0" normalizeH="0" baseline="0" noProof="0">
                <a:ln>
                  <a:noFill/>
                </a:ln>
                <a:solidFill>
                  <a:prstClr val="black"/>
                </a:solidFill>
                <a:effectLst/>
                <a:uLnTx/>
                <a:uFillTx/>
                <a:latin typeface="Calibri"/>
                <a:ea typeface="+mn-ea"/>
                <a:cs typeface="Calibri"/>
              </a:rPr>
              <a:t>Course of Action </a:t>
            </a:r>
          </a:p>
          <a:p>
            <a:pPr marL="228600" marR="0" lvl="0" indent="-228600" algn="l" defTabSz="914400" rtl="0" eaLnBrk="1" fontAlgn="auto" latinLnBrk="0" hangingPunct="1">
              <a:lnSpc>
                <a:spcPct val="100000"/>
              </a:lnSpc>
              <a:spcBef>
                <a:spcPts val="1000"/>
              </a:spcBef>
              <a:spcAft>
                <a:spcPts val="0"/>
              </a:spcAft>
              <a:buClr>
                <a:prstClr val="black">
                  <a:lumMod val="85000"/>
                  <a:lumOff val="15000"/>
                </a:prstClr>
              </a:buClr>
              <a:buSzTx/>
              <a:buFont typeface="Arial" panose="020B0604020202020204" pitchFamily="34" charset="0"/>
              <a:buChar char="•"/>
              <a:tabLst/>
              <a:defRPr/>
            </a:pPr>
            <a:r>
              <a:rPr kumimoji="0" lang="de-DE" b="0" i="0" u="none" strike="noStrike" kern="1200" cap="none" spc="0" normalizeH="0" baseline="0" noProof="0">
                <a:ln>
                  <a:noFill/>
                </a:ln>
                <a:solidFill>
                  <a:prstClr val="black"/>
                </a:solidFill>
                <a:effectLst/>
                <a:uLnTx/>
                <a:uFillTx/>
                <a:latin typeface="Calibri"/>
                <a:ea typeface="+mn-ea"/>
                <a:cs typeface="Arial"/>
              </a:rPr>
              <a:t>Build connections between the European Semester, NECP-relevant ministries, scientific community and financial sector</a:t>
            </a:r>
          </a:p>
          <a:p>
            <a:pPr marL="228600" marR="0" lvl="0" indent="-228600" algn="l" defTabSz="914400" rtl="0" eaLnBrk="1" fontAlgn="auto" latinLnBrk="0" hangingPunct="1">
              <a:lnSpc>
                <a:spcPct val="100000"/>
              </a:lnSpc>
              <a:spcBef>
                <a:spcPts val="1000"/>
              </a:spcBef>
              <a:spcAft>
                <a:spcPts val="0"/>
              </a:spcAft>
              <a:buClr>
                <a:prstClr val="black">
                  <a:lumMod val="85000"/>
                  <a:lumOff val="15000"/>
                </a:prstClr>
              </a:buClr>
              <a:buSzTx/>
              <a:buFont typeface="Arial" panose="020B0604020202020204" pitchFamily="34" charset="0"/>
              <a:buChar char="•"/>
              <a:tabLst/>
              <a:defRPr/>
            </a:pPr>
            <a:r>
              <a:rPr kumimoji="0" lang="de-DE" b="0" i="0" u="none" strike="noStrike" kern="1200" cap="none" spc="0" normalizeH="0" baseline="0" noProof="0">
                <a:ln>
                  <a:noFill/>
                </a:ln>
                <a:solidFill>
                  <a:prstClr val="black"/>
                </a:solidFill>
                <a:effectLst/>
                <a:uLnTx/>
                <a:uFillTx/>
                <a:latin typeface="Calibri"/>
                <a:ea typeface="+mn-ea"/>
                <a:cs typeface="Arial"/>
              </a:rPr>
              <a:t>Capacity </a:t>
            </a:r>
            <a:r>
              <a:rPr kumimoji="0" lang="en-GB" b="0" i="0" u="none" strike="noStrike" kern="1200" cap="none" spc="0" normalizeH="0" baseline="0" noProof="0">
                <a:ln>
                  <a:noFill/>
                </a:ln>
                <a:solidFill>
                  <a:prstClr val="black"/>
                </a:solidFill>
                <a:effectLst/>
                <a:uLnTx/>
                <a:uFillTx/>
                <a:latin typeface="Calibri"/>
                <a:ea typeface="+mn-ea"/>
                <a:cs typeface="Arial"/>
              </a:rPr>
              <a:t>development: </a:t>
            </a:r>
            <a:r>
              <a:rPr kumimoji="0" lang="de-DE" b="0" i="0" u="none" strike="noStrike" kern="1200" cap="none" spc="0" normalizeH="0" baseline="0" noProof="0">
                <a:ln>
                  <a:noFill/>
                </a:ln>
                <a:solidFill>
                  <a:prstClr val="black"/>
                </a:solidFill>
                <a:effectLst/>
                <a:uLnTx/>
                <a:uFillTx/>
                <a:latin typeface="Calibri"/>
                <a:ea typeface="+mn-ea"/>
                <a:cs typeface="Arial"/>
              </a:rPr>
              <a:t>know-how to finance the NECPs and raise private capital </a:t>
            </a:r>
          </a:p>
        </p:txBody>
      </p:sp>
      <p:graphicFrame>
        <p:nvGraphicFramePr>
          <p:cNvPr id="18" name="Table 17">
            <a:extLst>
              <a:ext uri="{FF2B5EF4-FFF2-40B4-BE49-F238E27FC236}">
                <a16:creationId xmlns:a16="http://schemas.microsoft.com/office/drawing/2014/main" id="{911371E3-EC5F-47B1-9883-83DF1FCE9FF0}"/>
              </a:ext>
            </a:extLst>
          </p:cNvPr>
          <p:cNvGraphicFramePr>
            <a:graphicFrameLocks noGrp="1"/>
          </p:cNvGraphicFramePr>
          <p:nvPr/>
        </p:nvGraphicFramePr>
        <p:xfrm>
          <a:off x="4686301" y="102481"/>
          <a:ext cx="7402918" cy="6653039"/>
        </p:xfrm>
        <a:graphic>
          <a:graphicData uri="http://schemas.openxmlformats.org/drawingml/2006/table">
            <a:tbl>
              <a:tblPr firstRow="1" firstCol="1" bandRow="1"/>
              <a:tblGrid>
                <a:gridCol w="922381">
                  <a:extLst>
                    <a:ext uri="{9D8B030D-6E8A-4147-A177-3AD203B41FA5}">
                      <a16:colId xmlns:a16="http://schemas.microsoft.com/office/drawing/2014/main" val="3831380078"/>
                    </a:ext>
                  </a:extLst>
                </a:gridCol>
                <a:gridCol w="854056">
                  <a:extLst>
                    <a:ext uri="{9D8B030D-6E8A-4147-A177-3AD203B41FA5}">
                      <a16:colId xmlns:a16="http://schemas.microsoft.com/office/drawing/2014/main" val="879164562"/>
                    </a:ext>
                  </a:extLst>
                </a:gridCol>
                <a:gridCol w="5626481">
                  <a:extLst>
                    <a:ext uri="{9D8B030D-6E8A-4147-A177-3AD203B41FA5}">
                      <a16:colId xmlns:a16="http://schemas.microsoft.com/office/drawing/2014/main" val="1048148520"/>
                    </a:ext>
                  </a:extLst>
                </a:gridCol>
              </a:tblGrid>
              <a:tr h="811776">
                <a:tc>
                  <a:txBody>
                    <a:bodyPr/>
                    <a:lstStyle/>
                    <a:p>
                      <a:pPr algn="ctr">
                        <a:lnSpc>
                          <a:spcPct val="100000"/>
                        </a:lnSpc>
                        <a:spcAft>
                          <a:spcPts val="800"/>
                        </a:spcAft>
                      </a:pPr>
                      <a:r>
                        <a:rPr lang="en-GB" sz="1350" b="1">
                          <a:effectLst/>
                          <a:latin typeface="Calibri" panose="020F0502020204030204" pitchFamily="34" charset="0"/>
                          <a:ea typeface="Calibri" panose="020F0502020204030204" pitchFamily="34" charset="0"/>
                          <a:cs typeface="Calibri" panose="020F0502020204030204" pitchFamily="34" charset="0"/>
                        </a:rPr>
                        <a:t>Quality degree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Aft>
                          <a:spcPts val="800"/>
                        </a:spcAft>
                      </a:pPr>
                      <a:r>
                        <a:rPr lang="en-GB" sz="1350" b="1">
                          <a:solidFill>
                            <a:srgbClr val="000000"/>
                          </a:solidFill>
                          <a:effectLst/>
                          <a:latin typeface="Calibri" panose="020F0502020204030204" pitchFamily="34" charset="0"/>
                          <a:ea typeface="Calibri" panose="020F0502020204030204" pitchFamily="34" charset="0"/>
                          <a:cs typeface="Calibri" panose="020F0502020204030204" pitchFamily="34" charset="0"/>
                        </a:rPr>
                        <a:t>Countries Final NECPs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00000"/>
                        </a:lnSpc>
                        <a:spcAft>
                          <a:spcPts val="800"/>
                        </a:spcAft>
                      </a:pPr>
                      <a:r>
                        <a:rPr lang="en-GB" sz="1350" b="1">
                          <a:solidFill>
                            <a:srgbClr val="000000"/>
                          </a:solidFill>
                          <a:effectLst/>
                          <a:latin typeface="Calibri" panose="020F0502020204030204" pitchFamily="34" charset="0"/>
                          <a:ea typeface="Calibri" panose="020F0502020204030204" pitchFamily="34" charset="0"/>
                          <a:cs typeface="Calibri" panose="020F0502020204030204" pitchFamily="34" charset="0"/>
                        </a:rPr>
                        <a:t>Remarks</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538287552"/>
                  </a:ext>
                </a:extLst>
              </a:tr>
              <a:tr h="545626">
                <a:tc rowSpan="2">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1. Comprehensive analyse</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CDAF"/>
                    </a:solidFill>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Austria</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E0CE"/>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Differentiating between national / EU / private Investment &amp; green finance for different subsectors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E0CE"/>
                    </a:solidFill>
                  </a:tcPr>
                </a:tc>
                <a:extLst>
                  <a:ext uri="{0D108BD9-81ED-4DB2-BD59-A6C34878D82A}">
                    <a16:rowId xmlns:a16="http://schemas.microsoft.com/office/drawing/2014/main" val="4085106068"/>
                  </a:ext>
                </a:extLst>
              </a:tr>
              <a:tr h="774177">
                <a:tc vMerge="1">
                  <a:txBody>
                    <a:bodyPr/>
                    <a:lstStyle/>
                    <a:p>
                      <a:endParaRPr lang="en-GB"/>
                    </a:p>
                  </a:txBody>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Denmark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E0CE"/>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Comprehensive strategy including Energy Agreement (0,5 billion EUR), Denmark’s Green Future Fund (4 billion EUR) and including financing from Danish private pensions funds to support the green transition (50 billion EUR)</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E0CE"/>
                    </a:solidFill>
                  </a:tcPr>
                </a:tc>
                <a:extLst>
                  <a:ext uri="{0D108BD9-81ED-4DB2-BD59-A6C34878D82A}">
                    <a16:rowId xmlns:a16="http://schemas.microsoft.com/office/drawing/2014/main" val="83862596"/>
                  </a:ext>
                </a:extLst>
              </a:tr>
              <a:tr h="702512">
                <a:tc rowSpan="6">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2. Incomplete Approach, e.g. “Brussels pays all” approach</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EA8B"/>
                    </a:solidFill>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Croatia</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Sources: ESIF, EFSI, Modernization Fund, Innovation Fund, EU Allowance auctioning. EIB and EBRD mentioned. No analysis of amounts.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extLst>
                  <a:ext uri="{0D108BD9-81ED-4DB2-BD59-A6C34878D82A}">
                    <a16:rowId xmlns:a16="http://schemas.microsoft.com/office/drawing/2014/main" val="3899250111"/>
                  </a:ext>
                </a:extLst>
              </a:tr>
              <a:tr h="624068">
                <a:tc vMerge="1">
                  <a:txBody>
                    <a:bodyPr/>
                    <a:lstStyle/>
                    <a:p>
                      <a:endParaRPr lang="en-GB"/>
                    </a:p>
                  </a:txBody>
                  <a:tcPr>
                    <a:lnT w="12700" cap="flat" cmpd="sng" algn="ctr">
                      <a:solidFill>
                        <a:srgbClr val="000000"/>
                      </a:solidFill>
                      <a:prstDash val="solid"/>
                      <a:round/>
                      <a:headEnd type="none" w="med" len="med"/>
                      <a:tailEnd type="none" w="med" len="med"/>
                    </a:lnT>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Czech Republic</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Comprehensive analyse of EU budgets. Multiannual Financial Framework, Selling Allocations. Private sector unclear.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extLst>
                  <a:ext uri="{0D108BD9-81ED-4DB2-BD59-A6C34878D82A}">
                    <a16:rowId xmlns:a16="http://schemas.microsoft.com/office/drawing/2014/main" val="1774694844"/>
                  </a:ext>
                </a:extLst>
              </a:tr>
              <a:tr h="545626">
                <a:tc vMerge="1">
                  <a:txBody>
                    <a:bodyPr/>
                    <a:lstStyle/>
                    <a:p>
                      <a:endParaRPr lang="en-GB"/>
                    </a:p>
                  </a:txBody>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Estonia</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Financing under the EU long-term budget framework 2021-2027 (Multiannual Financial Framework)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extLst>
                  <a:ext uri="{0D108BD9-81ED-4DB2-BD59-A6C34878D82A}">
                    <a16:rowId xmlns:a16="http://schemas.microsoft.com/office/drawing/2014/main" val="3833783482"/>
                  </a:ext>
                </a:extLst>
              </a:tr>
              <a:tr h="702512">
                <a:tc vMerge="1">
                  <a:txBody>
                    <a:bodyPr/>
                    <a:lstStyle/>
                    <a:p>
                      <a:endParaRPr lang="en-GB"/>
                    </a:p>
                  </a:txBody>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Greece</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Especially ERDP (10 billion EUR for Greece) and Cohesion Fund (3,6 billion EUR) under consideration of national co-financing requirements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extLst>
                  <a:ext uri="{0D108BD9-81ED-4DB2-BD59-A6C34878D82A}">
                    <a16:rowId xmlns:a16="http://schemas.microsoft.com/office/drawing/2014/main" val="739086256"/>
                  </a:ext>
                </a:extLst>
              </a:tr>
              <a:tr h="310300">
                <a:tc vMerge="1">
                  <a:txBody>
                    <a:bodyPr/>
                    <a:lstStyle/>
                    <a:p>
                      <a:endParaRPr lang="en-GB"/>
                    </a:p>
                  </a:txBody>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Latvia</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EU-Funds, Eu-Allowances Auctioning, National budgets.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extLst>
                  <a:ext uri="{0D108BD9-81ED-4DB2-BD59-A6C34878D82A}">
                    <a16:rowId xmlns:a16="http://schemas.microsoft.com/office/drawing/2014/main" val="2805180271"/>
                  </a:ext>
                </a:extLst>
              </a:tr>
              <a:tr h="285163">
                <a:tc vMerge="1">
                  <a:txBody>
                    <a:bodyPr/>
                    <a:lstStyle/>
                    <a:p>
                      <a:endParaRPr lang="en-GB"/>
                    </a:p>
                  </a:txBody>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Slovakia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ERDF, ESF+, Cohesion Fund, etc.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7D2"/>
                    </a:solidFill>
                  </a:tcPr>
                </a:tc>
                <a:extLst>
                  <a:ext uri="{0D108BD9-81ED-4DB2-BD59-A6C34878D82A}">
                    <a16:rowId xmlns:a16="http://schemas.microsoft.com/office/drawing/2014/main" val="2288236304"/>
                  </a:ext>
                </a:extLst>
              </a:tr>
              <a:tr h="285163">
                <a:tc rowSpan="3">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3.No information provided</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08D"/>
                    </a:solidFill>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Finland</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CEC4"/>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No information provided.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CEC4"/>
                    </a:solidFill>
                  </a:tcPr>
                </a:tc>
                <a:extLst>
                  <a:ext uri="{0D108BD9-81ED-4DB2-BD59-A6C34878D82A}">
                    <a16:rowId xmlns:a16="http://schemas.microsoft.com/office/drawing/2014/main" val="3092804198"/>
                  </a:ext>
                </a:extLst>
              </a:tr>
              <a:tr h="285163">
                <a:tc vMerge="1">
                  <a:txBody>
                    <a:bodyPr/>
                    <a:lstStyle/>
                    <a:p>
                      <a:endParaRPr lang="en-GB"/>
                    </a:p>
                  </a:txBody>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Italy</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CEC4"/>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No information provided.</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CEC4"/>
                    </a:solidFill>
                  </a:tcPr>
                </a:tc>
                <a:extLst>
                  <a:ext uri="{0D108BD9-81ED-4DB2-BD59-A6C34878D82A}">
                    <a16:rowId xmlns:a16="http://schemas.microsoft.com/office/drawing/2014/main" val="776435222"/>
                  </a:ext>
                </a:extLst>
              </a:tr>
              <a:tr h="780953">
                <a:tc vMerge="1">
                  <a:txBody>
                    <a:bodyPr/>
                    <a:lstStyle/>
                    <a:p>
                      <a:endParaRPr lang="en-GB"/>
                    </a:p>
                  </a:txBody>
                  <a:tcPr/>
                </a:tc>
                <a:tc>
                  <a:txBody>
                    <a:bodyPr/>
                    <a:lstStyle/>
                    <a:p>
                      <a:pPr algn="ctr">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Malta</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CEC4"/>
                    </a:solidFill>
                  </a:tcPr>
                </a:tc>
                <a:tc>
                  <a:txBody>
                    <a:bodyPr/>
                    <a:lstStyle/>
                    <a:p>
                      <a:pPr algn="just">
                        <a:lnSpc>
                          <a:spcPct val="100000"/>
                        </a:lnSpc>
                        <a:spcAft>
                          <a:spcPts val="800"/>
                        </a:spcAft>
                      </a:pPr>
                      <a:r>
                        <a:rPr lang="en-GB" sz="1350">
                          <a:solidFill>
                            <a:srgbClr val="000000"/>
                          </a:solidFill>
                          <a:effectLst/>
                          <a:latin typeface="Calibri" panose="020F0502020204030204" pitchFamily="34" charset="0"/>
                          <a:ea typeface="Calibri" panose="020F0502020204030204" pitchFamily="34" charset="0"/>
                          <a:cs typeface="Calibri" panose="020F0502020204030204" pitchFamily="34" charset="0"/>
                        </a:rPr>
                        <a:t>Malta will reduce CO2-emissions in the transport sector with blending biofuels with diesel. Malta provides information on additional costs for car users. </a:t>
                      </a:r>
                      <a:endParaRPr lang="en-GB" sz="1350">
                        <a:effectLst/>
                        <a:latin typeface="Calibri" panose="020F0502020204030204" pitchFamily="34" charset="0"/>
                        <a:ea typeface="Calibri" panose="020F0502020204030204" pitchFamily="34" charset="0"/>
                        <a:cs typeface="Times New Roman" panose="02020603050405020304" pitchFamily="18" charset="0"/>
                      </a:endParaRPr>
                    </a:p>
                  </a:txBody>
                  <a:tcPr marL="25200" marR="25200" marT="25200" marB="1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CEC4"/>
                    </a:solidFill>
                  </a:tcPr>
                </a:tc>
                <a:extLst>
                  <a:ext uri="{0D108BD9-81ED-4DB2-BD59-A6C34878D82A}">
                    <a16:rowId xmlns:a16="http://schemas.microsoft.com/office/drawing/2014/main" val="3004563783"/>
                  </a:ext>
                </a:extLst>
              </a:tr>
            </a:tbl>
          </a:graphicData>
        </a:graphic>
      </p:graphicFrame>
    </p:spTree>
    <p:extLst>
      <p:ext uri="{BB962C8B-B14F-4D97-AF65-F5344CB8AC3E}">
        <p14:creationId xmlns:p14="http://schemas.microsoft.com/office/powerpoint/2010/main" val="333862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80DD3-607A-439A-81B8-6BBFA1FF8927}"/>
              </a:ext>
            </a:extLst>
          </p:cNvPr>
          <p:cNvSpPr>
            <a:spLocks noGrp="1"/>
          </p:cNvSpPr>
          <p:nvPr>
            <p:ph type="title"/>
          </p:nvPr>
        </p:nvSpPr>
        <p:spPr>
          <a:xfrm>
            <a:off x="424148" y="193674"/>
            <a:ext cx="9536909" cy="1006475"/>
          </a:xfrm>
        </p:spPr>
        <p:txBody>
          <a:bodyPr>
            <a:normAutofit/>
          </a:bodyPr>
          <a:lstStyle/>
          <a:p>
            <a:r>
              <a:rPr lang="de-DE" sz="2800" dirty="0">
                <a:latin typeface="Calibri" panose="020F0502020204030204" pitchFamily="34" charset="0"/>
                <a:cs typeface="Calibri" panose="020F0502020204030204" pitchFamily="34" charset="0"/>
              </a:rPr>
              <a:t>Analysis </a:t>
            </a:r>
            <a:r>
              <a:rPr lang="de-DE" sz="2800" dirty="0" err="1">
                <a:latin typeface="Calibri" panose="020F0502020204030204" pitchFamily="34" charset="0"/>
                <a:cs typeface="Calibri" panose="020F0502020204030204" pitchFamily="34" charset="0"/>
              </a:rPr>
              <a:t>of</a:t>
            </a:r>
            <a:r>
              <a:rPr lang="de-DE" sz="2800" dirty="0">
                <a:latin typeface="Calibri" panose="020F0502020204030204" pitchFamily="34" charset="0"/>
                <a:cs typeface="Calibri" panose="020F0502020204030204" pitchFamily="34" charset="0"/>
              </a:rPr>
              <a:t> </a:t>
            </a:r>
            <a:r>
              <a:rPr lang="en-GB" sz="2800" dirty="0">
                <a:latin typeface="Calibri" panose="020F0502020204030204" pitchFamily="34" charset="0"/>
                <a:cs typeface="Calibri" panose="020F0502020204030204" pitchFamily="34" charset="0"/>
              </a:rPr>
              <a:t>Next Generation EU and the MFF 2021-27:</a:t>
            </a:r>
            <a:r>
              <a:rPr lang="en-US" sz="2800" baseline="30000" dirty="0">
                <a:latin typeface="Calibri" panose="020F0502020204030204" pitchFamily="34" charset="0"/>
                <a:cs typeface="Calibri" panose="020F0502020204030204" pitchFamily="34" charset="0"/>
              </a:rPr>
              <a:t>1</a:t>
            </a:r>
            <a:br>
              <a:rPr lang="en-GB"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The 25% climate target leaves a large investment gap… (1/3)</a:t>
            </a:r>
            <a:endParaRPr lang="en-US" sz="2800" baseline="30000" dirty="0"/>
          </a:p>
        </p:txBody>
      </p:sp>
      <p:sp>
        <p:nvSpPr>
          <p:cNvPr id="3" name="TextBox 2">
            <a:extLst>
              <a:ext uri="{FF2B5EF4-FFF2-40B4-BE49-F238E27FC236}">
                <a16:creationId xmlns:a16="http://schemas.microsoft.com/office/drawing/2014/main" id="{8FE84AE4-0BF1-46A4-9553-25390CCF7C4D}"/>
              </a:ext>
            </a:extLst>
          </p:cNvPr>
          <p:cNvSpPr txBox="1"/>
          <p:nvPr/>
        </p:nvSpPr>
        <p:spPr>
          <a:xfrm>
            <a:off x="0" y="6565612"/>
            <a:ext cx="10105292" cy="276999"/>
          </a:xfrm>
          <a:prstGeom prst="rect">
            <a:avLst/>
          </a:prstGeom>
          <a:noFill/>
        </p:spPr>
        <p:txBody>
          <a:bodyPr wrap="square" rtlCol="0">
            <a:spAutoFit/>
          </a:bodyPr>
          <a:lstStyle/>
          <a:p>
            <a:r>
              <a:rPr lang="en-GB" sz="1200" dirty="0">
                <a:solidFill>
                  <a:schemeClr val="bg2">
                    <a:lumMod val="25000"/>
                  </a:schemeClr>
                </a:solidFill>
              </a:rPr>
              <a:t>1) Analysis based on the COM’s proposal, 27 May 2020; Figure: </a:t>
            </a:r>
            <a:r>
              <a:rPr lang="de-DE" sz="1200" dirty="0">
                <a:solidFill>
                  <a:schemeClr val="bg2">
                    <a:lumMod val="25000"/>
                  </a:schemeClr>
                </a:solidFill>
                <a:effectLst/>
                <a:latin typeface="Calibri" panose="020F0502020204030204" pitchFamily="34" charset="0"/>
                <a:ea typeface="Arial" panose="020B0604020202020204" pitchFamily="34" charset="0"/>
              </a:rPr>
              <a:t>Juergens, I., Berendsen, S., Hessenius, M., &amp; </a:t>
            </a:r>
            <a:r>
              <a:rPr lang="de-DE" sz="1200" dirty="0" err="1">
                <a:solidFill>
                  <a:schemeClr val="bg2">
                    <a:lumMod val="25000"/>
                  </a:schemeClr>
                </a:solidFill>
                <a:effectLst/>
                <a:latin typeface="Calibri" panose="020F0502020204030204" pitchFamily="34" charset="0"/>
                <a:ea typeface="Arial" panose="020B0604020202020204" pitchFamily="34" charset="0"/>
              </a:rPr>
              <a:t>Rusnok</a:t>
            </a:r>
            <a:r>
              <a:rPr lang="de-DE" sz="1200" dirty="0">
                <a:solidFill>
                  <a:schemeClr val="bg2">
                    <a:lumMod val="25000"/>
                  </a:schemeClr>
                </a:solidFill>
                <a:effectLst/>
                <a:latin typeface="Calibri" panose="020F0502020204030204" pitchFamily="34" charset="0"/>
                <a:ea typeface="Arial" panose="020B0604020202020204" pitchFamily="34" charset="0"/>
              </a:rPr>
              <a:t>, D. (2020). </a:t>
            </a:r>
            <a:r>
              <a:rPr lang="en-GB" sz="1200" dirty="0">
                <a:solidFill>
                  <a:schemeClr val="bg2">
                    <a:lumMod val="25000"/>
                  </a:schemeClr>
                </a:solidFill>
              </a:rPr>
              <a:t>More info via this </a:t>
            </a:r>
            <a:r>
              <a:rPr lang="en-GB" sz="1200" dirty="0">
                <a:solidFill>
                  <a:schemeClr val="bg2">
                    <a:lumMod val="25000"/>
                  </a:schemeClr>
                </a:solidFill>
                <a:hlinkClick r:id="rId3">
                  <a:extLst>
                    <a:ext uri="{A12FA001-AC4F-418D-AE19-62706E023703}">
                      <ahyp:hlinkClr xmlns:ahyp="http://schemas.microsoft.com/office/drawing/2018/hyperlinkcolor" val="tx"/>
                    </a:ext>
                  </a:extLst>
                </a:hlinkClick>
              </a:rPr>
              <a:t>link</a:t>
            </a:r>
            <a:r>
              <a:rPr lang="en-GB" sz="1200" dirty="0">
                <a:solidFill>
                  <a:schemeClr val="bg2">
                    <a:lumMod val="25000"/>
                  </a:schemeClr>
                </a:solidFill>
              </a:rPr>
              <a:t>. </a:t>
            </a:r>
          </a:p>
        </p:txBody>
      </p:sp>
      <p:pic>
        <p:nvPicPr>
          <p:cNvPr id="6" name="Grafik 5">
            <a:extLst>
              <a:ext uri="{FF2B5EF4-FFF2-40B4-BE49-F238E27FC236}">
                <a16:creationId xmlns:a16="http://schemas.microsoft.com/office/drawing/2014/main" id="{FD0F8660-7542-4AE0-9C94-A1644A14B04F}"/>
              </a:ext>
            </a:extLst>
          </p:cNvPr>
          <p:cNvPicPr>
            <a:picLocks noChangeAspect="1"/>
          </p:cNvPicPr>
          <p:nvPr/>
        </p:nvPicPr>
        <p:blipFill>
          <a:blip r:embed="rId4"/>
          <a:stretch>
            <a:fillRect/>
          </a:stretch>
        </p:blipFill>
        <p:spPr>
          <a:xfrm>
            <a:off x="1342135" y="1316513"/>
            <a:ext cx="9098939" cy="5132735"/>
          </a:xfrm>
          <a:prstGeom prst="rect">
            <a:avLst/>
          </a:prstGeom>
        </p:spPr>
      </p:pic>
    </p:spTree>
    <p:extLst>
      <p:ext uri="{BB962C8B-B14F-4D97-AF65-F5344CB8AC3E}">
        <p14:creationId xmlns:p14="http://schemas.microsoft.com/office/powerpoint/2010/main" val="285415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49D2ADDA-BDF1-47AA-A37B-8AD110CB6BBB}"/>
              </a:ext>
            </a:extLst>
          </p:cNvPr>
          <p:cNvSpPr>
            <a:spLocks noGrp="1"/>
          </p:cNvSpPr>
          <p:nvPr>
            <p:ph type="title"/>
          </p:nvPr>
        </p:nvSpPr>
        <p:spPr>
          <a:xfrm>
            <a:off x="428601" y="280569"/>
            <a:ext cx="9481787" cy="794042"/>
          </a:xfrm>
        </p:spPr>
        <p:txBody>
          <a:bodyPr>
            <a:normAutofit fontScale="90000"/>
          </a:bodyPr>
          <a:lstStyle/>
          <a:p>
            <a:r>
              <a:rPr lang="en-US" b="0" dirty="0">
                <a:latin typeface="+mn-lt"/>
              </a:rPr>
              <a:t>… which would increase even more if the changes of the EUCO are considered… (2/3)</a:t>
            </a:r>
          </a:p>
        </p:txBody>
      </p:sp>
      <p:graphicFrame>
        <p:nvGraphicFramePr>
          <p:cNvPr id="8" name="Tabelle 7">
            <a:extLst>
              <a:ext uri="{FF2B5EF4-FFF2-40B4-BE49-F238E27FC236}">
                <a16:creationId xmlns:a16="http://schemas.microsoft.com/office/drawing/2014/main" id="{67D3DACE-BCF4-4418-8F4B-154403AB8982}"/>
              </a:ext>
            </a:extLst>
          </p:cNvPr>
          <p:cNvGraphicFramePr>
            <a:graphicFrameLocks noGrp="1"/>
          </p:cNvGraphicFramePr>
          <p:nvPr>
            <p:extLst>
              <p:ext uri="{D42A27DB-BD31-4B8C-83A1-F6EECF244321}">
                <p14:modId xmlns:p14="http://schemas.microsoft.com/office/powerpoint/2010/main" val="1129784717"/>
              </p:ext>
            </p:extLst>
          </p:nvPr>
        </p:nvGraphicFramePr>
        <p:xfrm>
          <a:off x="428601" y="1897514"/>
          <a:ext cx="7458099" cy="4299951"/>
        </p:xfrm>
        <a:graphic>
          <a:graphicData uri="http://schemas.openxmlformats.org/drawingml/2006/table">
            <a:tbl>
              <a:tblPr/>
              <a:tblGrid>
                <a:gridCol w="3035298">
                  <a:extLst>
                    <a:ext uri="{9D8B030D-6E8A-4147-A177-3AD203B41FA5}">
                      <a16:colId xmlns:a16="http://schemas.microsoft.com/office/drawing/2014/main" val="644377881"/>
                    </a:ext>
                  </a:extLst>
                </a:gridCol>
                <a:gridCol w="648451">
                  <a:extLst>
                    <a:ext uri="{9D8B030D-6E8A-4147-A177-3AD203B41FA5}">
                      <a16:colId xmlns:a16="http://schemas.microsoft.com/office/drawing/2014/main" val="2193501079"/>
                    </a:ext>
                  </a:extLst>
                </a:gridCol>
                <a:gridCol w="986249">
                  <a:extLst>
                    <a:ext uri="{9D8B030D-6E8A-4147-A177-3AD203B41FA5}">
                      <a16:colId xmlns:a16="http://schemas.microsoft.com/office/drawing/2014/main" val="2562409415"/>
                    </a:ext>
                  </a:extLst>
                </a:gridCol>
                <a:gridCol w="524445">
                  <a:extLst>
                    <a:ext uri="{9D8B030D-6E8A-4147-A177-3AD203B41FA5}">
                      <a16:colId xmlns:a16="http://schemas.microsoft.com/office/drawing/2014/main" val="1355812551"/>
                    </a:ext>
                  </a:extLst>
                </a:gridCol>
                <a:gridCol w="592930">
                  <a:extLst>
                    <a:ext uri="{9D8B030D-6E8A-4147-A177-3AD203B41FA5}">
                      <a16:colId xmlns:a16="http://schemas.microsoft.com/office/drawing/2014/main" val="1001913792"/>
                    </a:ext>
                  </a:extLst>
                </a:gridCol>
                <a:gridCol w="986249">
                  <a:extLst>
                    <a:ext uri="{9D8B030D-6E8A-4147-A177-3AD203B41FA5}">
                      <a16:colId xmlns:a16="http://schemas.microsoft.com/office/drawing/2014/main" val="3664455364"/>
                    </a:ext>
                  </a:extLst>
                </a:gridCol>
                <a:gridCol w="684477">
                  <a:extLst>
                    <a:ext uri="{9D8B030D-6E8A-4147-A177-3AD203B41FA5}">
                      <a16:colId xmlns:a16="http://schemas.microsoft.com/office/drawing/2014/main" val="654684148"/>
                    </a:ext>
                  </a:extLst>
                </a:gridCol>
              </a:tblGrid>
              <a:tr h="681357">
                <a:tc>
                  <a:txBody>
                    <a:bodyPr/>
                    <a:lstStyle/>
                    <a:p>
                      <a:pPr algn="l" fontAlgn="b"/>
                      <a:r>
                        <a:rPr lang="en-US" sz="1600" b="0" i="0" u="none" strike="noStrike" dirty="0">
                          <a:solidFill>
                            <a:srgbClr val="000000"/>
                          </a:solidFill>
                          <a:effectLst/>
                          <a:latin typeface="Calibri" panose="020F0502020204030204" pitchFamily="34" charset="0"/>
                        </a:rPr>
                        <a:t>Sum of NGEU (2021-2024)</a:t>
                      </a:r>
                      <a:r>
                        <a:rPr lang="en-US" sz="1600" b="0" i="0" u="none" strike="noStrike" baseline="0" dirty="0">
                          <a:solidFill>
                            <a:srgbClr val="000000"/>
                          </a:solidFill>
                          <a:effectLst/>
                          <a:latin typeface="Calibri" panose="020F0502020204030204" pitchFamily="34" charset="0"/>
                        </a:rPr>
                        <a:t> and MFF (2021-27)</a:t>
                      </a:r>
                      <a:r>
                        <a:rPr lang="en-US" sz="1600" b="0" i="0" u="none" strike="noStrike" baseline="30000" dirty="0">
                          <a:solidFill>
                            <a:srgbClr val="000000"/>
                          </a:solidFill>
                          <a:effectLst/>
                          <a:latin typeface="Calibri" panose="020F0502020204030204" pitchFamily="34" charset="0"/>
                        </a:rPr>
                        <a:t> 1</a:t>
                      </a:r>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gridSpan="3">
                  <a:txBody>
                    <a:bodyPr/>
                    <a:lstStyle/>
                    <a:p>
                      <a:pPr algn="ctr" fontAlgn="b"/>
                      <a:r>
                        <a:rPr lang="en-US" sz="1600" b="0" i="0" u="none" strike="noStrike" dirty="0">
                          <a:solidFill>
                            <a:srgbClr val="000000"/>
                          </a:solidFill>
                          <a:effectLst/>
                          <a:latin typeface="Calibri" panose="020F0502020204030204" pitchFamily="34" charset="0"/>
                        </a:rPr>
                        <a:t>27 May COM Proposal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hMerge="1">
                  <a:txBody>
                    <a:bodyPr/>
                    <a:lstStyle/>
                    <a:p>
                      <a:endParaRPr lang="en-US"/>
                    </a:p>
                  </a:txBody>
                  <a:tcPr/>
                </a:tc>
                <a:tc hMerge="1">
                  <a:txBody>
                    <a:bodyPr/>
                    <a:lstStyle/>
                    <a:p>
                      <a:endParaRPr lang="en-US"/>
                    </a:p>
                  </a:txBody>
                  <a:tcPr/>
                </a:tc>
                <a:tc gridSpan="3">
                  <a:txBody>
                    <a:bodyPr/>
                    <a:lstStyle/>
                    <a:p>
                      <a:pPr algn="ctr" fontAlgn="b"/>
                      <a:r>
                        <a:rPr lang="en-US" sz="1600" b="0" i="0" u="none" strike="noStrike">
                          <a:solidFill>
                            <a:srgbClr val="000000"/>
                          </a:solidFill>
                          <a:effectLst/>
                          <a:latin typeface="Calibri" panose="020F0502020204030204" pitchFamily="34" charset="0"/>
                        </a:rPr>
                        <a:t>21 July EUCO decision</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15481294"/>
                  </a:ext>
                </a:extLst>
              </a:tr>
              <a:tr h="515797">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500" b="1" i="0" u="none" strike="noStrike" dirty="0">
                          <a:solidFill>
                            <a:srgbClr val="000000"/>
                          </a:solidFill>
                          <a:effectLst/>
                          <a:latin typeface="Calibri" panose="020F0502020204030204" pitchFamily="34" charset="0"/>
                        </a:rPr>
                        <a:t>Grants</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500" b="1" i="0" u="none" strike="noStrike" dirty="0">
                          <a:solidFill>
                            <a:srgbClr val="000000"/>
                          </a:solidFill>
                          <a:effectLst/>
                          <a:latin typeface="Calibri" panose="020F0502020204030204" pitchFamily="34" charset="0"/>
                        </a:rPr>
                        <a:t>Guarantees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500" b="1" i="0" u="none" strike="noStrike" dirty="0">
                          <a:solidFill>
                            <a:srgbClr val="000000"/>
                          </a:solidFill>
                          <a:effectLst/>
                          <a:latin typeface="Calibri" panose="020F0502020204030204" pitchFamily="34" charset="0"/>
                        </a:rPr>
                        <a:t>Loans</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500" b="1" i="0" u="none" strike="noStrike" dirty="0">
                          <a:solidFill>
                            <a:srgbClr val="000000"/>
                          </a:solidFill>
                          <a:effectLst/>
                          <a:latin typeface="Calibri" panose="020F0502020204030204" pitchFamily="34" charset="0"/>
                        </a:rPr>
                        <a:t>Grants</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500" b="1" i="0" u="none" strike="noStrike" dirty="0">
                          <a:solidFill>
                            <a:srgbClr val="000000"/>
                          </a:solidFill>
                          <a:effectLst/>
                          <a:latin typeface="Calibri" panose="020F0502020204030204" pitchFamily="34" charset="0"/>
                        </a:rPr>
                        <a:t>Guarantees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500" b="1" i="0" u="none" strike="noStrike" dirty="0">
                          <a:solidFill>
                            <a:srgbClr val="000000"/>
                          </a:solidFill>
                          <a:effectLst/>
                          <a:latin typeface="Calibri" panose="020F0502020204030204" pitchFamily="34" charset="0"/>
                        </a:rPr>
                        <a:t>Loans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28010818"/>
                  </a:ext>
                </a:extLst>
              </a:tr>
              <a:tr h="345920">
                <a:tc>
                  <a:txBody>
                    <a:bodyPr/>
                    <a:lstStyle/>
                    <a:p>
                      <a:pPr algn="ctr" fontAlgn="b"/>
                      <a:r>
                        <a:rPr lang="en-GB" sz="1600" b="1" i="0" u="none" strike="noStrike" dirty="0">
                          <a:solidFill>
                            <a:srgbClr val="000000"/>
                          </a:solidFill>
                          <a:effectLst/>
                          <a:latin typeface="Calibri" panose="020F0502020204030204" pitchFamily="34" charset="0"/>
                        </a:rPr>
                        <a:t>Large Cash budgets</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6A6A6"/>
                    </a:solidFill>
                  </a:tcPr>
                </a:tc>
                <a:extLst>
                  <a:ext uri="{0D108BD9-81ED-4DB2-BD59-A6C34878D82A}">
                    <a16:rowId xmlns:a16="http://schemas.microsoft.com/office/drawing/2014/main" val="1148370135"/>
                  </a:ext>
                </a:extLst>
              </a:tr>
              <a:tr h="345920">
                <a:tc>
                  <a:txBody>
                    <a:bodyPr/>
                    <a:lstStyle/>
                    <a:p>
                      <a:pPr algn="ctr" fontAlgn="b"/>
                      <a:r>
                        <a:rPr lang="en-US" sz="1600" b="0" i="0" u="none" strike="noStrike" dirty="0">
                          <a:solidFill>
                            <a:srgbClr val="000000"/>
                          </a:solidFill>
                          <a:effectLst/>
                          <a:latin typeface="Calibri" panose="020F0502020204030204" pitchFamily="34" charset="0"/>
                        </a:rPr>
                        <a:t>RRF</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ctr" fontAlgn="b"/>
                      <a:r>
                        <a:rPr lang="en-US" sz="1600" b="0" i="0" u="none" strike="noStrike" dirty="0">
                          <a:solidFill>
                            <a:srgbClr val="000000"/>
                          </a:solidFill>
                          <a:effectLst/>
                          <a:latin typeface="Calibri" panose="020F0502020204030204" pitchFamily="34" charset="0"/>
                        </a:rPr>
                        <a:t>310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250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en-US" sz="1600" b="0" i="0" u="none" strike="noStrike">
                          <a:solidFill>
                            <a:srgbClr val="000000"/>
                          </a:solidFill>
                          <a:effectLst/>
                          <a:latin typeface="Calibri" panose="020F0502020204030204" pitchFamily="34" charset="0"/>
                        </a:rPr>
                        <a:t>312.5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360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extLst>
                  <a:ext uri="{0D108BD9-81ED-4DB2-BD59-A6C34878D82A}">
                    <a16:rowId xmlns:a16="http://schemas.microsoft.com/office/drawing/2014/main" val="3225506062"/>
                  </a:ext>
                </a:extLst>
              </a:tr>
              <a:tr h="345920">
                <a:tc>
                  <a:txBody>
                    <a:bodyPr/>
                    <a:lstStyle/>
                    <a:p>
                      <a:pPr algn="ctr" fontAlgn="b"/>
                      <a:r>
                        <a:rPr lang="en-US" sz="1600" b="0" i="0" u="none" strike="noStrike" dirty="0" err="1">
                          <a:solidFill>
                            <a:srgbClr val="000000"/>
                          </a:solidFill>
                          <a:effectLst/>
                          <a:latin typeface="Calibri" panose="020F0502020204030204" pitchFamily="34" charset="0"/>
                        </a:rPr>
                        <a:t>ReactEU</a:t>
                      </a:r>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ctr" fontAlgn="b"/>
                      <a:r>
                        <a:rPr lang="en-US" sz="1600" b="0" i="0" u="none" strike="noStrike" dirty="0">
                          <a:solidFill>
                            <a:srgbClr val="000000"/>
                          </a:solidFill>
                          <a:effectLst/>
                          <a:latin typeface="Calibri" panose="020F0502020204030204" pitchFamily="34" charset="0"/>
                        </a:rPr>
                        <a:t>50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en-US" sz="1600" b="0" i="0" u="none" strike="noStrike">
                          <a:solidFill>
                            <a:srgbClr val="000000"/>
                          </a:solidFill>
                          <a:effectLst/>
                          <a:latin typeface="Calibri" panose="020F0502020204030204" pitchFamily="34" charset="0"/>
                        </a:rPr>
                        <a:t>47.5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BFBFB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extLst>
                  <a:ext uri="{0D108BD9-81ED-4DB2-BD59-A6C34878D82A}">
                    <a16:rowId xmlns:a16="http://schemas.microsoft.com/office/drawing/2014/main" val="3352284828"/>
                  </a:ext>
                </a:extLst>
              </a:tr>
              <a:tr h="345920">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rgbClr val="BFBFBF"/>
                    </a:solidFill>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rgbClr val="BFBFBF"/>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extLst>
                  <a:ext uri="{0D108BD9-81ED-4DB2-BD59-A6C34878D82A}">
                    <a16:rowId xmlns:a16="http://schemas.microsoft.com/office/drawing/2014/main" val="1903096937"/>
                  </a:ext>
                </a:extLst>
              </a:tr>
              <a:tr h="681357">
                <a:tc>
                  <a:txBody>
                    <a:bodyPr/>
                    <a:lstStyle/>
                    <a:p>
                      <a:pPr algn="ctr" fontAlgn="b"/>
                      <a:r>
                        <a:rPr lang="en-US" sz="1600" b="1" i="0" u="none" strike="noStrike" dirty="0">
                          <a:solidFill>
                            <a:srgbClr val="000000"/>
                          </a:solidFill>
                          <a:effectLst/>
                          <a:latin typeface="Calibri" panose="020F0502020204030204" pitchFamily="34" charset="0"/>
                        </a:rPr>
                        <a:t>Facilities with more “climate dedication”</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rgbClr val="BFBFBF"/>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rgbClr val="BFBFBF"/>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extLst>
                  <a:ext uri="{0D108BD9-81ED-4DB2-BD59-A6C34878D82A}">
                    <a16:rowId xmlns:a16="http://schemas.microsoft.com/office/drawing/2014/main" val="853513698"/>
                  </a:ext>
                </a:extLst>
              </a:tr>
              <a:tr h="345920">
                <a:tc>
                  <a:txBody>
                    <a:bodyPr/>
                    <a:lstStyle/>
                    <a:p>
                      <a:pPr algn="ctr" fontAlgn="b"/>
                      <a:r>
                        <a:rPr lang="en-US" sz="1600" b="0" i="0" u="none" strike="noStrike" dirty="0">
                          <a:solidFill>
                            <a:srgbClr val="000000"/>
                          </a:solidFill>
                          <a:effectLst/>
                          <a:latin typeface="Calibri" panose="020F0502020204030204" pitchFamily="34" charset="0"/>
                        </a:rPr>
                        <a:t>Just Transition Fund (JTF)</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BFBFBF"/>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en-US" sz="1600" b="0" i="0" u="none" strike="noStrike" dirty="0">
                          <a:solidFill>
                            <a:srgbClr val="000000"/>
                          </a:solidFill>
                          <a:effectLst/>
                          <a:latin typeface="Calibri" panose="020F0502020204030204" pitchFamily="34" charset="0"/>
                        </a:rPr>
                        <a:t>20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rgbClr val="BFBFBF"/>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extLst>
                  <a:ext uri="{0D108BD9-81ED-4DB2-BD59-A6C34878D82A}">
                    <a16:rowId xmlns:a16="http://schemas.microsoft.com/office/drawing/2014/main" val="3820084187"/>
                  </a:ext>
                </a:extLst>
              </a:tr>
              <a:tr h="345920">
                <a:tc>
                  <a:txBody>
                    <a:bodyPr/>
                    <a:lstStyle/>
                    <a:p>
                      <a:pPr algn="ctr" fontAlgn="b"/>
                      <a:r>
                        <a:rPr lang="en-US" sz="1600" b="0" i="0" u="none" strike="noStrike" dirty="0">
                          <a:solidFill>
                            <a:srgbClr val="000000"/>
                          </a:solidFill>
                          <a:effectLst/>
                          <a:latin typeface="Calibri" panose="020F0502020204030204" pitchFamily="34" charset="0"/>
                        </a:rPr>
                        <a:t>Invest EU</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chemeClr val="accent6">
                        <a:lumMod val="40000"/>
                        <a:lumOff val="60000"/>
                      </a:schemeClr>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en-US" sz="1600" b="0" i="0" u="none" strike="noStrike" dirty="0">
                          <a:solidFill>
                            <a:srgbClr val="000000"/>
                          </a:solidFill>
                          <a:effectLst/>
                          <a:latin typeface="Calibri" panose="020F0502020204030204" pitchFamily="34" charset="0"/>
                        </a:rPr>
                        <a:t>31.6</a:t>
                      </a:r>
                    </a:p>
                  </a:txBody>
                  <a:tcPr marL="7620" marR="7620" marT="7620" marB="0" anchor="b">
                    <a:lnL>
                      <a:noFill/>
                    </a:lnL>
                    <a:lnR>
                      <a:noFill/>
                    </a:lnR>
                    <a:lnT>
                      <a:noFill/>
                    </a:lnT>
                    <a:lnB>
                      <a:noFill/>
                    </a:lnB>
                    <a:solidFill>
                      <a:srgbClr val="BFBFBF"/>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en-US" sz="1600" b="0" i="0" u="none" strike="noStrike" dirty="0">
                          <a:solidFill>
                            <a:srgbClr val="000000"/>
                          </a:solidFill>
                          <a:effectLst/>
                          <a:latin typeface="Calibri" panose="020F0502020204030204" pitchFamily="34" charset="0"/>
                        </a:rPr>
                        <a:t>6.9</a:t>
                      </a:r>
                    </a:p>
                  </a:txBody>
                  <a:tcPr marL="7620" marR="7620" marT="7620" marB="0" anchor="b">
                    <a:lnL>
                      <a:noFill/>
                    </a:lnL>
                    <a:lnR>
                      <a:noFill/>
                    </a:lnR>
                    <a:lnT>
                      <a:noFill/>
                    </a:lnT>
                    <a:lnB>
                      <a:noFill/>
                    </a:lnB>
                    <a:solidFill>
                      <a:srgbClr val="BFBFBF"/>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extLst>
                  <a:ext uri="{0D108BD9-81ED-4DB2-BD59-A6C34878D82A}">
                    <a16:rowId xmlns:a16="http://schemas.microsoft.com/office/drawing/2014/main" val="3412512255"/>
                  </a:ext>
                </a:extLst>
              </a:tr>
              <a:tr h="345920">
                <a:tc>
                  <a:txBody>
                    <a:bodyPr/>
                    <a:lstStyle/>
                    <a:p>
                      <a:pPr algn="ctr" fontAlgn="b"/>
                      <a:r>
                        <a:rPr lang="en-US" sz="1600" b="0" i="0" u="none" strike="noStrike" dirty="0">
                          <a:solidFill>
                            <a:srgbClr val="000000"/>
                          </a:solidFill>
                          <a:effectLst/>
                          <a:latin typeface="Calibri" panose="020F0502020204030204" pitchFamily="34" charset="0"/>
                        </a:rPr>
                        <a:t>Horizon Europe</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94.4</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BFBFBF"/>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en-US" sz="1600" b="0" i="0" u="none" strike="noStrike" dirty="0">
                          <a:solidFill>
                            <a:srgbClr val="000000"/>
                          </a:solidFill>
                          <a:effectLst/>
                          <a:latin typeface="Calibri" panose="020F0502020204030204" pitchFamily="34" charset="0"/>
                        </a:rPr>
                        <a:t>85.9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rgbClr val="BFBFBF"/>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extLst>
                  <a:ext uri="{0D108BD9-81ED-4DB2-BD59-A6C34878D82A}">
                    <a16:rowId xmlns:a16="http://schemas.microsoft.com/office/drawing/2014/main" val="2875541114"/>
                  </a:ext>
                </a:extLst>
              </a:tr>
            </a:tbl>
          </a:graphicData>
        </a:graphic>
      </p:graphicFrame>
      <p:sp>
        <p:nvSpPr>
          <p:cNvPr id="9" name="Gleichschenkliges Dreieck 8">
            <a:extLst>
              <a:ext uri="{FF2B5EF4-FFF2-40B4-BE49-F238E27FC236}">
                <a16:creationId xmlns:a16="http://schemas.microsoft.com/office/drawing/2014/main" id="{8D9DA43A-7E1E-4853-ABF4-B778E2722A5E}"/>
              </a:ext>
            </a:extLst>
          </p:cNvPr>
          <p:cNvSpPr/>
          <p:nvPr/>
        </p:nvSpPr>
        <p:spPr bwMode="gray">
          <a:xfrm rot="5400000">
            <a:off x="7623259" y="3227363"/>
            <a:ext cx="1097280" cy="218375"/>
          </a:xfrm>
          <a:prstGeom prst="triangle">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10" name="Textplatzhalter 6">
            <a:extLst>
              <a:ext uri="{FF2B5EF4-FFF2-40B4-BE49-F238E27FC236}">
                <a16:creationId xmlns:a16="http://schemas.microsoft.com/office/drawing/2014/main" id="{104E4DF1-E3DB-4788-B6E8-630061D98813}"/>
              </a:ext>
            </a:extLst>
          </p:cNvPr>
          <p:cNvSpPr txBox="1">
            <a:spLocks/>
          </p:cNvSpPr>
          <p:nvPr/>
        </p:nvSpPr>
        <p:spPr bwMode="gray">
          <a:xfrm>
            <a:off x="8382440" y="1459314"/>
            <a:ext cx="3619060" cy="1764229"/>
          </a:xfrm>
          <a:prstGeom prst="rect">
            <a:avLst/>
          </a:prstGeom>
          <a:noFill/>
          <a:ln>
            <a:solidFill>
              <a:schemeClr val="tx1"/>
            </a:solidFill>
          </a:ln>
        </p:spPr>
        <p:txBody>
          <a:bodyPr vert="horz" lIns="10800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a:latin typeface="Calibri" panose="020F0502020204030204" pitchFamily="34" charset="0"/>
              <a:cs typeface="Calibri" panose="020F0502020204030204" pitchFamily="34" charset="0"/>
            </a:endParaRPr>
          </a:p>
        </p:txBody>
      </p:sp>
      <p:sp>
        <p:nvSpPr>
          <p:cNvPr id="11" name="Textplatzhalter 6">
            <a:extLst>
              <a:ext uri="{FF2B5EF4-FFF2-40B4-BE49-F238E27FC236}">
                <a16:creationId xmlns:a16="http://schemas.microsoft.com/office/drawing/2014/main" id="{88B552DB-EAFC-4D4A-A5A6-D8FDC7D745F0}"/>
              </a:ext>
            </a:extLst>
          </p:cNvPr>
          <p:cNvSpPr txBox="1">
            <a:spLocks/>
          </p:cNvSpPr>
          <p:nvPr/>
        </p:nvSpPr>
        <p:spPr bwMode="gray">
          <a:xfrm>
            <a:off x="8525038" y="1614994"/>
            <a:ext cx="3348018" cy="274320"/>
          </a:xfrm>
          <a:prstGeom prst="rect">
            <a:avLst/>
          </a:prstGeom>
          <a:solidFill>
            <a:schemeClr val="accent5">
              <a:lumMod val="40000"/>
              <a:lumOff val="60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b="1" dirty="0">
                <a:latin typeface="Calibri" panose="020F0502020204030204" pitchFamily="34" charset="0"/>
                <a:cs typeface="Calibri" panose="020F0502020204030204" pitchFamily="34" charset="0"/>
              </a:rPr>
              <a:t>Immediate Cash budgets</a:t>
            </a:r>
          </a:p>
        </p:txBody>
      </p:sp>
      <p:sp>
        <p:nvSpPr>
          <p:cNvPr id="12" name="Textplatzhalter 6">
            <a:extLst>
              <a:ext uri="{FF2B5EF4-FFF2-40B4-BE49-F238E27FC236}">
                <a16:creationId xmlns:a16="http://schemas.microsoft.com/office/drawing/2014/main" id="{36A29194-F7D1-4E99-AD2E-F46353FC0C19}"/>
              </a:ext>
            </a:extLst>
          </p:cNvPr>
          <p:cNvSpPr txBox="1">
            <a:spLocks/>
          </p:cNvSpPr>
          <p:nvPr/>
        </p:nvSpPr>
        <p:spPr bwMode="gray">
          <a:xfrm>
            <a:off x="8555932" y="2017295"/>
            <a:ext cx="3306614"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a:latin typeface="Calibri" panose="020F0502020204030204" pitchFamily="34" charset="0"/>
                <a:cs typeface="Calibri" panose="020F0502020204030204" pitchFamily="34" charset="0"/>
              </a:rPr>
              <a:t>Much flexibility for MS</a:t>
            </a:r>
            <a:endParaRPr lang="en-US" sz="1600" b="1">
              <a:latin typeface="Calibri" panose="020F0502020204030204" pitchFamily="34" charset="0"/>
              <a:cs typeface="Calibri" panose="020F0502020204030204" pitchFamily="34" charset="0"/>
            </a:endParaRPr>
          </a:p>
        </p:txBody>
      </p:sp>
      <p:sp>
        <p:nvSpPr>
          <p:cNvPr id="13" name="Textplatzhalter 6">
            <a:extLst>
              <a:ext uri="{FF2B5EF4-FFF2-40B4-BE49-F238E27FC236}">
                <a16:creationId xmlns:a16="http://schemas.microsoft.com/office/drawing/2014/main" id="{1F402B43-83D3-4F2B-9923-8AF611D1C8F5}"/>
              </a:ext>
            </a:extLst>
          </p:cNvPr>
          <p:cNvSpPr txBox="1">
            <a:spLocks/>
          </p:cNvSpPr>
          <p:nvPr/>
        </p:nvSpPr>
        <p:spPr bwMode="gray">
          <a:xfrm>
            <a:off x="8525038" y="2385981"/>
            <a:ext cx="3306614"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a:latin typeface="Calibri" panose="020F0502020204030204" pitchFamily="34" charset="0"/>
                <a:cs typeface="Calibri" panose="020F0502020204030204" pitchFamily="34" charset="0"/>
              </a:rPr>
              <a:t>Large potential role, if used wisely</a:t>
            </a:r>
          </a:p>
        </p:txBody>
      </p:sp>
      <p:sp>
        <p:nvSpPr>
          <p:cNvPr id="14" name="Textplatzhalter 6">
            <a:extLst>
              <a:ext uri="{FF2B5EF4-FFF2-40B4-BE49-F238E27FC236}">
                <a16:creationId xmlns:a16="http://schemas.microsoft.com/office/drawing/2014/main" id="{D637A89C-631F-42FF-82E1-6C3773320FBE}"/>
              </a:ext>
            </a:extLst>
          </p:cNvPr>
          <p:cNvSpPr txBox="1">
            <a:spLocks/>
          </p:cNvSpPr>
          <p:nvPr/>
        </p:nvSpPr>
        <p:spPr bwMode="gray">
          <a:xfrm>
            <a:off x="8525038" y="2787911"/>
            <a:ext cx="3306614"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a:latin typeface="Calibri" panose="020F0502020204030204" pitchFamily="34" charset="0"/>
                <a:cs typeface="Calibri" panose="020F0502020204030204" pitchFamily="34" charset="0"/>
              </a:rPr>
              <a:t>… all depends on </a:t>
            </a:r>
            <a:r>
              <a:rPr lang="en-US" sz="1600" b="1">
                <a:latin typeface="Calibri" panose="020F0502020204030204" pitchFamily="34" charset="0"/>
                <a:cs typeface="Calibri" panose="020F0502020204030204" pitchFamily="34" charset="0"/>
              </a:rPr>
              <a:t>governance</a:t>
            </a:r>
            <a:r>
              <a:rPr lang="en-US" sz="1600">
                <a:latin typeface="Calibri" panose="020F0502020204030204" pitchFamily="34" charset="0"/>
                <a:cs typeface="Calibri" panose="020F0502020204030204" pitchFamily="34" charset="0"/>
              </a:rPr>
              <a:t>!</a:t>
            </a:r>
          </a:p>
        </p:txBody>
      </p:sp>
      <p:sp>
        <p:nvSpPr>
          <p:cNvPr id="15" name="Textplatzhalter 6">
            <a:extLst>
              <a:ext uri="{FF2B5EF4-FFF2-40B4-BE49-F238E27FC236}">
                <a16:creationId xmlns:a16="http://schemas.microsoft.com/office/drawing/2014/main" id="{D007A012-8AAA-4B25-8799-E5288607F958}"/>
              </a:ext>
            </a:extLst>
          </p:cNvPr>
          <p:cNvSpPr txBox="1">
            <a:spLocks/>
          </p:cNvSpPr>
          <p:nvPr/>
        </p:nvSpPr>
        <p:spPr bwMode="gray">
          <a:xfrm>
            <a:off x="8391667" y="3476370"/>
            <a:ext cx="3619060" cy="1979529"/>
          </a:xfrm>
          <a:prstGeom prst="rect">
            <a:avLst/>
          </a:prstGeom>
          <a:noFill/>
          <a:ln>
            <a:solidFill>
              <a:schemeClr val="tx1"/>
            </a:solidFill>
          </a:ln>
        </p:spPr>
        <p:txBody>
          <a:bodyPr vert="horz" lIns="10800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600">
              <a:latin typeface="Calibri" panose="020F0502020204030204" pitchFamily="34" charset="0"/>
              <a:cs typeface="Calibri" panose="020F0502020204030204" pitchFamily="34" charset="0"/>
            </a:endParaRPr>
          </a:p>
        </p:txBody>
      </p:sp>
      <p:sp>
        <p:nvSpPr>
          <p:cNvPr id="16" name="Textplatzhalter 6">
            <a:extLst>
              <a:ext uri="{FF2B5EF4-FFF2-40B4-BE49-F238E27FC236}">
                <a16:creationId xmlns:a16="http://schemas.microsoft.com/office/drawing/2014/main" id="{6B73BA36-FBBE-4C3F-ABDD-B5C4B84A1508}"/>
              </a:ext>
            </a:extLst>
          </p:cNvPr>
          <p:cNvSpPr txBox="1">
            <a:spLocks/>
          </p:cNvSpPr>
          <p:nvPr/>
        </p:nvSpPr>
        <p:spPr bwMode="gray">
          <a:xfrm>
            <a:off x="8534265" y="3543610"/>
            <a:ext cx="3348018" cy="461373"/>
          </a:xfrm>
          <a:prstGeom prst="rect">
            <a:avLst/>
          </a:prstGeom>
          <a:solidFill>
            <a:schemeClr val="accent6">
              <a:lumMod val="40000"/>
              <a:lumOff val="60000"/>
            </a:schemeClr>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b="1" dirty="0">
                <a:latin typeface="Calibri" panose="020F0502020204030204" pitchFamily="34" charset="0"/>
                <a:cs typeface="Calibri" panose="020F0502020204030204" pitchFamily="34" charset="0"/>
              </a:rPr>
              <a:t>Facilities with more “climate dedication”</a:t>
            </a:r>
          </a:p>
        </p:txBody>
      </p:sp>
      <p:sp>
        <p:nvSpPr>
          <p:cNvPr id="17" name="Textplatzhalter 6">
            <a:extLst>
              <a:ext uri="{FF2B5EF4-FFF2-40B4-BE49-F238E27FC236}">
                <a16:creationId xmlns:a16="http://schemas.microsoft.com/office/drawing/2014/main" id="{403E9775-883F-46C0-8C58-86A56B84E362}"/>
              </a:ext>
            </a:extLst>
          </p:cNvPr>
          <p:cNvSpPr txBox="1">
            <a:spLocks/>
          </p:cNvSpPr>
          <p:nvPr/>
        </p:nvSpPr>
        <p:spPr bwMode="gray">
          <a:xfrm>
            <a:off x="8565159" y="4091500"/>
            <a:ext cx="3306614" cy="307797"/>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dirty="0">
                <a:latin typeface="Calibri" panose="020F0502020204030204" pitchFamily="34" charset="0"/>
                <a:cs typeface="Calibri" panose="020F0502020204030204" pitchFamily="34" charset="0"/>
              </a:rPr>
              <a:t>JTF – key for transitions regions</a:t>
            </a:r>
            <a:endParaRPr lang="en-US" sz="1600" b="1" dirty="0">
              <a:latin typeface="Calibri" panose="020F0502020204030204" pitchFamily="34" charset="0"/>
              <a:cs typeface="Calibri" panose="020F0502020204030204" pitchFamily="34" charset="0"/>
            </a:endParaRPr>
          </a:p>
        </p:txBody>
      </p:sp>
      <p:sp>
        <p:nvSpPr>
          <p:cNvPr id="18" name="Textplatzhalter 6">
            <a:extLst>
              <a:ext uri="{FF2B5EF4-FFF2-40B4-BE49-F238E27FC236}">
                <a16:creationId xmlns:a16="http://schemas.microsoft.com/office/drawing/2014/main" id="{60597AD5-DA4A-4C23-8E73-5E5170FAE290}"/>
              </a:ext>
            </a:extLst>
          </p:cNvPr>
          <p:cNvSpPr txBox="1">
            <a:spLocks/>
          </p:cNvSpPr>
          <p:nvPr/>
        </p:nvSpPr>
        <p:spPr bwMode="gray">
          <a:xfrm>
            <a:off x="8534265" y="4494476"/>
            <a:ext cx="3306614" cy="307797"/>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dirty="0" err="1">
                <a:latin typeface="Calibri" panose="020F0502020204030204" pitchFamily="34" charset="0"/>
                <a:cs typeface="Calibri" panose="020F0502020204030204" pitchFamily="34" charset="0"/>
              </a:rPr>
              <a:t>InvestEU</a:t>
            </a:r>
            <a:r>
              <a:rPr lang="en-US" sz="1600" dirty="0">
                <a:latin typeface="Calibri" panose="020F0502020204030204" pitchFamily="34" charset="0"/>
                <a:cs typeface="Calibri" panose="020F0502020204030204" pitchFamily="34" charset="0"/>
              </a:rPr>
              <a:t> – taking on risks</a:t>
            </a:r>
          </a:p>
        </p:txBody>
      </p:sp>
      <p:sp>
        <p:nvSpPr>
          <p:cNvPr id="19" name="Textplatzhalter 6">
            <a:extLst>
              <a:ext uri="{FF2B5EF4-FFF2-40B4-BE49-F238E27FC236}">
                <a16:creationId xmlns:a16="http://schemas.microsoft.com/office/drawing/2014/main" id="{56FC1655-A6ED-4F80-9D97-29DCB7CF4EC8}"/>
              </a:ext>
            </a:extLst>
          </p:cNvPr>
          <p:cNvSpPr txBox="1">
            <a:spLocks/>
          </p:cNvSpPr>
          <p:nvPr/>
        </p:nvSpPr>
        <p:spPr bwMode="gray">
          <a:xfrm>
            <a:off x="8545740" y="4880676"/>
            <a:ext cx="3306614" cy="447245"/>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dirty="0">
                <a:latin typeface="Calibri" panose="020F0502020204030204" pitchFamily="34" charset="0"/>
                <a:cs typeface="Calibri" panose="020F0502020204030204" pitchFamily="34" charset="0"/>
              </a:rPr>
              <a:t>Horizon – early stage innovation processes</a:t>
            </a:r>
          </a:p>
        </p:txBody>
      </p:sp>
      <p:sp>
        <p:nvSpPr>
          <p:cNvPr id="20" name="Textplatzhalter 6">
            <a:extLst>
              <a:ext uri="{FF2B5EF4-FFF2-40B4-BE49-F238E27FC236}">
                <a16:creationId xmlns:a16="http://schemas.microsoft.com/office/drawing/2014/main" id="{BB521CDF-B503-4A09-8CBC-D0E8C34BBD19}"/>
              </a:ext>
            </a:extLst>
          </p:cNvPr>
          <p:cNvSpPr txBox="1">
            <a:spLocks/>
          </p:cNvSpPr>
          <p:nvPr/>
        </p:nvSpPr>
        <p:spPr bwMode="gray">
          <a:xfrm>
            <a:off x="8867429" y="5889124"/>
            <a:ext cx="3014854"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dirty="0">
                <a:latin typeface="Calibri" panose="020F0502020204030204" pitchFamily="34" charset="0"/>
                <a:cs typeface="Calibri" panose="020F0502020204030204" pitchFamily="34" charset="0"/>
              </a:rPr>
              <a:t>From 166 bn EUR to 112.8 bn EUR!</a:t>
            </a:r>
          </a:p>
        </p:txBody>
      </p:sp>
      <p:cxnSp>
        <p:nvCxnSpPr>
          <p:cNvPr id="21" name="Gerader Verbinder 20">
            <a:extLst>
              <a:ext uri="{FF2B5EF4-FFF2-40B4-BE49-F238E27FC236}">
                <a16:creationId xmlns:a16="http://schemas.microsoft.com/office/drawing/2014/main" id="{68F32007-B204-47B6-84E8-9CE204C39D00}"/>
              </a:ext>
            </a:extLst>
          </p:cNvPr>
          <p:cNvCxnSpPr>
            <a:cxnSpLocks/>
          </p:cNvCxnSpPr>
          <p:nvPr/>
        </p:nvCxnSpPr>
        <p:spPr>
          <a:xfrm flipH="1" flipV="1">
            <a:off x="8382440" y="5443918"/>
            <a:ext cx="484989" cy="4452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DB834701-C3D3-4A06-9D2A-A11626244209}"/>
              </a:ext>
            </a:extLst>
          </p:cNvPr>
          <p:cNvCxnSpPr>
            <a:cxnSpLocks/>
          </p:cNvCxnSpPr>
          <p:nvPr/>
        </p:nvCxnSpPr>
        <p:spPr>
          <a:xfrm flipV="1">
            <a:off x="11898442" y="5474590"/>
            <a:ext cx="84508" cy="4145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platzhalter 6">
            <a:extLst>
              <a:ext uri="{FF2B5EF4-FFF2-40B4-BE49-F238E27FC236}">
                <a16:creationId xmlns:a16="http://schemas.microsoft.com/office/drawing/2014/main" id="{F21934BC-DD62-4D6B-B1AE-3404A42DA591}"/>
              </a:ext>
            </a:extLst>
          </p:cNvPr>
          <p:cNvSpPr txBox="1">
            <a:spLocks/>
          </p:cNvSpPr>
          <p:nvPr/>
        </p:nvSpPr>
        <p:spPr bwMode="gray">
          <a:xfrm>
            <a:off x="8867429" y="6259907"/>
            <a:ext cx="3014854" cy="27432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600" b="1" dirty="0">
                <a:latin typeface="Calibri" panose="020F0502020204030204" pitchFamily="34" charset="0"/>
                <a:cs typeface="Calibri" panose="020F0502020204030204" pitchFamily="34" charset="0"/>
              </a:rPr>
              <a:t>Decrease by ~ 33%!</a:t>
            </a:r>
          </a:p>
        </p:txBody>
      </p:sp>
      <p:sp>
        <p:nvSpPr>
          <p:cNvPr id="24" name="TextBox 2">
            <a:extLst>
              <a:ext uri="{FF2B5EF4-FFF2-40B4-BE49-F238E27FC236}">
                <a16:creationId xmlns:a16="http://schemas.microsoft.com/office/drawing/2014/main" id="{37A4CE99-A3CE-4F3E-9D68-81C979D944E8}"/>
              </a:ext>
            </a:extLst>
          </p:cNvPr>
          <p:cNvSpPr txBox="1"/>
          <p:nvPr/>
        </p:nvSpPr>
        <p:spPr>
          <a:xfrm>
            <a:off x="-1" y="6575024"/>
            <a:ext cx="12654379" cy="276999"/>
          </a:xfrm>
          <a:prstGeom prst="rect">
            <a:avLst/>
          </a:prstGeom>
          <a:noFill/>
        </p:spPr>
        <p:txBody>
          <a:bodyPr wrap="square" rtlCol="0">
            <a:spAutoFit/>
          </a:bodyPr>
          <a:lstStyle/>
          <a:p>
            <a:r>
              <a:rPr lang="en-GB" sz="1200" dirty="0">
                <a:solidFill>
                  <a:schemeClr val="bg2">
                    <a:lumMod val="25000"/>
                  </a:schemeClr>
                </a:solidFill>
              </a:rPr>
              <a:t>1) </a:t>
            </a:r>
            <a:r>
              <a:rPr lang="en-US" sz="1200" dirty="0">
                <a:solidFill>
                  <a:schemeClr val="bg2">
                    <a:lumMod val="25000"/>
                  </a:schemeClr>
                </a:solidFill>
              </a:rPr>
              <a:t>The MFF &amp; NGEU figures from the COM’s proposal from May 27 are extracted from COM(2020) 442 final  </a:t>
            </a:r>
            <a:r>
              <a:rPr lang="en-US" sz="1200" dirty="0">
                <a:solidFill>
                  <a:schemeClr val="bg2">
                    <a:lumMod val="25000"/>
                  </a:schemeClr>
                </a:solidFill>
                <a:hlinkClick r:id="rId3"/>
              </a:rPr>
              <a:t>(link)</a:t>
            </a:r>
            <a:r>
              <a:rPr lang="en-US" sz="1200" dirty="0">
                <a:solidFill>
                  <a:schemeClr val="bg2">
                    <a:lumMod val="25000"/>
                  </a:schemeClr>
                </a:solidFill>
              </a:rPr>
              <a:t>. The changes in NGEU figures come from the EUCO conclusions </a:t>
            </a:r>
            <a:r>
              <a:rPr lang="en-US" sz="1200" dirty="0">
                <a:solidFill>
                  <a:schemeClr val="bg2">
                    <a:lumMod val="25000"/>
                  </a:schemeClr>
                </a:solidFill>
                <a:hlinkClick r:id="rId4"/>
              </a:rPr>
              <a:t>(link)</a:t>
            </a:r>
            <a:r>
              <a:rPr lang="en-US" sz="1200" dirty="0">
                <a:solidFill>
                  <a:schemeClr val="bg2">
                    <a:lumMod val="25000"/>
                  </a:schemeClr>
                </a:solidFill>
              </a:rPr>
              <a:t>. </a:t>
            </a:r>
            <a:endParaRPr lang="en-GB" sz="1200" dirty="0">
              <a:solidFill>
                <a:schemeClr val="bg2">
                  <a:lumMod val="25000"/>
                </a:schemeClr>
              </a:solidFill>
            </a:endParaRPr>
          </a:p>
        </p:txBody>
      </p:sp>
      <p:sp>
        <p:nvSpPr>
          <p:cNvPr id="25" name="Textfeld 24">
            <a:extLst>
              <a:ext uri="{FF2B5EF4-FFF2-40B4-BE49-F238E27FC236}">
                <a16:creationId xmlns:a16="http://schemas.microsoft.com/office/drawing/2014/main" id="{9CFC8E0F-8453-4711-888E-1FEE6179966C}"/>
              </a:ext>
            </a:extLst>
          </p:cNvPr>
          <p:cNvSpPr txBox="1"/>
          <p:nvPr/>
        </p:nvSpPr>
        <p:spPr>
          <a:xfrm>
            <a:off x="428601" y="1452170"/>
            <a:ext cx="5716693" cy="340735"/>
          </a:xfrm>
          <a:prstGeom prst="rect">
            <a:avLst/>
          </a:prstGeom>
          <a:noFill/>
        </p:spPr>
        <p:txBody>
          <a:bodyPr wrap="square" lIns="90000" tIns="46800" rIns="90000" bIns="46800" rtlCol="0">
            <a:spAutoFit/>
          </a:bodyPr>
          <a:lstStyle/>
          <a:p>
            <a:pPr marL="0" marR="0" indent="0" algn="ctr" defTabSz="914400" rtl="0" eaLnBrk="1" fontAlgn="auto" latinLnBrk="0" hangingPunct="1">
              <a:lnSpc>
                <a:spcPct val="100000"/>
              </a:lnSpc>
              <a:spcBef>
                <a:spcPts val="0"/>
              </a:spcBef>
              <a:spcAft>
                <a:spcPts val="0"/>
              </a:spcAft>
              <a:buClr>
                <a:schemeClr val="tx2"/>
              </a:buClr>
              <a:buSzTx/>
              <a:buFont typeface="Arial" pitchFamily="34" charset="0"/>
              <a:buNone/>
              <a:tabLst/>
            </a:pPr>
            <a:r>
              <a:rPr kumimoji="0" lang="en-US" sz="1600" b="1" u="none" strike="noStrike" kern="1200" cap="none" spc="0" normalizeH="0" baseline="0" dirty="0">
                <a:ln>
                  <a:noFill/>
                </a:ln>
                <a:solidFill>
                  <a:prstClr val="black"/>
                </a:solidFill>
                <a:effectLst/>
                <a:uLnTx/>
                <a:uFillTx/>
                <a:latin typeface="+mn-lt"/>
                <a:ea typeface="+mn-ea"/>
                <a:cs typeface="+mn-cs"/>
              </a:rPr>
              <a:t>The volume of “climate facilities” have decrease substantially</a:t>
            </a:r>
          </a:p>
        </p:txBody>
      </p:sp>
    </p:spTree>
    <p:extLst>
      <p:ext uri="{BB962C8B-B14F-4D97-AF65-F5344CB8AC3E}">
        <p14:creationId xmlns:p14="http://schemas.microsoft.com/office/powerpoint/2010/main" val="106338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F3D6F-E937-4049-8D0C-8A99475BB78C}"/>
              </a:ext>
            </a:extLst>
          </p:cNvPr>
          <p:cNvSpPr>
            <a:spLocks noGrp="1"/>
          </p:cNvSpPr>
          <p:nvPr>
            <p:ph type="title"/>
          </p:nvPr>
        </p:nvSpPr>
        <p:spPr/>
        <p:txBody>
          <a:bodyPr>
            <a:normAutofit fontScale="90000"/>
          </a:bodyPr>
          <a:lstStyle/>
          <a:p>
            <a:r>
              <a:rPr lang="en-US" sz="2800" b="0" dirty="0">
                <a:latin typeface="+mn-lt"/>
              </a:rPr>
              <a:t>… and even if a climate share of 40% is assumed, the EU budget covers less than half of the required 2.4  trillion EUR (3/3)</a:t>
            </a:r>
          </a:p>
        </p:txBody>
      </p:sp>
      <p:pic>
        <p:nvPicPr>
          <p:cNvPr id="5" name="Grafik 4" descr="Ein Bild, das Screenshot enthält.&#10;&#10;Automatisch generierte Beschreibung">
            <a:extLst>
              <a:ext uri="{FF2B5EF4-FFF2-40B4-BE49-F238E27FC236}">
                <a16:creationId xmlns:a16="http://schemas.microsoft.com/office/drawing/2014/main" id="{E598A9C4-26FA-40CA-A209-6FE9E61E73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973" y="1452283"/>
            <a:ext cx="10008561" cy="4853102"/>
          </a:xfrm>
          <a:prstGeom prst="rect">
            <a:avLst/>
          </a:prstGeom>
        </p:spPr>
      </p:pic>
      <p:sp>
        <p:nvSpPr>
          <p:cNvPr id="6" name="TextBox 2">
            <a:extLst>
              <a:ext uri="{FF2B5EF4-FFF2-40B4-BE49-F238E27FC236}">
                <a16:creationId xmlns:a16="http://schemas.microsoft.com/office/drawing/2014/main" id="{A49283F3-A73B-4B88-A2C6-072435AAC6D8}"/>
              </a:ext>
            </a:extLst>
          </p:cNvPr>
          <p:cNvSpPr txBox="1"/>
          <p:nvPr/>
        </p:nvSpPr>
        <p:spPr>
          <a:xfrm>
            <a:off x="0" y="6575024"/>
            <a:ext cx="11897958" cy="276999"/>
          </a:xfrm>
          <a:prstGeom prst="rect">
            <a:avLst/>
          </a:prstGeom>
          <a:noFill/>
        </p:spPr>
        <p:txBody>
          <a:bodyPr wrap="square" rtlCol="0">
            <a:spAutoFit/>
          </a:bodyPr>
          <a:lstStyle/>
          <a:p>
            <a:r>
              <a:rPr lang="en-GB" sz="1200" dirty="0">
                <a:solidFill>
                  <a:schemeClr val="bg2">
                    <a:lumMod val="25000"/>
                  </a:schemeClr>
                </a:solidFill>
              </a:rPr>
              <a:t>1) </a:t>
            </a:r>
            <a:r>
              <a:rPr lang="en-US" sz="1200" dirty="0">
                <a:solidFill>
                  <a:schemeClr val="bg2">
                    <a:lumMod val="25000"/>
                  </a:schemeClr>
                </a:solidFill>
              </a:rPr>
              <a:t>Source: Figure 3, Agora </a:t>
            </a:r>
            <a:r>
              <a:rPr lang="en-US" sz="1200" dirty="0" err="1">
                <a:solidFill>
                  <a:schemeClr val="bg2">
                    <a:lumMod val="25000"/>
                  </a:schemeClr>
                </a:solidFill>
              </a:rPr>
              <a:t>Energiewende</a:t>
            </a:r>
            <a:r>
              <a:rPr lang="en-US" sz="1200" dirty="0">
                <a:solidFill>
                  <a:schemeClr val="bg2">
                    <a:lumMod val="25000"/>
                  </a:schemeClr>
                </a:solidFill>
              </a:rPr>
              <a:t> (2020) – Recovering better (</a:t>
            </a:r>
            <a:r>
              <a:rPr lang="en-US" sz="1200" dirty="0">
                <a:solidFill>
                  <a:schemeClr val="bg2">
                    <a:lumMod val="25000"/>
                  </a:schemeClr>
                </a:solidFill>
                <a:hlinkClick r:id="rId4"/>
              </a:rPr>
              <a:t>link</a:t>
            </a:r>
            <a:r>
              <a:rPr lang="en-US" sz="1200" dirty="0">
                <a:solidFill>
                  <a:schemeClr val="bg2">
                    <a:lumMod val="25000"/>
                  </a:schemeClr>
                </a:solidFill>
              </a:rPr>
              <a:t>); Note: The 2.4 trillion EUR investment gap even stems from a lower level of ambition.</a:t>
            </a:r>
            <a:endParaRPr lang="en-GB" sz="1200" dirty="0">
              <a:solidFill>
                <a:schemeClr val="bg2">
                  <a:lumMod val="25000"/>
                </a:schemeClr>
              </a:solidFill>
            </a:endParaRPr>
          </a:p>
        </p:txBody>
      </p:sp>
    </p:spTree>
    <p:extLst>
      <p:ext uri="{BB962C8B-B14F-4D97-AF65-F5344CB8AC3E}">
        <p14:creationId xmlns:p14="http://schemas.microsoft.com/office/powerpoint/2010/main" val="136460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2">
            <a:extLst>
              <a:ext uri="{FF2B5EF4-FFF2-40B4-BE49-F238E27FC236}">
                <a16:creationId xmlns:a16="http://schemas.microsoft.com/office/drawing/2014/main" id="{D113F86F-A602-42DE-9287-7B74E9ACE89F}"/>
              </a:ext>
            </a:extLst>
          </p:cNvPr>
          <p:cNvSpPr>
            <a:spLocks noGrp="1"/>
          </p:cNvSpPr>
          <p:nvPr>
            <p:ph type="body" sz="quarter" idx="18"/>
          </p:nvPr>
        </p:nvSpPr>
        <p:spPr>
          <a:xfrm>
            <a:off x="291042" y="1840049"/>
            <a:ext cx="5669280" cy="1839306"/>
          </a:xfrm>
          <a:ln>
            <a:noFill/>
          </a:ln>
        </p:spPr>
        <p:txBody>
          <a:bodyPr>
            <a:normAutofit lnSpcReduction="10000"/>
          </a:bodyPr>
          <a:lstStyle/>
          <a:p>
            <a:pPr marL="0" indent="0" algn="just">
              <a:buNone/>
            </a:pPr>
            <a:r>
              <a:rPr lang="en-US" sz="1400" dirty="0">
                <a:latin typeface="Calibri" panose="020F0502020204030204" pitchFamily="34" charset="0"/>
                <a:cs typeface="Calibri" panose="020F0502020204030204" pitchFamily="34" charset="0"/>
              </a:rPr>
              <a:t>“[The MFF and NGEU] </a:t>
            </a:r>
            <a:r>
              <a:rPr lang="en-GB" sz="1400" b="1" dirty="0">
                <a:latin typeface="Calibri" panose="020F0502020204030204" pitchFamily="34" charset="0"/>
                <a:cs typeface="Calibri" panose="020F0502020204030204" pitchFamily="34" charset="0"/>
              </a:rPr>
              <a:t>shall comply with the objective of EU climate neutrality by 2050 </a:t>
            </a:r>
            <a:r>
              <a:rPr lang="en-GB" sz="1400" dirty="0">
                <a:latin typeface="Calibri" panose="020F0502020204030204" pitchFamily="34" charset="0"/>
                <a:cs typeface="Calibri" panose="020F0502020204030204" pitchFamily="34" charset="0"/>
              </a:rPr>
              <a:t>and contribute to achieving the Union's new 2030 climate targets, which will be updated by the end of the year. As a general principle, </a:t>
            </a:r>
            <a:r>
              <a:rPr lang="en-GB" sz="1400" b="1" u="sng" dirty="0">
                <a:solidFill>
                  <a:srgbClr val="C00000"/>
                </a:solidFill>
                <a:latin typeface="Calibri" panose="020F0502020204030204" pitchFamily="34" charset="0"/>
                <a:cs typeface="Calibri" panose="020F0502020204030204" pitchFamily="34" charset="0"/>
              </a:rPr>
              <a:t>all EU </a:t>
            </a:r>
            <a:r>
              <a:rPr lang="en-GB" sz="1400" b="1" dirty="0">
                <a:solidFill>
                  <a:srgbClr val="C00000"/>
                </a:solidFill>
                <a:latin typeface="Calibri" panose="020F0502020204030204" pitchFamily="34" charset="0"/>
                <a:cs typeface="Calibri" panose="020F0502020204030204" pitchFamily="34" charset="0"/>
              </a:rPr>
              <a:t>expenditure should be consistent with Paris Agreement objectives</a:t>
            </a:r>
            <a:r>
              <a:rPr lang="en-GB" sz="1400" dirty="0">
                <a:latin typeface="Calibri" panose="020F0502020204030204" pitchFamily="34" charset="0"/>
                <a:cs typeface="Calibri" panose="020F0502020204030204" pitchFamily="34" charset="0"/>
              </a:rPr>
              <a:t>.” (</a:t>
            </a:r>
            <a:r>
              <a:rPr lang="en-GB" sz="1400" i="1" dirty="0">
                <a:latin typeface="Calibri" panose="020F0502020204030204" pitchFamily="34" charset="0"/>
                <a:cs typeface="Calibri" panose="020F0502020204030204" pitchFamily="34" charset="0"/>
              </a:rPr>
              <a:t>Source: EUCO conclusions; I Next Gen EU, Art 21</a:t>
            </a:r>
            <a:r>
              <a:rPr lang="en-GB" sz="1400" dirty="0">
                <a:latin typeface="Calibri" panose="020F0502020204030204" pitchFamily="34" charset="0"/>
                <a:cs typeface="Calibri" panose="020F0502020204030204" pitchFamily="34" charset="0"/>
              </a:rPr>
              <a:t>)</a:t>
            </a:r>
          </a:p>
          <a:p>
            <a:pPr marL="0" indent="0" algn="just">
              <a:buNone/>
            </a:pPr>
            <a:r>
              <a:rPr lang="en-GB" sz="1400" dirty="0">
                <a:solidFill>
                  <a:prstClr val="black"/>
                </a:solidFill>
                <a:latin typeface="Calibri" panose="020F0502020204030204"/>
              </a:rPr>
              <a:t>“[…] EU expenditure should be consistent with Paris Agreement objectives and the "</a:t>
            </a:r>
            <a:r>
              <a:rPr lang="en-GB" sz="1400" b="1" dirty="0">
                <a:solidFill>
                  <a:srgbClr val="C00000"/>
                </a:solidFill>
                <a:latin typeface="Calibri" panose="020F0502020204030204"/>
              </a:rPr>
              <a:t>do no harm</a:t>
            </a:r>
            <a:r>
              <a:rPr lang="en-GB" sz="1400" dirty="0">
                <a:solidFill>
                  <a:prstClr val="black"/>
                </a:solidFill>
                <a:latin typeface="Calibri" panose="020F0502020204030204"/>
              </a:rPr>
              <a:t>" principle of the European Green Deal […]” </a:t>
            </a:r>
            <a:r>
              <a:rPr lang="en-GB" sz="1400" dirty="0">
                <a:latin typeface="Calibri" panose="020F0502020204030204" pitchFamily="34" charset="0"/>
                <a:cs typeface="Calibri" panose="020F0502020204030204" pitchFamily="34" charset="0"/>
              </a:rPr>
              <a:t>[…]” </a:t>
            </a:r>
            <a:r>
              <a:rPr lang="en-GB" sz="1400" i="1" dirty="0">
                <a:latin typeface="Calibri" panose="020F0502020204030204" pitchFamily="34" charset="0"/>
                <a:cs typeface="Calibri" panose="020F0502020204030204" pitchFamily="34" charset="0"/>
              </a:rPr>
              <a:t>(Source: EUCO conclusions; Annex I, paragraph 18)</a:t>
            </a:r>
            <a:endParaRPr lang="en-US" sz="1400" dirty="0">
              <a:latin typeface="Calibri" panose="020F0502020204030204" pitchFamily="34" charset="0"/>
              <a:cs typeface="Calibri" panose="020F0502020204030204" pitchFamily="34" charset="0"/>
            </a:endParaRPr>
          </a:p>
        </p:txBody>
      </p:sp>
      <p:sp>
        <p:nvSpPr>
          <p:cNvPr id="5" name="Gleichschenkliges Dreieck 4">
            <a:extLst>
              <a:ext uri="{FF2B5EF4-FFF2-40B4-BE49-F238E27FC236}">
                <a16:creationId xmlns:a16="http://schemas.microsoft.com/office/drawing/2014/main" id="{17D2A1BA-4A5F-422B-93A8-ADD0DFDAFC8B}"/>
              </a:ext>
            </a:extLst>
          </p:cNvPr>
          <p:cNvSpPr/>
          <p:nvPr/>
        </p:nvSpPr>
        <p:spPr bwMode="gray">
          <a:xfrm rot="10800000">
            <a:off x="2302190" y="3794683"/>
            <a:ext cx="1097280" cy="216714"/>
          </a:xfrm>
          <a:prstGeom prst="triangle">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6" name="Textplatzhalter 2">
            <a:extLst>
              <a:ext uri="{FF2B5EF4-FFF2-40B4-BE49-F238E27FC236}">
                <a16:creationId xmlns:a16="http://schemas.microsoft.com/office/drawing/2014/main" id="{30AD9135-216D-4BB8-90DA-427C034D8A46}"/>
              </a:ext>
            </a:extLst>
          </p:cNvPr>
          <p:cNvSpPr txBox="1">
            <a:spLocks/>
          </p:cNvSpPr>
          <p:nvPr/>
        </p:nvSpPr>
        <p:spPr bwMode="gray">
          <a:xfrm>
            <a:off x="252779" y="4163568"/>
            <a:ext cx="5225879" cy="419671"/>
          </a:xfrm>
          <a:prstGeom prst="rect">
            <a:avLst/>
          </a:prstGeom>
          <a:solidFill>
            <a:srgbClr val="F6F6F8"/>
          </a:solidFill>
          <a:ln w="1905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latin typeface="Calibri" panose="020F0502020204030204" pitchFamily="34" charset="0"/>
                <a:cs typeface="Calibri" panose="020F0502020204030204" pitchFamily="34" charset="0"/>
              </a:rPr>
              <a:t>Apply </a:t>
            </a:r>
            <a:r>
              <a:rPr lang="en-US" sz="1600" b="1" dirty="0">
                <a:latin typeface="Calibri" panose="020F0502020204030204" pitchFamily="34" charset="0"/>
                <a:cs typeface="Calibri" panose="020F0502020204030204" pitchFamily="34" charset="0"/>
              </a:rPr>
              <a:t>do no significant harm principle </a:t>
            </a:r>
            <a:r>
              <a:rPr lang="en-US" sz="1600" dirty="0">
                <a:latin typeface="Calibri" panose="020F0502020204030204" pitchFamily="34" charset="0"/>
                <a:cs typeface="Calibri" panose="020F0502020204030204" pitchFamily="34" charset="0"/>
              </a:rPr>
              <a:t>to all budget lines. </a:t>
            </a:r>
            <a:r>
              <a:rPr lang="en-US" sz="1600" b="1" dirty="0">
                <a:latin typeface="Calibri" panose="020F0502020204030204" pitchFamily="34" charset="0"/>
                <a:cs typeface="Calibri" panose="020F0502020204030204" pitchFamily="34" charset="0"/>
              </a:rPr>
              <a:t>(I)</a:t>
            </a:r>
          </a:p>
          <a:p>
            <a:pPr marL="0" indent="0">
              <a:buNone/>
            </a:pPr>
            <a:endParaRPr lang="en-US" sz="1600" dirty="0">
              <a:latin typeface="Calibri" panose="020F0502020204030204" pitchFamily="34" charset="0"/>
              <a:cs typeface="Calibri" panose="020F0502020204030204" pitchFamily="34" charset="0"/>
            </a:endParaRPr>
          </a:p>
        </p:txBody>
      </p:sp>
      <p:sp>
        <p:nvSpPr>
          <p:cNvPr id="7" name="Textplatzhalter 2">
            <a:extLst>
              <a:ext uri="{FF2B5EF4-FFF2-40B4-BE49-F238E27FC236}">
                <a16:creationId xmlns:a16="http://schemas.microsoft.com/office/drawing/2014/main" id="{BA5C126E-FCD0-4720-A5FC-C9CDAD55BB3E}"/>
              </a:ext>
            </a:extLst>
          </p:cNvPr>
          <p:cNvSpPr txBox="1">
            <a:spLocks/>
          </p:cNvSpPr>
          <p:nvPr/>
        </p:nvSpPr>
        <p:spPr bwMode="gray">
          <a:xfrm>
            <a:off x="6352940" y="1840049"/>
            <a:ext cx="5444468" cy="1839305"/>
          </a:xfrm>
          <a:prstGeom prst="rect">
            <a:avLst/>
          </a:prstGeom>
          <a:solidFill>
            <a:srgbClr val="F6F6F8"/>
          </a:solidFill>
          <a:ln w="19050">
            <a:noFill/>
          </a:ln>
        </p:spPr>
        <p:txBody>
          <a:bodyPr vert="horz" lIns="72000" tIns="72000" rIns="72000" bIns="72000" rtlCol="0" anchor="ctr">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spcAft>
                <a:spcPts val="0"/>
              </a:spcAft>
              <a:buClrTx/>
              <a:buSzTx/>
              <a:buNone/>
            </a:pPr>
            <a:r>
              <a:rPr lang="en-US" sz="1400" dirty="0">
                <a:latin typeface="Calibri" panose="020F0502020204030204" pitchFamily="34" charset="0"/>
                <a:cs typeface="Calibri" panose="020F0502020204030204" pitchFamily="34" charset="0"/>
              </a:rPr>
              <a:t>“</a:t>
            </a:r>
            <a:r>
              <a:rPr lang="en-US" sz="1400" dirty="0">
                <a:solidFill>
                  <a:prstClr val="black"/>
                </a:solidFill>
                <a:latin typeface="Calibri" panose="020F0502020204030204"/>
                <a:ea typeface="+mn-ea"/>
                <a:cs typeface="+mn-cs"/>
              </a:rPr>
              <a:t>[…] </a:t>
            </a:r>
            <a:r>
              <a:rPr lang="en-GB" sz="1400" b="1" dirty="0">
                <a:solidFill>
                  <a:srgbClr val="C00000"/>
                </a:solidFill>
                <a:latin typeface="Calibri" panose="020F0502020204030204"/>
                <a:ea typeface="+mn-ea"/>
                <a:cs typeface="+mn-cs"/>
              </a:rPr>
              <a:t>An effective methodology for monitoring climate-spending and its performance</a:t>
            </a:r>
            <a:r>
              <a:rPr lang="en-GB" sz="1400" dirty="0">
                <a:solidFill>
                  <a:prstClr val="black"/>
                </a:solidFill>
                <a:latin typeface="Calibri" panose="020F0502020204030204"/>
                <a:ea typeface="+mn-ea"/>
                <a:cs typeface="+mn-cs"/>
              </a:rPr>
              <a:t>, including reporting and relevant measures in case of insufficient progress, should ensure that the next </a:t>
            </a:r>
          </a:p>
          <a:p>
            <a:pPr marL="0" lvl="0" indent="0" algn="just">
              <a:spcAft>
                <a:spcPts val="0"/>
              </a:spcAft>
              <a:buClrTx/>
              <a:buSzTx/>
              <a:buNone/>
            </a:pPr>
            <a:r>
              <a:rPr lang="en-GB" sz="1400" dirty="0">
                <a:solidFill>
                  <a:prstClr val="black"/>
                </a:solidFill>
                <a:latin typeface="Calibri" panose="020F0502020204030204"/>
                <a:ea typeface="+mn-ea"/>
                <a:cs typeface="+mn-cs"/>
              </a:rPr>
              <a:t>MFF as a whole contributes to the implementation of the Paris Agreement. </a:t>
            </a:r>
            <a:r>
              <a:rPr lang="en-GB" sz="1400" dirty="0">
                <a:latin typeface="Calibri" panose="020F0502020204030204" pitchFamily="34" charset="0"/>
                <a:cs typeface="Calibri" panose="020F0502020204030204" pitchFamily="34" charset="0"/>
              </a:rPr>
              <a:t>[…]” </a:t>
            </a:r>
            <a:r>
              <a:rPr lang="en-GB" sz="1400" i="1" dirty="0">
                <a:latin typeface="Calibri" panose="020F0502020204030204" pitchFamily="34" charset="0"/>
                <a:cs typeface="Calibri" panose="020F0502020204030204" pitchFamily="34" charset="0"/>
              </a:rPr>
              <a:t>(Source: EUCO conclusions; Annex I, paragraph 18)</a:t>
            </a:r>
            <a:endParaRPr lang="en-US" sz="1400" i="1" dirty="0">
              <a:latin typeface="Calibri" panose="020F0502020204030204" pitchFamily="34" charset="0"/>
              <a:cs typeface="Calibri" panose="020F0502020204030204" pitchFamily="34" charset="0"/>
            </a:endParaRPr>
          </a:p>
        </p:txBody>
      </p:sp>
      <p:sp>
        <p:nvSpPr>
          <p:cNvPr id="8" name="Textfeld 7">
            <a:extLst>
              <a:ext uri="{FF2B5EF4-FFF2-40B4-BE49-F238E27FC236}">
                <a16:creationId xmlns:a16="http://schemas.microsoft.com/office/drawing/2014/main" id="{9BBF98A4-4B24-4379-8CB3-C3EB1DB4DA54}"/>
              </a:ext>
            </a:extLst>
          </p:cNvPr>
          <p:cNvSpPr txBox="1"/>
          <p:nvPr/>
        </p:nvSpPr>
        <p:spPr>
          <a:xfrm>
            <a:off x="746459" y="1452023"/>
            <a:ext cx="3884053" cy="325346"/>
          </a:xfrm>
          <a:prstGeom prst="rect">
            <a:avLst/>
          </a:prstGeom>
          <a:noFill/>
        </p:spPr>
        <p:txBody>
          <a:bodyPr wrap="none" lIns="90000" tIns="46800" rIns="90000" bIns="46800" rtlCol="0">
            <a:spAutoFit/>
          </a:bodyPr>
          <a:lstStyle/>
          <a:p>
            <a:pPr marL="0" marR="0" indent="0" algn="ctr" defTabSz="914400" rtl="0" eaLnBrk="1" fontAlgn="auto" latinLnBrk="0" hangingPunct="1">
              <a:lnSpc>
                <a:spcPct val="100000"/>
              </a:lnSpc>
              <a:spcBef>
                <a:spcPts val="0"/>
              </a:spcBef>
              <a:spcAft>
                <a:spcPts val="0"/>
              </a:spcAft>
              <a:buClr>
                <a:schemeClr val="tx2"/>
              </a:buClr>
              <a:buSzTx/>
              <a:buFont typeface="Arial" pitchFamily="34" charset="0"/>
              <a:buNone/>
              <a:tabLst/>
            </a:pPr>
            <a:r>
              <a:rPr kumimoji="0" lang="en-US" sz="1500" b="1" u="none" strike="noStrike" kern="1200" cap="none" spc="0" normalizeH="0" baseline="0">
                <a:ln>
                  <a:noFill/>
                </a:ln>
                <a:solidFill>
                  <a:prstClr val="black"/>
                </a:solidFill>
                <a:effectLst/>
                <a:uLnTx/>
                <a:uFillTx/>
                <a:latin typeface="+mn-lt"/>
                <a:ea typeface="+mn-ea"/>
                <a:cs typeface="+mn-cs"/>
              </a:rPr>
              <a:t>Operationalization of the do no harm principle</a:t>
            </a:r>
          </a:p>
        </p:txBody>
      </p:sp>
      <p:cxnSp>
        <p:nvCxnSpPr>
          <p:cNvPr id="9" name="Gerade Verbindung 53">
            <a:extLst>
              <a:ext uri="{FF2B5EF4-FFF2-40B4-BE49-F238E27FC236}">
                <a16:creationId xmlns:a16="http://schemas.microsoft.com/office/drawing/2014/main" id="{EA39BE21-2885-4FC7-84E2-0520996BDA59}"/>
              </a:ext>
            </a:extLst>
          </p:cNvPr>
          <p:cNvCxnSpPr/>
          <p:nvPr/>
        </p:nvCxnSpPr>
        <p:spPr>
          <a:xfrm flipV="1">
            <a:off x="229958" y="1752412"/>
            <a:ext cx="4843564" cy="401"/>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8EDC0204-47A6-4675-9F12-09EA2B5CDEAD}"/>
              </a:ext>
            </a:extLst>
          </p:cNvPr>
          <p:cNvSpPr/>
          <p:nvPr/>
        </p:nvSpPr>
        <p:spPr>
          <a:xfrm>
            <a:off x="291041" y="1480521"/>
            <a:ext cx="453867" cy="228600"/>
          </a:xfrm>
          <a:prstGeom prst="rect">
            <a:avLst/>
          </a:prstGeom>
          <a:solidFill>
            <a:srgbClr val="53794A"/>
          </a:solidFill>
          <a:ln w="12700">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buFont typeface="Wingdings 2" panose="05020102010507070707" pitchFamily="18" charset="2"/>
              <a:buNone/>
            </a:pPr>
            <a:r>
              <a:rPr lang="de-DE" sz="1200" b="1">
                <a:solidFill>
                  <a:schemeClr val="bg1"/>
                </a:solidFill>
              </a:rPr>
              <a:t>I</a:t>
            </a:r>
          </a:p>
        </p:txBody>
      </p:sp>
      <p:sp>
        <p:nvSpPr>
          <p:cNvPr id="11" name="Textfeld 10">
            <a:extLst>
              <a:ext uri="{FF2B5EF4-FFF2-40B4-BE49-F238E27FC236}">
                <a16:creationId xmlns:a16="http://schemas.microsoft.com/office/drawing/2014/main" id="{7CE3FC82-9339-43A1-9242-708D18C43D65}"/>
              </a:ext>
            </a:extLst>
          </p:cNvPr>
          <p:cNvSpPr txBox="1"/>
          <p:nvPr/>
        </p:nvSpPr>
        <p:spPr>
          <a:xfrm>
            <a:off x="6795622" y="1447111"/>
            <a:ext cx="4143612" cy="325346"/>
          </a:xfrm>
          <a:prstGeom prst="rect">
            <a:avLst/>
          </a:prstGeom>
          <a:noFill/>
        </p:spPr>
        <p:txBody>
          <a:bodyPr wrap="none" lIns="90000" tIns="46800" rIns="90000" bIns="46800" rtlCol="0">
            <a:spAutoFit/>
          </a:bodyPr>
          <a:lstStyle/>
          <a:p>
            <a:pPr marL="0" marR="0" indent="0" algn="ctr" defTabSz="914400" rtl="0" eaLnBrk="1" fontAlgn="auto" latinLnBrk="0" hangingPunct="1">
              <a:lnSpc>
                <a:spcPct val="100000"/>
              </a:lnSpc>
              <a:spcBef>
                <a:spcPts val="0"/>
              </a:spcBef>
              <a:spcAft>
                <a:spcPts val="0"/>
              </a:spcAft>
              <a:buClr>
                <a:schemeClr val="tx2"/>
              </a:buClr>
              <a:buSzTx/>
              <a:buFont typeface="Arial" pitchFamily="34" charset="0"/>
              <a:buNone/>
              <a:tabLst/>
            </a:pPr>
            <a:r>
              <a:rPr kumimoji="0" lang="en-US" sz="1500" b="1" u="none" strike="noStrike" kern="1200" cap="none" spc="0" normalizeH="0" baseline="0">
                <a:ln>
                  <a:noFill/>
                </a:ln>
                <a:solidFill>
                  <a:prstClr val="black"/>
                </a:solidFill>
                <a:effectLst/>
                <a:uLnTx/>
                <a:uFillTx/>
                <a:latin typeface="+mn-lt"/>
                <a:ea typeface="+mn-ea"/>
                <a:cs typeface="+mn-cs"/>
              </a:rPr>
              <a:t>Taxonomy for carbon accounting in the EU budget</a:t>
            </a:r>
          </a:p>
        </p:txBody>
      </p:sp>
      <p:cxnSp>
        <p:nvCxnSpPr>
          <p:cNvPr id="12" name="Gerade Verbindung 53">
            <a:extLst>
              <a:ext uri="{FF2B5EF4-FFF2-40B4-BE49-F238E27FC236}">
                <a16:creationId xmlns:a16="http://schemas.microsoft.com/office/drawing/2014/main" id="{047BF11C-1D09-47B8-871C-238F8BDF2C9C}"/>
              </a:ext>
            </a:extLst>
          </p:cNvPr>
          <p:cNvCxnSpPr/>
          <p:nvPr/>
        </p:nvCxnSpPr>
        <p:spPr>
          <a:xfrm>
            <a:off x="6352940" y="1779856"/>
            <a:ext cx="5302045" cy="401"/>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41044575-B7BB-4A7E-A300-48826511B462}"/>
              </a:ext>
            </a:extLst>
          </p:cNvPr>
          <p:cNvSpPr/>
          <p:nvPr/>
        </p:nvSpPr>
        <p:spPr>
          <a:xfrm>
            <a:off x="6352940" y="1499384"/>
            <a:ext cx="453867" cy="228600"/>
          </a:xfrm>
          <a:prstGeom prst="rect">
            <a:avLst/>
          </a:prstGeom>
          <a:solidFill>
            <a:srgbClr val="53794A"/>
          </a:solidFill>
          <a:ln w="12700">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buFont typeface="Wingdings 2" panose="05020102010507070707" pitchFamily="18" charset="2"/>
              <a:buNone/>
            </a:pPr>
            <a:r>
              <a:rPr lang="de-DE" sz="1200" b="1">
                <a:solidFill>
                  <a:schemeClr val="bg1"/>
                </a:solidFill>
              </a:rPr>
              <a:t>II</a:t>
            </a:r>
          </a:p>
        </p:txBody>
      </p:sp>
      <p:sp>
        <p:nvSpPr>
          <p:cNvPr id="14" name="Gleichschenkliges Dreieck 13">
            <a:extLst>
              <a:ext uri="{FF2B5EF4-FFF2-40B4-BE49-F238E27FC236}">
                <a16:creationId xmlns:a16="http://schemas.microsoft.com/office/drawing/2014/main" id="{133B2DEC-A6A2-45D1-96C0-4E0CDD6D44A4}"/>
              </a:ext>
            </a:extLst>
          </p:cNvPr>
          <p:cNvSpPr/>
          <p:nvPr/>
        </p:nvSpPr>
        <p:spPr bwMode="gray">
          <a:xfrm rot="10800000">
            <a:off x="8455322" y="3794683"/>
            <a:ext cx="1097280" cy="216714"/>
          </a:xfrm>
          <a:prstGeom prst="triangle">
            <a:avLst/>
          </a:prstGeom>
          <a:solidFill>
            <a:srgbClr val="53794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5" name="Textplatzhalter 2">
            <a:extLst>
              <a:ext uri="{FF2B5EF4-FFF2-40B4-BE49-F238E27FC236}">
                <a16:creationId xmlns:a16="http://schemas.microsoft.com/office/drawing/2014/main" id="{546AE128-0594-406D-82AF-6A1E1BF1455D}"/>
              </a:ext>
            </a:extLst>
          </p:cNvPr>
          <p:cNvSpPr txBox="1">
            <a:spLocks/>
          </p:cNvSpPr>
          <p:nvPr/>
        </p:nvSpPr>
        <p:spPr bwMode="gray">
          <a:xfrm>
            <a:off x="6717834" y="4163568"/>
            <a:ext cx="4572255" cy="419671"/>
          </a:xfrm>
          <a:prstGeom prst="rect">
            <a:avLst/>
          </a:prstGeom>
          <a:solidFill>
            <a:srgbClr val="F6F6F8"/>
          </a:solidFill>
          <a:ln w="1905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a:latin typeface="Calibri" panose="020F0502020204030204" pitchFamily="34" charset="0"/>
                <a:cs typeface="Calibri" panose="020F0502020204030204" pitchFamily="34" charset="0"/>
              </a:rPr>
              <a:t>Use </a:t>
            </a:r>
            <a:r>
              <a:rPr lang="en-US" sz="1600" b="1">
                <a:latin typeface="Calibri" panose="020F0502020204030204" pitchFamily="34" charset="0"/>
                <a:cs typeface="Calibri" panose="020F0502020204030204" pitchFamily="34" charset="0"/>
              </a:rPr>
              <a:t>Taxonomy</a:t>
            </a:r>
            <a:r>
              <a:rPr lang="en-US" sz="1600">
                <a:latin typeface="Calibri" panose="020F0502020204030204" pitchFamily="34" charset="0"/>
                <a:cs typeface="Calibri" panose="020F0502020204030204" pitchFamily="34" charset="0"/>
              </a:rPr>
              <a:t> as a science-based tracking tool. </a:t>
            </a:r>
            <a:r>
              <a:rPr lang="en-US" sz="1600" b="1" i="1">
                <a:latin typeface="Calibri" panose="020F0502020204030204" pitchFamily="34" charset="0"/>
                <a:cs typeface="Calibri" panose="020F0502020204030204" pitchFamily="34" charset="0"/>
              </a:rPr>
              <a:t>(II)</a:t>
            </a:r>
          </a:p>
        </p:txBody>
      </p:sp>
      <p:sp>
        <p:nvSpPr>
          <p:cNvPr id="16" name="Textfeld 15">
            <a:extLst>
              <a:ext uri="{FF2B5EF4-FFF2-40B4-BE49-F238E27FC236}">
                <a16:creationId xmlns:a16="http://schemas.microsoft.com/office/drawing/2014/main" id="{964FA880-CEFD-4BE5-B271-D1B5C0BAFEAE}"/>
              </a:ext>
            </a:extLst>
          </p:cNvPr>
          <p:cNvSpPr txBox="1"/>
          <p:nvPr/>
        </p:nvSpPr>
        <p:spPr>
          <a:xfrm>
            <a:off x="744908" y="4687613"/>
            <a:ext cx="2570360" cy="325346"/>
          </a:xfrm>
          <a:prstGeom prst="rect">
            <a:avLst/>
          </a:prstGeom>
          <a:noFill/>
        </p:spPr>
        <p:txBody>
          <a:bodyPr wrap="none" lIns="90000" tIns="46800" rIns="90000" bIns="46800" rtlCol="0">
            <a:spAutoFit/>
          </a:bodyPr>
          <a:lstStyle/>
          <a:p>
            <a:pPr marL="0" marR="0" indent="0" algn="ctr" defTabSz="914400" rtl="0" eaLnBrk="1" fontAlgn="auto" latinLnBrk="0" hangingPunct="1">
              <a:lnSpc>
                <a:spcPct val="100000"/>
              </a:lnSpc>
              <a:spcBef>
                <a:spcPts val="0"/>
              </a:spcBef>
              <a:spcAft>
                <a:spcPts val="0"/>
              </a:spcAft>
              <a:buClr>
                <a:schemeClr val="tx2"/>
              </a:buClr>
              <a:buSzTx/>
              <a:buFont typeface="Arial" pitchFamily="34" charset="0"/>
              <a:buNone/>
              <a:tabLst/>
            </a:pPr>
            <a:r>
              <a:rPr lang="de-DE" sz="1500" b="1">
                <a:solidFill>
                  <a:prstClr val="black"/>
                </a:solidFill>
              </a:rPr>
              <a:t>Need for effective governance</a:t>
            </a:r>
            <a:endParaRPr kumimoji="0" lang="de-DE" sz="1500" b="1" u="none" strike="noStrike" kern="1200" cap="none" spc="0" normalizeH="0" baseline="0" noProof="0">
              <a:ln>
                <a:noFill/>
              </a:ln>
              <a:solidFill>
                <a:prstClr val="black"/>
              </a:solidFill>
              <a:effectLst/>
              <a:uLnTx/>
              <a:uFillTx/>
              <a:latin typeface="+mn-lt"/>
              <a:ea typeface="+mn-ea"/>
              <a:cs typeface="+mn-cs"/>
            </a:endParaRPr>
          </a:p>
        </p:txBody>
      </p:sp>
      <p:cxnSp>
        <p:nvCxnSpPr>
          <p:cNvPr id="17" name="Gerade Verbindung 53">
            <a:extLst>
              <a:ext uri="{FF2B5EF4-FFF2-40B4-BE49-F238E27FC236}">
                <a16:creationId xmlns:a16="http://schemas.microsoft.com/office/drawing/2014/main" id="{EF4BF6C8-D787-43EB-92C0-10AD7FC76219}"/>
              </a:ext>
            </a:extLst>
          </p:cNvPr>
          <p:cNvCxnSpPr>
            <a:cxnSpLocks/>
          </p:cNvCxnSpPr>
          <p:nvPr/>
        </p:nvCxnSpPr>
        <p:spPr>
          <a:xfrm>
            <a:off x="194154" y="5036798"/>
            <a:ext cx="4888246"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8" name="Rechteck 17">
            <a:extLst>
              <a:ext uri="{FF2B5EF4-FFF2-40B4-BE49-F238E27FC236}">
                <a16:creationId xmlns:a16="http://schemas.microsoft.com/office/drawing/2014/main" id="{0426BA13-20CE-47DC-82AA-7631EB15858B}"/>
              </a:ext>
            </a:extLst>
          </p:cNvPr>
          <p:cNvSpPr/>
          <p:nvPr/>
        </p:nvSpPr>
        <p:spPr>
          <a:xfrm>
            <a:off x="229958" y="4735986"/>
            <a:ext cx="453867" cy="228600"/>
          </a:xfrm>
          <a:prstGeom prst="rect">
            <a:avLst/>
          </a:prstGeom>
          <a:solidFill>
            <a:srgbClr val="53794A"/>
          </a:solidFill>
          <a:ln w="12700">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buFont typeface="Wingdings 2" panose="05020102010507070707" pitchFamily="18" charset="2"/>
              <a:buNone/>
            </a:pPr>
            <a:r>
              <a:rPr lang="de-DE" sz="1200" b="1">
                <a:solidFill>
                  <a:schemeClr val="bg1"/>
                </a:solidFill>
              </a:rPr>
              <a:t>III</a:t>
            </a:r>
          </a:p>
        </p:txBody>
      </p:sp>
      <p:cxnSp>
        <p:nvCxnSpPr>
          <p:cNvPr id="19" name="Gerade Verbindung mit Pfeil 18">
            <a:extLst>
              <a:ext uri="{FF2B5EF4-FFF2-40B4-BE49-F238E27FC236}">
                <a16:creationId xmlns:a16="http://schemas.microsoft.com/office/drawing/2014/main" id="{829AD816-4933-4805-B5A2-2BA515683BDC}"/>
              </a:ext>
            </a:extLst>
          </p:cNvPr>
          <p:cNvCxnSpPr>
            <a:cxnSpLocks/>
          </p:cNvCxnSpPr>
          <p:nvPr/>
        </p:nvCxnSpPr>
        <p:spPr>
          <a:xfrm>
            <a:off x="5496678" y="5882233"/>
            <a:ext cx="856834" cy="0"/>
          </a:xfrm>
          <a:prstGeom prst="straightConnector1">
            <a:avLst/>
          </a:prstGeom>
          <a:ln w="76200">
            <a:solidFill>
              <a:srgbClr val="53794A"/>
            </a:solidFill>
            <a:tailEnd type="triangle"/>
          </a:ln>
        </p:spPr>
        <p:style>
          <a:lnRef idx="1">
            <a:schemeClr val="accent1"/>
          </a:lnRef>
          <a:fillRef idx="0">
            <a:schemeClr val="accent1"/>
          </a:fillRef>
          <a:effectRef idx="0">
            <a:schemeClr val="accent1"/>
          </a:effectRef>
          <a:fontRef idx="minor">
            <a:schemeClr val="tx1"/>
          </a:fontRef>
        </p:style>
      </p:cxnSp>
      <p:sp>
        <p:nvSpPr>
          <p:cNvPr id="20" name="Textplatzhalter 2">
            <a:extLst>
              <a:ext uri="{FF2B5EF4-FFF2-40B4-BE49-F238E27FC236}">
                <a16:creationId xmlns:a16="http://schemas.microsoft.com/office/drawing/2014/main" id="{B38C209F-FF2C-4ED9-91ED-62B3285F3EEE}"/>
              </a:ext>
            </a:extLst>
          </p:cNvPr>
          <p:cNvSpPr txBox="1">
            <a:spLocks/>
          </p:cNvSpPr>
          <p:nvPr/>
        </p:nvSpPr>
        <p:spPr bwMode="gray">
          <a:xfrm>
            <a:off x="6641730" y="5662498"/>
            <a:ext cx="4724461" cy="419671"/>
          </a:xfrm>
          <a:prstGeom prst="rect">
            <a:avLst/>
          </a:prstGeom>
          <a:solidFill>
            <a:srgbClr val="F6F6F8"/>
          </a:solidFill>
          <a:ln w="19050">
            <a:solidFill>
              <a:srgbClr val="53794A"/>
            </a:solidFill>
          </a:ln>
        </p:spPr>
        <p:txBody>
          <a:bodyPr vert="horz" lIns="72000" tIns="72000" rIns="72000" bIns="72000" rtlCol="0">
            <a:noAutofit/>
          </a:bodyPr>
          <a:lstStyle>
            <a:lvl1pPr marL="285750" indent="-285750" algn="l" defTabSz="914400" rtl="0" eaLnBrk="1" latinLnBrk="0" hangingPunct="1">
              <a:lnSpc>
                <a:spcPct val="100000"/>
              </a:lnSpc>
              <a:spcBef>
                <a:spcPts val="0"/>
              </a:spcBef>
              <a:spcAft>
                <a:spcPts val="900"/>
              </a:spcAft>
              <a:buClr>
                <a:srgbClr val="53794A"/>
              </a:buClr>
              <a:buSzPct val="100000"/>
              <a:buFont typeface="Wingdings" panose="05000000000000000000" pitchFamily="2" charset="2"/>
              <a:buChar char="§"/>
              <a:defRPr sz="1800" kern="1200" baseline="0">
                <a:solidFill>
                  <a:schemeClr val="tx1"/>
                </a:solidFill>
                <a:latin typeface="+mn-lt"/>
                <a:ea typeface="Verdana" panose="020B0604030504040204" pitchFamily="34" charset="0"/>
                <a:cs typeface="Verdana" panose="020B0604030504040204" pitchFamily="34" charset="0"/>
              </a:defRPr>
            </a:lvl1pPr>
            <a:lvl2pPr marL="539750" indent="-285750" algn="l" defTabSz="914400" rtl="0" eaLnBrk="1" latinLnBrk="0" hangingPunct="1">
              <a:lnSpc>
                <a:spcPts val="2800"/>
              </a:lnSpc>
              <a:spcBef>
                <a:spcPts val="0"/>
              </a:spcBef>
              <a:spcAft>
                <a:spcPts val="900"/>
              </a:spcAft>
              <a:buClr>
                <a:srgbClr val="53794A"/>
              </a:buClr>
              <a:buFont typeface="Wingdings" panose="05000000000000000000" pitchFamily="2" charset="2"/>
              <a:buChar char="Ø"/>
              <a:defRPr sz="16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a:latin typeface="Calibri" panose="020F0502020204030204" pitchFamily="34" charset="0"/>
                <a:cs typeface="Calibri" panose="020F0502020204030204" pitchFamily="34" charset="0"/>
              </a:rPr>
              <a:t>Policy coherence  requires integrated governance! </a:t>
            </a:r>
            <a:r>
              <a:rPr lang="en-US" sz="1600" b="1">
                <a:latin typeface="Calibri" panose="020F0502020204030204" pitchFamily="34" charset="0"/>
                <a:cs typeface="Calibri" panose="020F0502020204030204" pitchFamily="34" charset="0"/>
              </a:rPr>
              <a:t>(III)</a:t>
            </a:r>
          </a:p>
        </p:txBody>
      </p:sp>
      <p:grpSp>
        <p:nvGrpSpPr>
          <p:cNvPr id="21" name="Gruppieren 20">
            <a:extLst>
              <a:ext uri="{FF2B5EF4-FFF2-40B4-BE49-F238E27FC236}">
                <a16:creationId xmlns:a16="http://schemas.microsoft.com/office/drawing/2014/main" id="{F6C77A22-5143-4748-9534-B910DF291FCD}"/>
              </a:ext>
            </a:extLst>
          </p:cNvPr>
          <p:cNvGrpSpPr/>
          <p:nvPr/>
        </p:nvGrpSpPr>
        <p:grpSpPr>
          <a:xfrm>
            <a:off x="505204" y="5268691"/>
            <a:ext cx="4585183" cy="1147509"/>
            <a:chOff x="2498658" y="5217322"/>
            <a:chExt cx="3259885" cy="1147509"/>
          </a:xfrm>
        </p:grpSpPr>
        <p:sp>
          <p:nvSpPr>
            <p:cNvPr id="22" name="Rechteck 21">
              <a:extLst>
                <a:ext uri="{FF2B5EF4-FFF2-40B4-BE49-F238E27FC236}">
                  <a16:creationId xmlns:a16="http://schemas.microsoft.com/office/drawing/2014/main" id="{B85097E6-D0BF-4D3C-9B83-D38400E8C01A}"/>
                </a:ext>
              </a:extLst>
            </p:cNvPr>
            <p:cNvSpPr/>
            <p:nvPr/>
          </p:nvSpPr>
          <p:spPr bwMode="gray">
            <a:xfrm>
              <a:off x="2498658" y="5217322"/>
              <a:ext cx="3259885" cy="114750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a:solidFill>
                  <a:schemeClr val="tx1"/>
                </a:solidFill>
                <a:latin typeface="Calibri" panose="020F0502020204030204" pitchFamily="34" charset="0"/>
                <a:cs typeface="Calibri" panose="020F0502020204030204" pitchFamily="34" charset="0"/>
              </a:endParaRPr>
            </a:p>
          </p:txBody>
        </p:sp>
        <p:sp>
          <p:nvSpPr>
            <p:cNvPr id="23" name="Textplatzhalter 6">
              <a:extLst>
                <a:ext uri="{FF2B5EF4-FFF2-40B4-BE49-F238E27FC236}">
                  <a16:creationId xmlns:a16="http://schemas.microsoft.com/office/drawing/2014/main" id="{56CF4E01-A969-4F0B-9433-E84B8272721E}"/>
                </a:ext>
              </a:extLst>
            </p:cNvPr>
            <p:cNvSpPr txBox="1">
              <a:spLocks/>
            </p:cNvSpPr>
            <p:nvPr/>
          </p:nvSpPr>
          <p:spPr bwMode="gray">
            <a:xfrm>
              <a:off x="2707002" y="5367319"/>
              <a:ext cx="1371600" cy="36576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300">
                  <a:latin typeface="Calibri" panose="020F0502020204030204" pitchFamily="34" charset="0"/>
                  <a:cs typeface="Calibri" panose="020F0502020204030204" pitchFamily="34" charset="0"/>
                </a:rPr>
                <a:t>NECPs</a:t>
              </a:r>
              <a:endParaRPr lang="en-US" sz="1300" b="1">
                <a:latin typeface="Calibri" panose="020F0502020204030204" pitchFamily="34" charset="0"/>
                <a:cs typeface="Calibri" panose="020F0502020204030204" pitchFamily="34" charset="0"/>
              </a:endParaRPr>
            </a:p>
          </p:txBody>
        </p:sp>
        <p:sp>
          <p:nvSpPr>
            <p:cNvPr id="24" name="Textplatzhalter 6">
              <a:extLst>
                <a:ext uri="{FF2B5EF4-FFF2-40B4-BE49-F238E27FC236}">
                  <a16:creationId xmlns:a16="http://schemas.microsoft.com/office/drawing/2014/main" id="{86E1AE49-BEEE-42C3-B13F-1293EAD29FFA}"/>
                </a:ext>
              </a:extLst>
            </p:cNvPr>
            <p:cNvSpPr txBox="1">
              <a:spLocks/>
            </p:cNvSpPr>
            <p:nvPr/>
          </p:nvSpPr>
          <p:spPr bwMode="gray">
            <a:xfrm>
              <a:off x="2719052" y="5847920"/>
              <a:ext cx="1371600" cy="36576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300">
                  <a:latin typeface="Calibri" panose="020F0502020204030204" pitchFamily="34" charset="0"/>
                  <a:cs typeface="Calibri" panose="020F0502020204030204" pitchFamily="34" charset="0"/>
                </a:rPr>
                <a:t>Recovery and Resilience Plans</a:t>
              </a:r>
              <a:endParaRPr lang="en-US" sz="1300" b="1">
                <a:latin typeface="Calibri" panose="020F0502020204030204" pitchFamily="34" charset="0"/>
                <a:cs typeface="Calibri" panose="020F0502020204030204" pitchFamily="34" charset="0"/>
              </a:endParaRPr>
            </a:p>
          </p:txBody>
        </p:sp>
        <p:sp>
          <p:nvSpPr>
            <p:cNvPr id="25" name="Textplatzhalter 6">
              <a:extLst>
                <a:ext uri="{FF2B5EF4-FFF2-40B4-BE49-F238E27FC236}">
                  <a16:creationId xmlns:a16="http://schemas.microsoft.com/office/drawing/2014/main" id="{01786380-06C1-45C5-BD87-9ADBAEF130DD}"/>
                </a:ext>
              </a:extLst>
            </p:cNvPr>
            <p:cNvSpPr txBox="1">
              <a:spLocks/>
            </p:cNvSpPr>
            <p:nvPr/>
          </p:nvSpPr>
          <p:spPr bwMode="gray">
            <a:xfrm>
              <a:off x="4258054" y="5378205"/>
              <a:ext cx="1371600" cy="36576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300">
                  <a:latin typeface="Calibri" panose="020F0502020204030204" pitchFamily="34" charset="0"/>
                  <a:cs typeface="Calibri" panose="020F0502020204030204" pitchFamily="34" charset="0"/>
                </a:rPr>
                <a:t>National Reform Plans</a:t>
              </a:r>
              <a:endParaRPr lang="en-US" sz="1300" b="1">
                <a:latin typeface="Calibri" panose="020F0502020204030204" pitchFamily="34" charset="0"/>
                <a:cs typeface="Calibri" panose="020F0502020204030204" pitchFamily="34" charset="0"/>
              </a:endParaRPr>
            </a:p>
          </p:txBody>
        </p:sp>
        <p:sp>
          <p:nvSpPr>
            <p:cNvPr id="26" name="Textplatzhalter 6">
              <a:extLst>
                <a:ext uri="{FF2B5EF4-FFF2-40B4-BE49-F238E27FC236}">
                  <a16:creationId xmlns:a16="http://schemas.microsoft.com/office/drawing/2014/main" id="{BCF14B6A-285C-46AC-9ECA-48EE293D25E9}"/>
                </a:ext>
              </a:extLst>
            </p:cNvPr>
            <p:cNvSpPr txBox="1">
              <a:spLocks/>
            </p:cNvSpPr>
            <p:nvPr/>
          </p:nvSpPr>
          <p:spPr bwMode="gray">
            <a:xfrm>
              <a:off x="4258054" y="5858806"/>
              <a:ext cx="1371600" cy="365760"/>
            </a:xfrm>
            <a:prstGeom prst="rect">
              <a:avLst/>
            </a:prstGeom>
            <a:solidFill>
              <a:srgbClr val="E3E4EA"/>
            </a:solidFill>
          </p:spPr>
          <p:txBody>
            <a:bodyPr vert="horz" lIns="0" tIns="0" rIns="0" bIns="0" rtlCol="0" anchor="ctr" anchorCtr="0">
              <a:noAutofit/>
            </a:bodyPr>
            <a:lstStyle>
              <a:lvl1pPr marL="0" indent="0" algn="l" defTabSz="914400" rtl="0" eaLnBrk="1" latinLnBrk="0" hangingPunct="1">
                <a:lnSpc>
                  <a:spcPct val="100000"/>
                </a:lnSpc>
                <a:spcBef>
                  <a:spcPts val="0"/>
                </a:spcBef>
                <a:spcAft>
                  <a:spcPts val="900"/>
                </a:spcAft>
                <a:buClr>
                  <a:schemeClr val="accent3"/>
                </a:buClr>
                <a:buFont typeface="Flexo" pitchFamily="50" charset="0"/>
                <a:buNone/>
                <a:defRPr sz="1400" b="0" kern="1200">
                  <a:solidFill>
                    <a:schemeClr val="tx1"/>
                  </a:solidFill>
                  <a:latin typeface="+mn-lt"/>
                  <a:ea typeface="Verdana" panose="020B0604030504040204" pitchFamily="34" charset="0"/>
                  <a:cs typeface="Verdana" panose="020B0604030504040204" pitchFamily="34" charset="0"/>
                </a:defRPr>
              </a:lvl1pPr>
              <a:lvl2pPr marL="266700" indent="-266700" algn="l" defTabSz="914400" rtl="0" eaLnBrk="1" latinLnBrk="0" hangingPunct="1">
                <a:lnSpc>
                  <a:spcPts val="2800"/>
                </a:lnSpc>
                <a:spcBef>
                  <a:spcPts val="0"/>
                </a:spcBef>
                <a:spcAft>
                  <a:spcPts val="900"/>
                </a:spcAft>
                <a:buClr>
                  <a:schemeClr val="accent3"/>
                </a:buClr>
                <a:buFont typeface="Arial" pitchFamily="34" charset="0"/>
                <a:buChar char="•"/>
                <a:defRPr sz="2000" kern="1200">
                  <a:solidFill>
                    <a:schemeClr val="tx1"/>
                  </a:solidFill>
                  <a:latin typeface="+mn-lt"/>
                  <a:ea typeface="Verdana" panose="020B0604030504040204" pitchFamily="34" charset="0"/>
                  <a:cs typeface="Verdana" panose="020B0604030504040204" pitchFamily="34" charset="0"/>
                </a:defRPr>
              </a:lvl2pPr>
              <a:lvl3pPr marL="561975" indent="-285750" algn="l" defTabSz="914400" rtl="0" eaLnBrk="1" latinLnBrk="0" hangingPunct="1">
                <a:lnSpc>
                  <a:spcPts val="2800"/>
                </a:lnSpc>
                <a:spcBef>
                  <a:spcPts val="0"/>
                </a:spcBef>
                <a:spcAft>
                  <a:spcPts val="900"/>
                </a:spcAft>
                <a:buClr>
                  <a:schemeClr val="accent3"/>
                </a:buClr>
                <a:buFont typeface="Arial" pitchFamily="34" charset="0"/>
                <a:buChar char="•"/>
                <a:defRPr sz="1600" kern="1200">
                  <a:solidFill>
                    <a:schemeClr val="tx1"/>
                  </a:solidFill>
                  <a:latin typeface="+mn-lt"/>
                  <a:ea typeface="Verdana" panose="020B0604030504040204" pitchFamily="34" charset="0"/>
                  <a:cs typeface="Verdana" panose="020B0604030504040204" pitchFamily="34" charset="0"/>
                </a:defRPr>
              </a:lvl3pPr>
              <a:lvl4pPr marL="733425" indent="-285750" algn="l" defTabSz="895350" rtl="0" eaLnBrk="1" latinLnBrk="0" hangingPunct="1">
                <a:lnSpc>
                  <a:spcPts val="2800"/>
                </a:lnSpc>
                <a:spcBef>
                  <a:spcPts val="0"/>
                </a:spcBef>
                <a:spcAft>
                  <a:spcPts val="900"/>
                </a:spcAft>
                <a:buClr>
                  <a:schemeClr val="accent3"/>
                </a:buClr>
                <a:buFont typeface="Arial"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647700" indent="0" algn="l" defTabSz="914400" rtl="0" eaLnBrk="1" latinLnBrk="0" hangingPunct="1">
                <a:lnSpc>
                  <a:spcPts val="2800"/>
                </a:lnSpc>
                <a:spcBef>
                  <a:spcPts val="0"/>
                </a:spcBef>
                <a:spcAft>
                  <a:spcPts val="900"/>
                </a:spcAft>
                <a:buClr>
                  <a:schemeClr val="tx1"/>
                </a:buClr>
                <a:buFont typeface="Arial" pitchFamily="34" charset="0"/>
                <a:buNone/>
                <a:defRPr sz="1800" kern="1200" baseline="0">
                  <a:solidFill>
                    <a:schemeClr val="tx1"/>
                  </a:solidFill>
                  <a:latin typeface="+mn-lt"/>
                  <a:ea typeface="Verdana" panose="020B0604030504040204" pitchFamily="34" charset="0"/>
                  <a:cs typeface="Verdana" panose="020B0604030504040204" pitchFamily="34" charset="0"/>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300">
                  <a:latin typeface="Calibri" panose="020F0502020204030204" pitchFamily="34" charset="0"/>
                  <a:cs typeface="Calibri" panose="020F0502020204030204" pitchFamily="34" charset="0"/>
                </a:rPr>
                <a:t>Just Transition Plans</a:t>
              </a:r>
              <a:endParaRPr lang="en-US" sz="1300" b="1">
                <a:latin typeface="Calibri" panose="020F0502020204030204" pitchFamily="34" charset="0"/>
                <a:cs typeface="Calibri" panose="020F0502020204030204" pitchFamily="34" charset="0"/>
              </a:endParaRPr>
            </a:p>
          </p:txBody>
        </p:sp>
      </p:grpSp>
      <p:sp>
        <p:nvSpPr>
          <p:cNvPr id="3" name="Titel 2">
            <a:extLst>
              <a:ext uri="{FF2B5EF4-FFF2-40B4-BE49-F238E27FC236}">
                <a16:creationId xmlns:a16="http://schemas.microsoft.com/office/drawing/2014/main" id="{CAD592D0-2175-456D-B545-B12CC8302913}"/>
              </a:ext>
            </a:extLst>
          </p:cNvPr>
          <p:cNvSpPr>
            <a:spLocks noGrp="1"/>
          </p:cNvSpPr>
          <p:nvPr>
            <p:ph type="title"/>
          </p:nvPr>
        </p:nvSpPr>
        <p:spPr>
          <a:xfrm>
            <a:off x="321932" y="193770"/>
            <a:ext cx="9536909" cy="1006475"/>
          </a:xfrm>
        </p:spPr>
        <p:txBody>
          <a:bodyPr>
            <a:normAutofit fontScale="90000"/>
          </a:bodyPr>
          <a:lstStyle/>
          <a:p>
            <a:pPr>
              <a:lnSpc>
                <a:spcPct val="120000"/>
              </a:lnSpc>
            </a:pPr>
            <a:r>
              <a:rPr lang="en-US" sz="3100" b="1" dirty="0">
                <a:latin typeface="Calibri" panose="020F0502020204030204" pitchFamily="34" charset="0"/>
                <a:cs typeface="Calibri" panose="020F0502020204030204" pitchFamily="34" charset="0"/>
              </a:rPr>
              <a:t>How to </a:t>
            </a:r>
            <a:r>
              <a:rPr lang="en-US" sz="3100" b="1" dirty="0" err="1">
                <a:latin typeface="Calibri" panose="020F0502020204030204" pitchFamily="34" charset="0"/>
                <a:cs typeface="Calibri" panose="020F0502020204030204" pitchFamily="34" charset="0"/>
              </a:rPr>
              <a:t>mobilise</a:t>
            </a:r>
            <a:r>
              <a:rPr lang="en-US" sz="3100" b="1" dirty="0">
                <a:latin typeface="Calibri" panose="020F0502020204030204" pitchFamily="34" charset="0"/>
                <a:cs typeface="Calibri" panose="020F0502020204030204" pitchFamily="34" charset="0"/>
              </a:rPr>
              <a:t> MFF and RRF for the green deal</a:t>
            </a:r>
            <a:br>
              <a:rPr lang="en-US"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Do no harm principle, Taxonomy and effective governance</a:t>
            </a:r>
            <a:endParaRPr lang="en-US" sz="2400" b="1" dirty="0"/>
          </a:p>
        </p:txBody>
      </p:sp>
    </p:spTree>
    <p:extLst>
      <p:ext uri="{BB962C8B-B14F-4D97-AF65-F5344CB8AC3E}">
        <p14:creationId xmlns:p14="http://schemas.microsoft.com/office/powerpoint/2010/main" val="1947540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3">
            <a:extLst>
              <a:ext uri="{FF2B5EF4-FFF2-40B4-BE49-F238E27FC236}">
                <a16:creationId xmlns:a16="http://schemas.microsoft.com/office/drawing/2014/main" id="{92B3E78F-264F-40C7-A692-9D6DB7664500}"/>
              </a:ext>
            </a:extLst>
          </p:cNvPr>
          <p:cNvSpPr>
            <a:spLocks noGrp="1"/>
          </p:cNvSpPr>
          <p:nvPr>
            <p:ph type="subTitle" idx="1"/>
          </p:nvPr>
        </p:nvSpPr>
        <p:spPr/>
        <p:txBody>
          <a:bodyPr>
            <a:normAutofit/>
          </a:bodyPr>
          <a:lstStyle/>
          <a:p>
            <a:r>
              <a:rPr lang="en-US" sz="2000" dirty="0"/>
              <a:t>How to operationalize the do no harm principle?</a:t>
            </a:r>
          </a:p>
        </p:txBody>
      </p:sp>
      <p:sp>
        <p:nvSpPr>
          <p:cNvPr id="3" name="Textplatzhalter 2">
            <a:extLst>
              <a:ext uri="{FF2B5EF4-FFF2-40B4-BE49-F238E27FC236}">
                <a16:creationId xmlns:a16="http://schemas.microsoft.com/office/drawing/2014/main" id="{58BC9F34-6267-4156-8249-BF381489AC2E}"/>
              </a:ext>
            </a:extLst>
          </p:cNvPr>
          <p:cNvSpPr>
            <a:spLocks noGrp="1"/>
          </p:cNvSpPr>
          <p:nvPr>
            <p:ph type="body" sz="quarter" idx="18"/>
          </p:nvPr>
        </p:nvSpPr>
        <p:spPr/>
        <p:txBody>
          <a:bodyPr>
            <a:normAutofit/>
          </a:bodyPr>
          <a:lstStyle/>
          <a:p>
            <a:r>
              <a:rPr lang="en-US" sz="2000" b="0"/>
              <a:t>The EU Taxonomy as a science-based tracking tool (vs. Rio marker)</a:t>
            </a:r>
          </a:p>
        </p:txBody>
      </p:sp>
      <p:sp>
        <p:nvSpPr>
          <p:cNvPr id="5" name="Textplatzhalter 4">
            <a:extLst>
              <a:ext uri="{FF2B5EF4-FFF2-40B4-BE49-F238E27FC236}">
                <a16:creationId xmlns:a16="http://schemas.microsoft.com/office/drawing/2014/main" id="{32F41DFF-ED64-4226-ADDB-EC56F8FC386D}"/>
              </a:ext>
            </a:extLst>
          </p:cNvPr>
          <p:cNvSpPr>
            <a:spLocks noGrp="1"/>
          </p:cNvSpPr>
          <p:nvPr>
            <p:ph type="body" sz="quarter" idx="22"/>
          </p:nvPr>
        </p:nvSpPr>
        <p:spPr/>
        <p:txBody>
          <a:bodyPr>
            <a:normAutofit/>
          </a:bodyPr>
          <a:lstStyle/>
          <a:p>
            <a:r>
              <a:rPr lang="en-US" sz="2000" b="0"/>
              <a:t>Governance</a:t>
            </a:r>
          </a:p>
        </p:txBody>
      </p:sp>
      <p:sp>
        <p:nvSpPr>
          <p:cNvPr id="7" name="Titel 5">
            <a:extLst>
              <a:ext uri="{FF2B5EF4-FFF2-40B4-BE49-F238E27FC236}">
                <a16:creationId xmlns:a16="http://schemas.microsoft.com/office/drawing/2014/main" id="{6C5A655E-3B2B-480A-A8D1-4F9D697BC412}"/>
              </a:ext>
            </a:extLst>
          </p:cNvPr>
          <p:cNvSpPr txBox="1">
            <a:spLocks/>
          </p:cNvSpPr>
          <p:nvPr/>
        </p:nvSpPr>
        <p:spPr>
          <a:xfrm>
            <a:off x="429172" y="618894"/>
            <a:ext cx="9536909" cy="680917"/>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a:latin typeface="+mn-lt"/>
              </a:rPr>
              <a:t>Outline</a:t>
            </a:r>
          </a:p>
        </p:txBody>
      </p:sp>
    </p:spTree>
    <p:extLst>
      <p:ext uri="{BB962C8B-B14F-4D97-AF65-F5344CB8AC3E}">
        <p14:creationId xmlns:p14="http://schemas.microsoft.com/office/powerpoint/2010/main" val="201951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0BB25D-6431-43C9-8CD1-DC3A9BBDE0D7}"/>
              </a:ext>
            </a:extLst>
          </p:cNvPr>
          <p:cNvSpPr>
            <a:spLocks noGrp="1"/>
          </p:cNvSpPr>
          <p:nvPr>
            <p:ph type="title"/>
          </p:nvPr>
        </p:nvSpPr>
        <p:spPr/>
        <p:txBody>
          <a:bodyPr>
            <a:noAutofit/>
          </a:bodyPr>
          <a:lstStyle/>
          <a:p>
            <a:r>
              <a:rPr lang="en-US"/>
              <a:t>Do no harm principles exist already in MFF budget lines but are not comprehensive and inconsistent</a:t>
            </a:r>
          </a:p>
        </p:txBody>
      </p:sp>
      <p:sp>
        <p:nvSpPr>
          <p:cNvPr id="3" name="Textplatzhalter 2">
            <a:extLst>
              <a:ext uri="{FF2B5EF4-FFF2-40B4-BE49-F238E27FC236}">
                <a16:creationId xmlns:a16="http://schemas.microsoft.com/office/drawing/2014/main" id="{BCC9AF91-5C66-4A53-9E02-0A90CDBAA6DA}"/>
              </a:ext>
            </a:extLst>
          </p:cNvPr>
          <p:cNvSpPr>
            <a:spLocks noGrp="1"/>
          </p:cNvSpPr>
          <p:nvPr>
            <p:ph type="body" sz="quarter" idx="18"/>
          </p:nvPr>
        </p:nvSpPr>
        <p:spPr/>
        <p:txBody>
          <a:bodyPr anchor="ctr"/>
          <a:lstStyle/>
          <a:p>
            <a:r>
              <a:rPr lang="en-US" b="1"/>
              <a:t>ERDF and Cohesion Fund [COM(2018)372]</a:t>
            </a:r>
          </a:p>
          <a:p>
            <a:pPr lvl="1"/>
            <a:r>
              <a:rPr lang="en-US"/>
              <a:t>Article 6: nuclear, tobacco, airport infrastructure (except for outermost regions); disposal of waste in landfill; fossil fuels (exception of investment related to clean vehicles as stated in Art. 4, Directive 2009/33/EC)</a:t>
            </a:r>
          </a:p>
          <a:p>
            <a:r>
              <a:rPr lang="en-US" b="1"/>
              <a:t>Invest EU, Annex V [COM(2020) 403 final]</a:t>
            </a:r>
          </a:p>
          <a:p>
            <a:pPr lvl="1"/>
            <a:r>
              <a:rPr lang="en-US"/>
              <a:t>Human rights, tobacco, gambling, sex trade, …</a:t>
            </a:r>
          </a:p>
          <a:p>
            <a:pPr lvl="1"/>
            <a:r>
              <a:rPr lang="en-US"/>
              <a:t>Investments related to fossil fuels and gas, except: a) projects with no viable alternative technology, b) projects related to pollution prevention and control; c) CCS/CCU and research projects leading to substantial GHG emission reduction</a:t>
            </a:r>
          </a:p>
          <a:p>
            <a:r>
              <a:rPr lang="en-US" b="1"/>
              <a:t>Just Transition Fund, Article 5 [COM(2020) 22 final]</a:t>
            </a:r>
          </a:p>
          <a:p>
            <a:pPr lvl="1"/>
            <a:r>
              <a:rPr lang="en-US"/>
              <a:t>Nuclear, tobacco, fossil fuels, broadband infrastructure in areas with at least two networks of equivalent category</a:t>
            </a:r>
          </a:p>
        </p:txBody>
      </p:sp>
    </p:spTree>
    <p:extLst>
      <p:ext uri="{BB962C8B-B14F-4D97-AF65-F5344CB8AC3E}">
        <p14:creationId xmlns:p14="http://schemas.microsoft.com/office/powerpoint/2010/main" val="23539447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NzQW3Tzu6pbyv5VABqXC_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NzQW3Tzu6pbyv5VABqXC_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669a2dP9QKGElijaMIzLO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NzQW3Tzu6pbyv5VABqXC_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669a2dP9QKGElijaMIzLO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NzQW3Tzu6pbyv5VABqXC_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NzQW3Tzu6pbyv5VABqXC_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669a2dP9QKGElijaMIzLO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669a2dP9QKGElijaMIzLO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NzQW3Tzu6pbyv5VABqXC_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lim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4967</Words>
  <Application>Microsoft Office PowerPoint</Application>
  <PresentationFormat>Breitbild</PresentationFormat>
  <Paragraphs>673</Paragraphs>
  <Slides>30</Slides>
  <Notes>24</Notes>
  <HiddenSlides>0</HiddenSlides>
  <MMClips>0</MMClips>
  <ScaleCrop>false</ScaleCrop>
  <HeadingPairs>
    <vt:vector size="8" baseType="variant">
      <vt:variant>
        <vt:lpstr>Verwendete Schriftarten</vt:lpstr>
      </vt:variant>
      <vt:variant>
        <vt:i4>10</vt:i4>
      </vt:variant>
      <vt:variant>
        <vt:lpstr>Design</vt:lpstr>
      </vt:variant>
      <vt:variant>
        <vt:i4>2</vt:i4>
      </vt:variant>
      <vt:variant>
        <vt:lpstr>Eingebettete OLE-Server</vt:lpstr>
      </vt:variant>
      <vt:variant>
        <vt:i4>1</vt:i4>
      </vt:variant>
      <vt:variant>
        <vt:lpstr>Folientitel</vt:lpstr>
      </vt:variant>
      <vt:variant>
        <vt:i4>30</vt:i4>
      </vt:variant>
    </vt:vector>
  </HeadingPairs>
  <TitlesOfParts>
    <vt:vector size="43" baseType="lpstr">
      <vt:lpstr>Arial</vt:lpstr>
      <vt:lpstr>Calibri</vt:lpstr>
      <vt:lpstr>Calibri Light</vt:lpstr>
      <vt:lpstr>Corbel</vt:lpstr>
      <vt:lpstr>Flexo</vt:lpstr>
      <vt:lpstr>Frutiger LT 47 LightCn</vt:lpstr>
      <vt:lpstr>Garamond</vt:lpstr>
      <vt:lpstr>Times New Roman</vt:lpstr>
      <vt:lpstr>Wingdings</vt:lpstr>
      <vt:lpstr>Wingdings 2</vt:lpstr>
      <vt:lpstr>ClimCom</vt:lpstr>
      <vt:lpstr>Office Theme</vt:lpstr>
      <vt:lpstr>think-cell Folie</vt:lpstr>
      <vt:lpstr>Green Recovery – Delivering the Green Deal .  Slide deck for the MFF Hub </vt:lpstr>
      <vt:lpstr>PowerPoint-Präsentation</vt:lpstr>
      <vt:lpstr>Delivering the Green Deal</vt:lpstr>
      <vt:lpstr>Analysis of Next Generation EU and the MFF 2021-27:1 The 25% climate target leaves a large investment gap… (1/3)</vt:lpstr>
      <vt:lpstr>… which would increase even more if the changes of the EUCO are considered… (2/3)</vt:lpstr>
      <vt:lpstr>… and even if a climate share of 40% is assumed, the EU budget covers less than half of the required 2.4  trillion EUR (3/3)</vt:lpstr>
      <vt:lpstr>How to mobilise MFF and RRF for the green deal Do no harm principle, Taxonomy and effective governance</vt:lpstr>
      <vt:lpstr>PowerPoint-Präsentation</vt:lpstr>
      <vt:lpstr>Do no harm principles exist already in MFF budget lines but are not comprehensive and inconsistent</vt:lpstr>
      <vt:lpstr>Ensuring “consistency with Paris Agreement objectives” through sectoral exclusion criteria A first attempt based on existing work </vt:lpstr>
      <vt:lpstr>PowerPoint-Präsentation</vt:lpstr>
      <vt:lpstr>If the climate share is not measured accurately, it cannot be effective </vt:lpstr>
      <vt:lpstr>Taxonomy vs. Rio markers in practice</vt:lpstr>
      <vt:lpstr>Applying the Taxonomy – time pressure asks for pragmatic solutions</vt:lpstr>
      <vt:lpstr>The scope of the EU Taxonomy for EU-27 firms1:  only 28% of market value of publicly listed EU firms is exposed to a “Taxonomy evaluation”</vt:lpstr>
      <vt:lpstr>PowerPoint-Präsentation</vt:lpstr>
      <vt:lpstr>Delivering the Green Deal</vt:lpstr>
      <vt:lpstr>PowerPoint-Präsentation</vt:lpstr>
      <vt:lpstr>The RRF and its firepower are at the heart of the next MFF:  RRPs as the new “blank sheet” to direct public resource</vt:lpstr>
      <vt:lpstr>Potential Elements of an Integrated Governance Mechanism for the Green Deal </vt:lpstr>
      <vt:lpstr>Monitoring: Capturing environmental factors through the European Semester</vt:lpstr>
      <vt:lpstr>The case for an Environmental Scoreboard in the ES</vt:lpstr>
      <vt:lpstr>Current MIP Scoreboard (2020)</vt:lpstr>
      <vt:lpstr>The European Semester structure </vt:lpstr>
      <vt:lpstr>Environmental Scoreboard</vt:lpstr>
      <vt:lpstr>Environmental Scoreboard proposed by IEEP (2020)</vt:lpstr>
      <vt:lpstr>Environmental Scoreboard proposed by IEEP (2020)</vt:lpstr>
      <vt:lpstr>Thank you !</vt:lpstr>
      <vt:lpstr>Additional Slides</vt:lpstr>
      <vt:lpstr>Without strong guidance and governance, national implementation incoherent  Example: Investment chapter of the National Energy and Climate Plans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Malte Hessenius</dc:creator>
  <cp:lastModifiedBy>Bettini, Frederic</cp:lastModifiedBy>
  <cp:revision>1</cp:revision>
  <dcterms:created xsi:type="dcterms:W3CDTF">2020-09-07T12:15:19Z</dcterms:created>
  <dcterms:modified xsi:type="dcterms:W3CDTF">2021-01-15T11:11:44Z</dcterms:modified>
</cp:coreProperties>
</file>