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4" r:id="rId4"/>
    <p:sldId id="270" r:id="rId5"/>
    <p:sldId id="261" r:id="rId6"/>
    <p:sldId id="271" r:id="rId7"/>
    <p:sldId id="287" r:id="rId8"/>
    <p:sldId id="282" r:id="rId9"/>
    <p:sldId id="275" r:id="rId10"/>
    <p:sldId id="289" r:id="rId11"/>
    <p:sldId id="290" r:id="rId12"/>
    <p:sldId id="291" r:id="rId13"/>
    <p:sldId id="276" r:id="rId14"/>
    <p:sldId id="286" r:id="rId15"/>
    <p:sldId id="269" r:id="rId16"/>
    <p:sldId id="284" r:id="rId17"/>
    <p:sldId id="285" r:id="rId18"/>
    <p:sldId id="260" r:id="rId19"/>
    <p:sldId id="25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B"/>
    <a:srgbClr val="008080"/>
    <a:srgbClr val="00D6D1"/>
    <a:srgbClr val="00EAE4"/>
    <a:srgbClr val="009E9A"/>
    <a:srgbClr val="00959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7017D-561F-4A93-91B8-67ABE0A6788A}" v="127" dt="2020-11-25T15:53:21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9811" autoAdjust="0"/>
  </p:normalViewPr>
  <p:slideViewPr>
    <p:cSldViewPr snapToGrid="0">
      <p:cViewPr varScale="1">
        <p:scale>
          <a:sx n="77" d="100"/>
          <a:sy n="77" d="100"/>
        </p:scale>
        <p:origin x="81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te Hessenius" userId="83575bcef6e040f9" providerId="LiveId" clId="{C7D7017D-561F-4A93-91B8-67ABE0A6788A}"/>
    <pc:docChg chg="undo custSel addSld delSld modSld sldOrd">
      <pc:chgData name="Malte Hessenius" userId="83575bcef6e040f9" providerId="LiveId" clId="{C7D7017D-561F-4A93-91B8-67ABE0A6788A}" dt="2020-11-25T15:53:37.561" v="2394" actId="20577"/>
      <pc:docMkLst>
        <pc:docMk/>
      </pc:docMkLst>
      <pc:sldChg chg="modSp">
        <pc:chgData name="Malte Hessenius" userId="83575bcef6e040f9" providerId="LiveId" clId="{C7D7017D-561F-4A93-91B8-67ABE0A6788A}" dt="2020-11-25T09:23:08.214" v="347" actId="14100"/>
        <pc:sldMkLst>
          <pc:docMk/>
          <pc:sldMk cId="2082898142" sldId="256"/>
        </pc:sldMkLst>
        <pc:spChg chg="mod">
          <ac:chgData name="Malte Hessenius" userId="83575bcef6e040f9" providerId="LiveId" clId="{C7D7017D-561F-4A93-91B8-67ABE0A6788A}" dt="2020-11-25T09:23:08.214" v="347" actId="14100"/>
          <ac:spMkLst>
            <pc:docMk/>
            <pc:sldMk cId="2082898142" sldId="256"/>
            <ac:spMk id="8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09:10:00.744" v="0" actId="1076"/>
          <ac:spMkLst>
            <pc:docMk/>
            <pc:sldMk cId="2082898142" sldId="256"/>
            <ac:spMk id="13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09:23:03.990" v="346" actId="14100"/>
          <ac:spMkLst>
            <pc:docMk/>
            <pc:sldMk cId="2082898142" sldId="256"/>
            <ac:spMk id="14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09:10:17.787" v="15" actId="20577"/>
          <ac:spMkLst>
            <pc:docMk/>
            <pc:sldMk cId="2082898142" sldId="256"/>
            <ac:spMk id="15" creationId="{00000000-0000-0000-0000-000000000000}"/>
          </ac:spMkLst>
        </pc:spChg>
      </pc:sldChg>
      <pc:sldChg chg="del">
        <pc:chgData name="Malte Hessenius" userId="83575bcef6e040f9" providerId="LiveId" clId="{C7D7017D-561F-4A93-91B8-67ABE0A6788A}" dt="2020-11-25T10:08:42.085" v="1018" actId="2696"/>
        <pc:sldMkLst>
          <pc:docMk/>
          <pc:sldMk cId="1197947239" sldId="257"/>
        </pc:sldMkLst>
      </pc:sldChg>
      <pc:sldChg chg="ord">
        <pc:chgData name="Malte Hessenius" userId="83575bcef6e040f9" providerId="LiveId" clId="{C7D7017D-561F-4A93-91B8-67ABE0A6788A}" dt="2020-11-25T10:08:02.130" v="1017"/>
        <pc:sldMkLst>
          <pc:docMk/>
          <pc:sldMk cId="4034807394" sldId="258"/>
        </pc:sldMkLst>
      </pc:sldChg>
      <pc:sldChg chg="ord">
        <pc:chgData name="Malte Hessenius" userId="83575bcef6e040f9" providerId="LiveId" clId="{C7D7017D-561F-4A93-91B8-67ABE0A6788A}" dt="2020-11-25T09:25:25.914" v="438"/>
        <pc:sldMkLst>
          <pc:docMk/>
          <pc:sldMk cId="3821460846" sldId="260"/>
        </pc:sldMkLst>
      </pc:sldChg>
      <pc:sldChg chg="addSp delSp modSp ord">
        <pc:chgData name="Malte Hessenius" userId="83575bcef6e040f9" providerId="LiveId" clId="{C7D7017D-561F-4A93-91B8-67ABE0A6788A}" dt="2020-11-25T09:27:29.846" v="469" actId="1076"/>
        <pc:sldMkLst>
          <pc:docMk/>
          <pc:sldMk cId="3148738019" sldId="261"/>
        </pc:sldMkLst>
        <pc:spChg chg="add del mod">
          <ac:chgData name="Malte Hessenius" userId="83575bcef6e040f9" providerId="LiveId" clId="{C7D7017D-561F-4A93-91B8-67ABE0A6788A}" dt="2020-11-25T09:27:13.294" v="464"/>
          <ac:spMkLst>
            <pc:docMk/>
            <pc:sldMk cId="3148738019" sldId="261"/>
            <ac:spMk id="10" creationId="{B753CEC7-6A58-48ED-B7F9-24D9EAD90142}"/>
          </ac:spMkLst>
        </pc:spChg>
        <pc:spChg chg="add mod">
          <ac:chgData name="Malte Hessenius" userId="83575bcef6e040f9" providerId="LiveId" clId="{C7D7017D-561F-4A93-91B8-67ABE0A6788A}" dt="2020-11-25T09:27:29.846" v="469" actId="1076"/>
          <ac:spMkLst>
            <pc:docMk/>
            <pc:sldMk cId="3148738019" sldId="261"/>
            <ac:spMk id="12" creationId="{9F2C8C3C-95D1-430B-A24E-AAF954EFAC1F}"/>
          </ac:spMkLst>
        </pc:spChg>
        <pc:spChg chg="mod">
          <ac:chgData name="Malte Hessenius" userId="83575bcef6e040f9" providerId="LiveId" clId="{C7D7017D-561F-4A93-91B8-67ABE0A6788A}" dt="2020-11-25T09:27:26.055" v="468" actId="1076"/>
          <ac:spMkLst>
            <pc:docMk/>
            <pc:sldMk cId="3148738019" sldId="261"/>
            <ac:spMk id="25" creationId="{00000000-0000-0000-0000-000000000000}"/>
          </ac:spMkLst>
        </pc:spChg>
      </pc:sldChg>
      <pc:sldChg chg="ord">
        <pc:chgData name="Malte Hessenius" userId="83575bcef6e040f9" providerId="LiveId" clId="{C7D7017D-561F-4A93-91B8-67ABE0A6788A}" dt="2020-11-25T10:02:53.856" v="1014"/>
        <pc:sldMkLst>
          <pc:docMk/>
          <pc:sldMk cId="3039962298" sldId="263"/>
        </pc:sldMkLst>
      </pc:sldChg>
      <pc:sldChg chg="modSp del">
        <pc:chgData name="Malte Hessenius" userId="83575bcef6e040f9" providerId="LiveId" clId="{C7D7017D-561F-4A93-91B8-67ABE0A6788A}" dt="2020-11-25T11:31:41.309" v="1995" actId="2696"/>
        <pc:sldMkLst>
          <pc:docMk/>
          <pc:sldMk cId="1875142935" sldId="265"/>
        </pc:sldMkLst>
        <pc:spChg chg="mod">
          <ac:chgData name="Malte Hessenius" userId="83575bcef6e040f9" providerId="LiveId" clId="{C7D7017D-561F-4A93-91B8-67ABE0A6788A}" dt="2020-11-25T10:19:49.948" v="1115" actId="20577"/>
          <ac:spMkLst>
            <pc:docMk/>
            <pc:sldMk cId="1875142935" sldId="265"/>
            <ac:spMk id="27" creationId="{00000000-0000-0000-0000-000000000000}"/>
          </ac:spMkLst>
        </pc:spChg>
      </pc:sldChg>
      <pc:sldChg chg="ord">
        <pc:chgData name="Malte Hessenius" userId="83575bcef6e040f9" providerId="LiveId" clId="{C7D7017D-561F-4A93-91B8-67ABE0A6788A}" dt="2020-11-25T10:08:02.130" v="1017"/>
        <pc:sldMkLst>
          <pc:docMk/>
          <pc:sldMk cId="346688843" sldId="266"/>
        </pc:sldMkLst>
      </pc:sldChg>
      <pc:sldChg chg="del">
        <pc:chgData name="Malte Hessenius" userId="83575bcef6e040f9" providerId="LiveId" clId="{C7D7017D-561F-4A93-91B8-67ABE0A6788A}" dt="2020-11-25T11:31:45.323" v="1996" actId="2696"/>
        <pc:sldMkLst>
          <pc:docMk/>
          <pc:sldMk cId="2468060635" sldId="267"/>
        </pc:sldMkLst>
      </pc:sldChg>
      <pc:sldChg chg="modSp del">
        <pc:chgData name="Malte Hessenius" userId="83575bcef6e040f9" providerId="LiveId" clId="{C7D7017D-561F-4A93-91B8-67ABE0A6788A}" dt="2020-11-25T09:24:21.325" v="394" actId="2696"/>
        <pc:sldMkLst>
          <pc:docMk/>
          <pc:sldMk cId="4046356536" sldId="268"/>
        </pc:sldMkLst>
        <pc:spChg chg="mod">
          <ac:chgData name="Malte Hessenius" userId="83575bcef6e040f9" providerId="LiveId" clId="{C7D7017D-561F-4A93-91B8-67ABE0A6788A}" dt="2020-11-25T09:23:31.466" v="353" actId="20577"/>
          <ac:spMkLst>
            <pc:docMk/>
            <pc:sldMk cId="4046356536" sldId="268"/>
            <ac:spMk id="7" creationId="{00000000-0000-0000-0000-000000000000}"/>
          </ac:spMkLst>
        </pc:spChg>
      </pc:sldChg>
      <pc:sldChg chg="ord modNotesTx">
        <pc:chgData name="Malte Hessenius" userId="83575bcef6e040f9" providerId="LiveId" clId="{C7D7017D-561F-4A93-91B8-67ABE0A6788A}" dt="2020-11-25T15:53:37.561" v="2394" actId="20577"/>
        <pc:sldMkLst>
          <pc:docMk/>
          <pc:sldMk cId="1576943725" sldId="269"/>
        </pc:sldMkLst>
      </pc:sldChg>
      <pc:sldChg chg="modSp modNotesTx">
        <pc:chgData name="Malte Hessenius" userId="83575bcef6e040f9" providerId="LiveId" clId="{C7D7017D-561F-4A93-91B8-67ABE0A6788A}" dt="2020-11-25T15:50:31.491" v="2310" actId="20577"/>
        <pc:sldMkLst>
          <pc:docMk/>
          <pc:sldMk cId="2035490840" sldId="270"/>
        </pc:sldMkLst>
        <pc:spChg chg="mod">
          <ac:chgData name="Malte Hessenius" userId="83575bcef6e040f9" providerId="LiveId" clId="{C7D7017D-561F-4A93-91B8-67ABE0A6788A}" dt="2020-11-25T15:46:52.812" v="2284" actId="1076"/>
          <ac:spMkLst>
            <pc:docMk/>
            <pc:sldMk cId="2035490840" sldId="270"/>
            <ac:spMk id="9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10:08:53.843" v="1020" actId="20577"/>
          <ac:spMkLst>
            <pc:docMk/>
            <pc:sldMk cId="2035490840" sldId="270"/>
            <ac:spMk id="12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15:28:09.166" v="2283" actId="20577"/>
          <ac:spMkLst>
            <pc:docMk/>
            <pc:sldMk cId="2035490840" sldId="270"/>
            <ac:spMk id="13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15:50:31.491" v="2310" actId="20577"/>
          <ac:spMkLst>
            <pc:docMk/>
            <pc:sldMk cId="2035490840" sldId="270"/>
            <ac:spMk id="17" creationId="{00000000-0000-0000-0000-000000000000}"/>
          </ac:spMkLst>
        </pc:spChg>
      </pc:sldChg>
      <pc:sldChg chg="addSp delSp modSp ord modNotesTx">
        <pc:chgData name="Malte Hessenius" userId="83575bcef6e040f9" providerId="LiveId" clId="{C7D7017D-561F-4A93-91B8-67ABE0A6788A}" dt="2020-11-25T10:02:34.146" v="1010" actId="20577"/>
        <pc:sldMkLst>
          <pc:docMk/>
          <pc:sldMk cId="547367382" sldId="271"/>
        </pc:sldMkLst>
        <pc:spChg chg="add del mod">
          <ac:chgData name="Malte Hessenius" userId="83575bcef6e040f9" providerId="LiveId" clId="{C7D7017D-561F-4A93-91B8-67ABE0A6788A}" dt="2020-11-25T09:27:12.057" v="459"/>
          <ac:spMkLst>
            <pc:docMk/>
            <pc:sldMk cId="547367382" sldId="271"/>
            <ac:spMk id="3" creationId="{03D5E35B-FCE7-47A5-AAE9-58A73C7EB743}"/>
          </ac:spMkLst>
        </pc:spChg>
        <pc:spChg chg="del mod">
          <ac:chgData name="Malte Hessenius" userId="83575bcef6e040f9" providerId="LiveId" clId="{C7D7017D-561F-4A93-91B8-67ABE0A6788A}" dt="2020-11-25T09:39:04.975" v="586" actId="478"/>
          <ac:spMkLst>
            <pc:docMk/>
            <pc:sldMk cId="547367382" sldId="271"/>
            <ac:spMk id="4" creationId="{00000000-0000-0000-0000-000000000000}"/>
          </ac:spMkLst>
        </pc:spChg>
        <pc:spChg chg="add del">
          <ac:chgData name="Malte Hessenius" userId="83575bcef6e040f9" providerId="LiveId" clId="{C7D7017D-561F-4A93-91B8-67ABE0A6788A}" dt="2020-11-25T09:45:12.461" v="623" actId="478"/>
          <ac:spMkLst>
            <pc:docMk/>
            <pc:sldMk cId="547367382" sldId="271"/>
            <ac:spMk id="7" creationId="{A16D26B0-1331-4501-A2ED-504087D8C342}"/>
          </ac:spMkLst>
        </pc:spChg>
        <pc:spChg chg="add mod">
          <ac:chgData name="Malte Hessenius" userId="83575bcef6e040f9" providerId="LiveId" clId="{C7D7017D-561F-4A93-91B8-67ABE0A6788A}" dt="2020-11-25T09:32:35.694" v="475" actId="1076"/>
          <ac:spMkLst>
            <pc:docMk/>
            <pc:sldMk cId="547367382" sldId="271"/>
            <ac:spMk id="10" creationId="{030FBF88-21DB-410E-B9EE-05C09D58DAA3}"/>
          </ac:spMkLst>
        </pc:spChg>
        <pc:spChg chg="del mod">
          <ac:chgData name="Malte Hessenius" userId="83575bcef6e040f9" providerId="LiveId" clId="{C7D7017D-561F-4A93-91B8-67ABE0A6788A}" dt="2020-11-25T09:39:03.146" v="585" actId="478"/>
          <ac:spMkLst>
            <pc:docMk/>
            <pc:sldMk cId="547367382" sldId="271"/>
            <ac:spMk id="11" creationId="{00000000-0000-0000-0000-000000000000}"/>
          </ac:spMkLst>
        </pc:spChg>
        <pc:spChg chg="add del">
          <ac:chgData name="Malte Hessenius" userId="83575bcef6e040f9" providerId="LiveId" clId="{C7D7017D-561F-4A93-91B8-67ABE0A6788A}" dt="2020-11-25T09:36:24.103" v="528"/>
          <ac:spMkLst>
            <pc:docMk/>
            <pc:sldMk cId="547367382" sldId="271"/>
            <ac:spMk id="12" creationId="{F38785CE-6BFB-46B1-86FE-EE4AD4F5683C}"/>
          </ac:spMkLst>
        </pc:spChg>
        <pc:spChg chg="add mod">
          <ac:chgData name="Malte Hessenius" userId="83575bcef6e040f9" providerId="LiveId" clId="{C7D7017D-561F-4A93-91B8-67ABE0A6788A}" dt="2020-11-25T09:57:15.759" v="827" actId="554"/>
          <ac:spMkLst>
            <pc:docMk/>
            <pc:sldMk cId="547367382" sldId="271"/>
            <ac:spMk id="13" creationId="{E191572A-3B37-4840-8AEB-083E2DC3A22C}"/>
          </ac:spMkLst>
        </pc:spChg>
        <pc:spChg chg="add mod">
          <ac:chgData name="Malte Hessenius" userId="83575bcef6e040f9" providerId="LiveId" clId="{C7D7017D-561F-4A93-91B8-67ABE0A6788A}" dt="2020-11-25T09:57:15.759" v="827" actId="554"/>
          <ac:spMkLst>
            <pc:docMk/>
            <pc:sldMk cId="547367382" sldId="271"/>
            <ac:spMk id="14" creationId="{E2CDB655-4579-49A8-9FDC-EC209E81FE00}"/>
          </ac:spMkLst>
        </pc:spChg>
        <pc:spChg chg="del mod">
          <ac:chgData name="Malte Hessenius" userId="83575bcef6e040f9" providerId="LiveId" clId="{C7D7017D-561F-4A93-91B8-67ABE0A6788A}" dt="2020-11-25T09:59:44.242" v="883" actId="478"/>
          <ac:spMkLst>
            <pc:docMk/>
            <pc:sldMk cId="547367382" sldId="271"/>
            <ac:spMk id="16" creationId="{00000000-0000-0000-0000-000000000000}"/>
          </ac:spMkLst>
        </pc:spChg>
        <pc:spChg chg="add del mod">
          <ac:chgData name="Malte Hessenius" userId="83575bcef6e040f9" providerId="LiveId" clId="{C7D7017D-561F-4A93-91B8-67ABE0A6788A}" dt="2020-11-25T09:48:39.935" v="736" actId="478"/>
          <ac:spMkLst>
            <pc:docMk/>
            <pc:sldMk cId="547367382" sldId="271"/>
            <ac:spMk id="17" creationId="{301BD8B2-20B4-48F2-A233-9521D1113651}"/>
          </ac:spMkLst>
        </pc:spChg>
        <pc:spChg chg="add mod">
          <ac:chgData name="Malte Hessenius" userId="83575bcef6e040f9" providerId="LiveId" clId="{C7D7017D-561F-4A93-91B8-67ABE0A6788A}" dt="2020-11-25T09:57:35.395" v="837" actId="1076"/>
          <ac:spMkLst>
            <pc:docMk/>
            <pc:sldMk cId="547367382" sldId="271"/>
            <ac:spMk id="18" creationId="{43AB0684-9254-47FA-A0AD-147DB8D23CF5}"/>
          </ac:spMkLst>
        </pc:spChg>
        <pc:spChg chg="add mod">
          <ac:chgData name="Malte Hessenius" userId="83575bcef6e040f9" providerId="LiveId" clId="{C7D7017D-561F-4A93-91B8-67ABE0A6788A}" dt="2020-11-25T09:57:37.574" v="838" actId="1076"/>
          <ac:spMkLst>
            <pc:docMk/>
            <pc:sldMk cId="547367382" sldId="271"/>
            <ac:spMk id="20" creationId="{2A0EB326-55F3-4FBB-9110-26E60B699A46}"/>
          </ac:spMkLst>
        </pc:spChg>
        <pc:spChg chg="add mod">
          <ac:chgData name="Malte Hessenius" userId="83575bcef6e040f9" providerId="LiveId" clId="{C7D7017D-561F-4A93-91B8-67ABE0A6788A}" dt="2020-11-25T10:01:13.603" v="1003" actId="1076"/>
          <ac:spMkLst>
            <pc:docMk/>
            <pc:sldMk cId="547367382" sldId="271"/>
            <ac:spMk id="23" creationId="{8790E584-5344-4338-8B10-EF65B5BADE20}"/>
          </ac:spMkLst>
        </pc:spChg>
        <pc:spChg chg="add del mod">
          <ac:chgData name="Malte Hessenius" userId="83575bcef6e040f9" providerId="LiveId" clId="{C7D7017D-561F-4A93-91B8-67ABE0A6788A}" dt="2020-11-25T10:00:20.108" v="927" actId="478"/>
          <ac:spMkLst>
            <pc:docMk/>
            <pc:sldMk cId="547367382" sldId="271"/>
            <ac:spMk id="24" creationId="{678C2E57-C1C2-4083-A9EF-53622639FCD0}"/>
          </ac:spMkLst>
        </pc:spChg>
        <pc:spChg chg="mod">
          <ac:chgData name="Malte Hessenius" userId="83575bcef6e040f9" providerId="LiveId" clId="{C7D7017D-561F-4A93-91B8-67ABE0A6788A}" dt="2020-11-25T09:32:45.568" v="478" actId="1076"/>
          <ac:spMkLst>
            <pc:docMk/>
            <pc:sldMk cId="547367382" sldId="271"/>
            <ac:spMk id="25" creationId="{00000000-0000-0000-0000-000000000000}"/>
          </ac:spMkLst>
        </pc:spChg>
        <pc:spChg chg="add mod">
          <ac:chgData name="Malte Hessenius" userId="83575bcef6e040f9" providerId="LiveId" clId="{C7D7017D-561F-4A93-91B8-67ABE0A6788A}" dt="2020-11-25T10:00:48.752" v="995" actId="14100"/>
          <ac:spMkLst>
            <pc:docMk/>
            <pc:sldMk cId="547367382" sldId="271"/>
            <ac:spMk id="26" creationId="{0CA4F408-5708-490A-A70D-9F5D15AD66F6}"/>
          </ac:spMkLst>
        </pc:spChg>
        <pc:spChg chg="del mod">
          <ac:chgData name="Malte Hessenius" userId="83575bcef6e040f9" providerId="LiveId" clId="{C7D7017D-561F-4A93-91B8-67ABE0A6788A}" dt="2020-11-25T09:32:38.398" v="476" actId="478"/>
          <ac:spMkLst>
            <pc:docMk/>
            <pc:sldMk cId="547367382" sldId="271"/>
            <ac:spMk id="27" creationId="{00000000-0000-0000-0000-000000000000}"/>
          </ac:spMkLst>
        </pc:spChg>
        <pc:spChg chg="add mod">
          <ac:chgData name="Malte Hessenius" userId="83575bcef6e040f9" providerId="LiveId" clId="{C7D7017D-561F-4A93-91B8-67ABE0A6788A}" dt="2020-11-25T10:01:10.722" v="1002" actId="1076"/>
          <ac:spMkLst>
            <pc:docMk/>
            <pc:sldMk cId="547367382" sldId="271"/>
            <ac:spMk id="28" creationId="{54E2FB24-D142-413C-BFF8-1F683491274D}"/>
          </ac:spMkLst>
        </pc:spChg>
        <pc:picChg chg="add mod">
          <ac:chgData name="Malte Hessenius" userId="83575bcef6e040f9" providerId="LiveId" clId="{C7D7017D-561F-4A93-91B8-67ABE0A6788A}" dt="2020-11-25T09:57:29.804" v="835" actId="1076"/>
          <ac:picMkLst>
            <pc:docMk/>
            <pc:sldMk cId="547367382" sldId="271"/>
            <ac:picMk id="5" creationId="{2A6505F1-D924-40A1-8E85-146FDEA3AFFD}"/>
          </ac:picMkLst>
        </pc:picChg>
        <pc:picChg chg="add mod">
          <ac:chgData name="Malte Hessenius" userId="83575bcef6e040f9" providerId="LiveId" clId="{C7D7017D-561F-4A93-91B8-67ABE0A6788A}" dt="2020-11-25T09:57:33.436" v="836" actId="1076"/>
          <ac:picMkLst>
            <pc:docMk/>
            <pc:sldMk cId="547367382" sldId="271"/>
            <ac:picMk id="15" creationId="{5A3386A5-D324-4961-95EB-E2B78A1DA438}"/>
          </ac:picMkLst>
        </pc:picChg>
        <pc:cxnChg chg="mod">
          <ac:chgData name="Malte Hessenius" userId="83575bcef6e040f9" providerId="LiveId" clId="{C7D7017D-561F-4A93-91B8-67ABE0A6788A}" dt="2020-11-25T09:56:35.388" v="822" actId="1076"/>
          <ac:cxnSpMkLst>
            <pc:docMk/>
            <pc:sldMk cId="547367382" sldId="271"/>
            <ac:cxnSpMk id="9" creationId="{00000000-0000-0000-0000-000000000000}"/>
          </ac:cxnSpMkLst>
        </pc:cxnChg>
        <pc:cxnChg chg="add mod">
          <ac:chgData name="Malte Hessenius" userId="83575bcef6e040f9" providerId="LiveId" clId="{C7D7017D-561F-4A93-91B8-67ABE0A6788A}" dt="2020-11-25T09:57:51.671" v="842" actId="1076"/>
          <ac:cxnSpMkLst>
            <pc:docMk/>
            <pc:sldMk cId="547367382" sldId="271"/>
            <ac:cxnSpMk id="21" creationId="{C1A1A960-EF9B-4353-AF85-3D0D04DECB56}"/>
          </ac:cxnSpMkLst>
        </pc:cxnChg>
      </pc:sldChg>
      <pc:sldChg chg="ord">
        <pc:chgData name="Malte Hessenius" userId="83575bcef6e040f9" providerId="LiveId" clId="{C7D7017D-561F-4A93-91B8-67ABE0A6788A}" dt="2020-11-25T10:06:16.120" v="1015"/>
        <pc:sldMkLst>
          <pc:docMk/>
          <pc:sldMk cId="1537243908" sldId="272"/>
        </pc:sldMkLst>
      </pc:sldChg>
      <pc:sldChg chg="del">
        <pc:chgData name="Malte Hessenius" userId="83575bcef6e040f9" providerId="LiveId" clId="{C7D7017D-561F-4A93-91B8-67ABE0A6788A}" dt="2020-11-25T10:14:42.159" v="1021" actId="2696"/>
        <pc:sldMkLst>
          <pc:docMk/>
          <pc:sldMk cId="3165569706" sldId="273"/>
        </pc:sldMkLst>
      </pc:sldChg>
      <pc:sldChg chg="add del">
        <pc:chgData name="Malte Hessenius" userId="83575bcef6e040f9" providerId="LiveId" clId="{C7D7017D-561F-4A93-91B8-67ABE0A6788A}" dt="2020-11-25T10:29:05.861" v="1335" actId="2696"/>
        <pc:sldMkLst>
          <pc:docMk/>
          <pc:sldMk cId="3983305617" sldId="273"/>
        </pc:sldMkLst>
      </pc:sldChg>
      <pc:sldChg chg="modSp">
        <pc:chgData name="Malte Hessenius" userId="83575bcef6e040f9" providerId="LiveId" clId="{C7D7017D-561F-4A93-91B8-67ABE0A6788A}" dt="2020-11-25T15:26:55.223" v="2220" actId="20577"/>
        <pc:sldMkLst>
          <pc:docMk/>
          <pc:sldMk cId="3524504767" sldId="274"/>
        </pc:sldMkLst>
        <pc:spChg chg="mod">
          <ac:chgData name="Malte Hessenius" userId="83575bcef6e040f9" providerId="LiveId" clId="{C7D7017D-561F-4A93-91B8-67ABE0A6788A}" dt="2020-11-25T15:26:55.223" v="2220" actId="20577"/>
          <ac:spMkLst>
            <pc:docMk/>
            <pc:sldMk cId="3524504767" sldId="274"/>
            <ac:spMk id="14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09:15:22.461" v="34" actId="20577"/>
          <ac:spMkLst>
            <pc:docMk/>
            <pc:sldMk cId="3524504767" sldId="274"/>
            <ac:spMk id="21" creationId="{00000000-0000-0000-0000-000000000000}"/>
          </ac:spMkLst>
        </pc:spChg>
      </pc:sldChg>
      <pc:sldChg chg="addSp delSp modSp ord">
        <pc:chgData name="Malte Hessenius" userId="83575bcef6e040f9" providerId="LiveId" clId="{C7D7017D-561F-4A93-91B8-67ABE0A6788A}" dt="2020-11-25T15:52:33.071" v="2325"/>
        <pc:sldMkLst>
          <pc:docMk/>
          <pc:sldMk cId="3591955924" sldId="275"/>
        </pc:sldMkLst>
        <pc:spChg chg="add del mod">
          <ac:chgData name="Malte Hessenius" userId="83575bcef6e040f9" providerId="LiveId" clId="{C7D7017D-561F-4A93-91B8-67ABE0A6788A}" dt="2020-11-25T11:15:08.443" v="1574" actId="20577"/>
          <ac:spMkLst>
            <pc:docMk/>
            <pc:sldMk cId="3591955924" sldId="275"/>
            <ac:spMk id="7" creationId="{00000000-0000-0000-0000-000000000000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8" creationId="{6FE93C23-4055-47C3-A73D-A4EB4EDDE682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9" creationId="{AD817A2B-DC85-4736-A90E-74DA7D0FA989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0" creationId="{AA9010A7-5AD4-446F-81A8-99C54E6A1534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1" creationId="{6EE2685E-EE33-4C12-BECE-6CDC1CB48C3D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3" creationId="{46096545-78C9-45CB-B648-431B069EE9ED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5" creationId="{975F2CD3-9878-4741-A8AE-BE1E05B8A735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6" creationId="{D2DFF06D-9B2F-449E-B00E-CC487BF79903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7" creationId="{925EDBAF-16CC-4374-B7E6-E13B66122A8B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18" creationId="{D813367A-D39E-44ED-AAFF-436EB1DB8154}"/>
          </ac:spMkLst>
        </pc:spChg>
        <pc:spChg chg="del mod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19" creationId="{5A8A3BD9-D321-4421-ABD8-2782414E0138}"/>
          </ac:spMkLst>
        </pc:spChg>
        <pc:spChg chg="del mod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20" creationId="{B917FEE3-63CD-4E1B-A7F5-6B4C29DE2DBB}"/>
          </ac:spMkLst>
        </pc:spChg>
        <pc:spChg chg="mod">
          <ac:chgData name="Malte Hessenius" userId="83575bcef6e040f9" providerId="LiveId" clId="{C7D7017D-561F-4A93-91B8-67ABE0A6788A}" dt="2020-11-25T11:33:29.715" v="2082" actId="1076"/>
          <ac:spMkLst>
            <pc:docMk/>
            <pc:sldMk cId="3591955924" sldId="275"/>
            <ac:spMk id="21" creationId="{00000000-0000-0000-0000-000000000000}"/>
          </ac:spMkLst>
        </pc:spChg>
        <pc:spChg chg="del mod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22" creationId="{504D1BD7-C2E6-40C4-948F-EB504A1B4866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23" creationId="{7D9A6978-2FF9-4611-82C5-C3B486165A13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24" creationId="{7C8880B7-B594-446A-9D3A-6E5501595A1D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25" creationId="{04228F5A-3890-4EBB-A78F-08D1F67BEE54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27" creationId="{54FCBF4F-E07C-4E1B-BE98-0E31D6AA99EE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28" creationId="{7C0E7893-2EDB-4653-ADB8-5666FEC07EF8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0" creationId="{0FDC23D7-CCCD-4345-89CA-6F387A24AB8B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1" creationId="{E64DA3F1-09A9-4B64-8C32-4E8412690077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2" creationId="{F27CC0DE-F4DA-4081-9E95-26480469267D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3" creationId="{B46DE034-303F-45A3-85D2-28DF0661E3A1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4" creationId="{634589CD-7385-4248-86F3-3D93B2378AAD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35" creationId="{84936CDB-E07C-4183-AD71-D26EFA3343DF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6" creationId="{C7B71172-05C0-442A-B3ED-C78B66C72D03}"/>
          </ac:spMkLst>
        </pc:spChg>
        <pc:spChg chg="mod">
          <ac:chgData name="Malte Hessenius" userId="83575bcef6e040f9" providerId="LiveId" clId="{C7D7017D-561F-4A93-91B8-67ABE0A6788A}" dt="2020-11-25T11:14:42.197" v="1569" actId="1076"/>
          <ac:spMkLst>
            <pc:docMk/>
            <pc:sldMk cId="3591955924" sldId="275"/>
            <ac:spMk id="37" creationId="{2FF1ED15-B451-4A0D-BB6A-512F6B3A6F1F}"/>
          </ac:spMkLst>
        </pc:spChg>
        <pc:spChg chg="del">
          <ac:chgData name="Malte Hessenius" userId="83575bcef6e040f9" providerId="LiveId" clId="{C7D7017D-561F-4A93-91B8-67ABE0A6788A}" dt="2020-11-25T11:15:01.666" v="1571" actId="478"/>
          <ac:spMkLst>
            <pc:docMk/>
            <pc:sldMk cId="3591955924" sldId="275"/>
            <ac:spMk id="38" creationId="{D13B0601-3397-43CA-A499-38039DDBE32D}"/>
          </ac:spMkLst>
        </pc:spChg>
        <pc:spChg chg="add mod">
          <ac:chgData name="Malte Hessenius" userId="83575bcef6e040f9" providerId="LiveId" clId="{C7D7017D-561F-4A93-91B8-67ABE0A6788A}" dt="2020-11-25T15:51:35.751" v="2322" actId="1076"/>
          <ac:spMkLst>
            <pc:docMk/>
            <pc:sldMk cId="3591955924" sldId="275"/>
            <ac:spMk id="41" creationId="{08FBB049-7261-4082-A983-0697A9C6A14B}"/>
          </ac:spMkLst>
        </pc:spChg>
        <pc:spChg chg="add">
          <ac:chgData name="Malte Hessenius" userId="83575bcef6e040f9" providerId="LiveId" clId="{C7D7017D-561F-4A93-91B8-67ABE0A6788A}" dt="2020-11-25T11:33:27.007" v="2081"/>
          <ac:spMkLst>
            <pc:docMk/>
            <pc:sldMk cId="3591955924" sldId="275"/>
            <ac:spMk id="43" creationId="{0BB2B972-1F55-4E55-843D-2D20C7B4CD1E}"/>
          </ac:spMkLst>
        </pc:spChg>
        <pc:spChg chg="add">
          <ac:chgData name="Malte Hessenius" userId="83575bcef6e040f9" providerId="LiveId" clId="{C7D7017D-561F-4A93-91B8-67ABE0A6788A}" dt="2020-11-25T15:52:33.071" v="2325"/>
          <ac:spMkLst>
            <pc:docMk/>
            <pc:sldMk cId="3591955924" sldId="275"/>
            <ac:spMk id="45" creationId="{1C6A3ED9-2E4B-4FDE-B0DF-5D1060A4FA62}"/>
          </ac:spMkLst>
        </pc:spChg>
        <pc:cxnChg chg="mod">
          <ac:chgData name="Malte Hessenius" userId="83575bcef6e040f9" providerId="LiveId" clId="{C7D7017D-561F-4A93-91B8-67ABE0A6788A}" dt="2020-11-25T11:14:42.197" v="1569" actId="1076"/>
          <ac:cxnSpMkLst>
            <pc:docMk/>
            <pc:sldMk cId="3591955924" sldId="275"/>
            <ac:cxnSpMk id="39" creationId="{8B0C9D13-E0D9-44D5-9C8F-5EB08D1C79BD}"/>
          </ac:cxnSpMkLst>
        </pc:cxnChg>
        <pc:cxnChg chg="del">
          <ac:chgData name="Malte Hessenius" userId="83575bcef6e040f9" providerId="LiveId" clId="{C7D7017D-561F-4A93-91B8-67ABE0A6788A}" dt="2020-11-25T11:15:01.666" v="1571" actId="478"/>
          <ac:cxnSpMkLst>
            <pc:docMk/>
            <pc:sldMk cId="3591955924" sldId="275"/>
            <ac:cxnSpMk id="40" creationId="{0009D25A-7AE3-4FB5-96D1-D1D2355B0700}"/>
          </ac:cxnSpMkLst>
        </pc:cxnChg>
        <pc:cxnChg chg="mod">
          <ac:chgData name="Malte Hessenius" userId="83575bcef6e040f9" providerId="LiveId" clId="{C7D7017D-561F-4A93-91B8-67ABE0A6788A}" dt="2020-11-25T11:14:42.197" v="1569" actId="1076"/>
          <ac:cxnSpMkLst>
            <pc:docMk/>
            <pc:sldMk cId="3591955924" sldId="275"/>
            <ac:cxnSpMk id="42" creationId="{985C1D3C-C34B-4462-BD32-33CEF0925E57}"/>
          </ac:cxnSpMkLst>
        </pc:cxnChg>
        <pc:cxnChg chg="del">
          <ac:chgData name="Malte Hessenius" userId="83575bcef6e040f9" providerId="LiveId" clId="{C7D7017D-561F-4A93-91B8-67ABE0A6788A}" dt="2020-11-25T11:15:01.666" v="1571" actId="478"/>
          <ac:cxnSpMkLst>
            <pc:docMk/>
            <pc:sldMk cId="3591955924" sldId="275"/>
            <ac:cxnSpMk id="44" creationId="{985C1D3C-C34B-4462-BD32-33CEF0925E57}"/>
          </ac:cxnSpMkLst>
        </pc:cxnChg>
      </pc:sldChg>
      <pc:sldChg chg="addSp delSp modSp">
        <pc:chgData name="Malte Hessenius" userId="83575bcef6e040f9" providerId="LiveId" clId="{C7D7017D-561F-4A93-91B8-67ABE0A6788A}" dt="2020-11-25T15:53:21.546" v="2370" actId="20577"/>
        <pc:sldMkLst>
          <pc:docMk/>
          <pc:sldMk cId="838910156" sldId="276"/>
        </pc:sldMkLst>
        <pc:spChg chg="mod">
          <ac:chgData name="Malte Hessenius" userId="83575bcef6e040f9" providerId="LiveId" clId="{C7D7017D-561F-4A93-91B8-67ABE0A6788A}" dt="2020-11-25T15:52:44.601" v="2342" actId="20577"/>
          <ac:spMkLst>
            <pc:docMk/>
            <pc:sldMk cId="838910156" sldId="276"/>
            <ac:spMk id="4" creationId="{E5C038B5-A96E-4AE3-A2AF-94ECA15E7C82}"/>
          </ac:spMkLst>
        </pc:spChg>
        <pc:spChg chg="mod">
          <ac:chgData name="Malte Hessenius" userId="83575bcef6e040f9" providerId="LiveId" clId="{C7D7017D-561F-4A93-91B8-67ABE0A6788A}" dt="2020-11-25T09:24:15.042" v="393" actId="20577"/>
          <ac:spMkLst>
            <pc:docMk/>
            <pc:sldMk cId="838910156" sldId="276"/>
            <ac:spMk id="5" creationId="{38007992-B3C2-4894-B30D-CF1FE9F6D902}"/>
          </ac:spMkLst>
        </pc:spChg>
        <pc:spChg chg="add mod">
          <ac:chgData name="Malte Hessenius" userId="83575bcef6e040f9" providerId="LiveId" clId="{C7D7017D-561F-4A93-91B8-67ABE0A6788A}" dt="2020-11-25T15:53:21.546" v="2370" actId="20577"/>
          <ac:spMkLst>
            <pc:docMk/>
            <pc:sldMk cId="838910156" sldId="276"/>
            <ac:spMk id="7" creationId="{993AC766-8653-4C19-9D18-6468E300394B}"/>
          </ac:spMkLst>
        </pc:spChg>
        <pc:picChg chg="del">
          <ac:chgData name="Malte Hessenius" userId="83575bcef6e040f9" providerId="LiveId" clId="{C7D7017D-561F-4A93-91B8-67ABE0A6788A}" dt="2020-11-25T09:23:58.662" v="354" actId="478"/>
          <ac:picMkLst>
            <pc:docMk/>
            <pc:sldMk cId="838910156" sldId="276"/>
            <ac:picMk id="6" creationId="{7E186A22-B7E8-40F9-AFF0-8387FE6AA5C5}"/>
          </ac:picMkLst>
        </pc:picChg>
      </pc:sldChg>
      <pc:sldChg chg="del">
        <pc:chgData name="Malte Hessenius" userId="83575bcef6e040f9" providerId="LiveId" clId="{C7D7017D-561F-4A93-91B8-67ABE0A6788A}" dt="2020-11-25T11:31:52.120" v="1998" actId="2696"/>
        <pc:sldMkLst>
          <pc:docMk/>
          <pc:sldMk cId="1224346701" sldId="279"/>
        </pc:sldMkLst>
      </pc:sldChg>
      <pc:sldChg chg="modSp del ord">
        <pc:chgData name="Malte Hessenius" userId="83575bcef6e040f9" providerId="LiveId" clId="{C7D7017D-561F-4A93-91B8-67ABE0A6788A}" dt="2020-11-25T10:02:41.873" v="1012" actId="2696"/>
        <pc:sldMkLst>
          <pc:docMk/>
          <pc:sldMk cId="2164183706" sldId="280"/>
        </pc:sldMkLst>
        <pc:spChg chg="mod">
          <ac:chgData name="Malte Hessenius" userId="83575bcef6e040f9" providerId="LiveId" clId="{C7D7017D-561F-4A93-91B8-67ABE0A6788A}" dt="2020-11-25T09:56:01.442" v="812" actId="15"/>
          <ac:spMkLst>
            <pc:docMk/>
            <pc:sldMk cId="2164183706" sldId="280"/>
            <ac:spMk id="45" creationId="{00000000-0000-0000-0000-000000000000}"/>
          </ac:spMkLst>
        </pc:spChg>
      </pc:sldChg>
      <pc:sldChg chg="del ord">
        <pc:chgData name="Malte Hessenius" userId="83575bcef6e040f9" providerId="LiveId" clId="{C7D7017D-561F-4A93-91B8-67ABE0A6788A}" dt="2020-11-25T10:02:43.445" v="1013" actId="2696"/>
        <pc:sldMkLst>
          <pc:docMk/>
          <pc:sldMk cId="1004513191" sldId="281"/>
        </pc:sldMkLst>
      </pc:sldChg>
      <pc:sldChg chg="addSp delSp modSp ord">
        <pc:chgData name="Malte Hessenius" userId="83575bcef6e040f9" providerId="LiveId" clId="{C7D7017D-561F-4A93-91B8-67ABE0A6788A}" dt="2020-11-25T11:33:24.145" v="2080" actId="1076"/>
        <pc:sldMkLst>
          <pc:docMk/>
          <pc:sldMk cId="405986156" sldId="282"/>
        </pc:sldMkLst>
        <pc:spChg chg="add mod">
          <ac:chgData name="Malte Hessenius" userId="83575bcef6e040f9" providerId="LiveId" clId="{C7D7017D-561F-4A93-91B8-67ABE0A6788A}" dt="2020-11-25T11:33:24.145" v="2080" actId="1076"/>
          <ac:spMkLst>
            <pc:docMk/>
            <pc:sldMk cId="405986156" sldId="282"/>
            <ac:spMk id="10" creationId="{3450A41C-9124-4768-9026-2C85ABA24DD9}"/>
          </ac:spMkLst>
        </pc:spChg>
        <pc:spChg chg="mod">
          <ac:chgData name="Malte Hessenius" userId="83575bcef6e040f9" providerId="LiveId" clId="{C7D7017D-561F-4A93-91B8-67ABE0A6788A}" dt="2020-11-25T11:33:20.259" v="2079" actId="1076"/>
          <ac:spMkLst>
            <pc:docMk/>
            <pc:sldMk cId="405986156" sldId="282"/>
            <ac:spMk id="25" creationId="{00000000-0000-0000-0000-000000000000}"/>
          </ac:spMkLst>
        </pc:spChg>
        <pc:picChg chg="add mod ord">
          <ac:chgData name="Malte Hessenius" userId="83575bcef6e040f9" providerId="LiveId" clId="{C7D7017D-561F-4A93-91B8-67ABE0A6788A}" dt="2020-11-25T10:42:16.567" v="1507" actId="14100"/>
          <ac:picMkLst>
            <pc:docMk/>
            <pc:sldMk cId="405986156" sldId="282"/>
            <ac:picMk id="2" creationId="{BC685E31-E213-479D-ACCA-D02C186582E2}"/>
          </ac:picMkLst>
        </pc:picChg>
        <pc:picChg chg="del mod">
          <ac:chgData name="Malte Hessenius" userId="83575bcef6e040f9" providerId="LiveId" clId="{C7D7017D-561F-4A93-91B8-67ABE0A6788A}" dt="2020-11-25T10:41:55.244" v="1498" actId="478"/>
          <ac:picMkLst>
            <pc:docMk/>
            <pc:sldMk cId="405986156" sldId="282"/>
            <ac:picMk id="11" creationId="{08B43CF8-263F-4126-8833-B41D1928EC8A}"/>
          </ac:picMkLst>
        </pc:picChg>
        <pc:picChg chg="mod">
          <ac:chgData name="Malte Hessenius" userId="83575bcef6e040f9" providerId="LiveId" clId="{C7D7017D-561F-4A93-91B8-67ABE0A6788A}" dt="2020-11-25T10:42:12.418" v="1505" actId="1076"/>
          <ac:picMkLst>
            <pc:docMk/>
            <pc:sldMk cId="405986156" sldId="282"/>
            <ac:picMk id="16" creationId="{B1C25727-4E17-447C-936E-AFECF54DE953}"/>
          </ac:picMkLst>
        </pc:picChg>
        <pc:cxnChg chg="mod">
          <ac:chgData name="Malte Hessenius" userId="83575bcef6e040f9" providerId="LiveId" clId="{C7D7017D-561F-4A93-91B8-67ABE0A6788A}" dt="2020-11-25T10:42:14.727" v="1506" actId="1076"/>
          <ac:cxnSpMkLst>
            <pc:docMk/>
            <pc:sldMk cId="405986156" sldId="282"/>
            <ac:cxnSpMk id="15" creationId="{24B8EA08-5484-48DD-ADAF-3745877D6022}"/>
          </ac:cxnSpMkLst>
        </pc:cxnChg>
      </pc:sldChg>
      <pc:sldChg chg="ord">
        <pc:chgData name="Malte Hessenius" userId="83575bcef6e040f9" providerId="LiveId" clId="{C7D7017D-561F-4A93-91B8-67ABE0A6788A}" dt="2020-11-25T10:30:49.692" v="1338"/>
        <pc:sldMkLst>
          <pc:docMk/>
          <pc:sldMk cId="2977964066" sldId="283"/>
        </pc:sldMkLst>
      </pc:sldChg>
      <pc:sldChg chg="ord">
        <pc:chgData name="Malte Hessenius" userId="83575bcef6e040f9" providerId="LiveId" clId="{C7D7017D-561F-4A93-91B8-67ABE0A6788A}" dt="2020-11-25T10:36:57.405" v="1496"/>
        <pc:sldMkLst>
          <pc:docMk/>
          <pc:sldMk cId="4293171666" sldId="284"/>
        </pc:sldMkLst>
      </pc:sldChg>
      <pc:sldChg chg="ord">
        <pc:chgData name="Malte Hessenius" userId="83575bcef6e040f9" providerId="LiveId" clId="{C7D7017D-561F-4A93-91B8-67ABE0A6788A}" dt="2020-11-25T10:31:11.842" v="1339"/>
        <pc:sldMkLst>
          <pc:docMk/>
          <pc:sldMk cId="1680841587" sldId="285"/>
        </pc:sldMkLst>
      </pc:sldChg>
      <pc:sldChg chg="addSp delSp modSp add">
        <pc:chgData name="Malte Hessenius" userId="83575bcef6e040f9" providerId="LiveId" clId="{C7D7017D-561F-4A93-91B8-67ABE0A6788A}" dt="2020-11-25T15:53:32.421" v="2393" actId="20577"/>
        <pc:sldMkLst>
          <pc:docMk/>
          <pc:sldMk cId="3319168652" sldId="286"/>
        </pc:sldMkLst>
        <pc:spChg chg="del">
          <ac:chgData name="Malte Hessenius" userId="83575bcef6e040f9" providerId="LiveId" clId="{C7D7017D-561F-4A93-91B8-67ABE0A6788A}" dt="2020-11-25T09:24:31.970" v="397"/>
          <ac:spMkLst>
            <pc:docMk/>
            <pc:sldMk cId="3319168652" sldId="286"/>
            <ac:spMk id="2" creationId="{CAB45A8D-864D-4B10-945C-89E8800D2EFB}"/>
          </ac:spMkLst>
        </pc:spChg>
        <pc:spChg chg="del mod">
          <ac:chgData name="Malte Hessenius" userId="83575bcef6e040f9" providerId="LiveId" clId="{C7D7017D-561F-4A93-91B8-67ABE0A6788A}" dt="2020-11-25T09:24:31.970" v="397"/>
          <ac:spMkLst>
            <pc:docMk/>
            <pc:sldMk cId="3319168652" sldId="286"/>
            <ac:spMk id="3" creationId="{0C25AAE1-2EFA-4CDC-AA9C-B82E8D8A1776}"/>
          </ac:spMkLst>
        </pc:spChg>
        <pc:spChg chg="add mod">
          <ac:chgData name="Malte Hessenius" userId="83575bcef6e040f9" providerId="LiveId" clId="{C7D7017D-561F-4A93-91B8-67ABE0A6788A}" dt="2020-11-25T15:53:32.421" v="2393" actId="20577"/>
          <ac:spMkLst>
            <pc:docMk/>
            <pc:sldMk cId="3319168652" sldId="286"/>
            <ac:spMk id="4" creationId="{114E4CF1-89D0-438A-95C8-4B916E91FD6B}"/>
          </ac:spMkLst>
        </pc:spChg>
      </pc:sldChg>
      <pc:sldChg chg="add del">
        <pc:chgData name="Malte Hessenius" userId="83575bcef6e040f9" providerId="LiveId" clId="{C7D7017D-561F-4A93-91B8-67ABE0A6788A}" dt="2020-11-25T10:02:41.023" v="1011" actId="2696"/>
        <pc:sldMkLst>
          <pc:docMk/>
          <pc:sldMk cId="2269204471" sldId="287"/>
        </pc:sldMkLst>
      </pc:sldChg>
      <pc:sldChg chg="addSp delSp modSp add ord">
        <pc:chgData name="Malte Hessenius" userId="83575bcef6e040f9" providerId="LiveId" clId="{C7D7017D-561F-4A93-91B8-67ABE0A6788A}" dt="2020-11-25T10:29:00.199" v="1334" actId="14100"/>
        <pc:sldMkLst>
          <pc:docMk/>
          <pc:sldMk cId="2632298396" sldId="287"/>
        </pc:sldMkLst>
        <pc:spChg chg="mod">
          <ac:chgData name="Malte Hessenius" userId="83575bcef6e040f9" providerId="LiveId" clId="{C7D7017D-561F-4A93-91B8-67ABE0A6788A}" dt="2020-11-25T10:21:35.662" v="1211" actId="1076"/>
          <ac:spMkLst>
            <pc:docMk/>
            <pc:sldMk cId="2632298396" sldId="287"/>
            <ac:spMk id="12" creationId="{00000000-0000-0000-0000-000000000000}"/>
          </ac:spMkLst>
        </pc:spChg>
        <pc:spChg chg="add">
          <ac:chgData name="Malte Hessenius" userId="83575bcef6e040f9" providerId="LiveId" clId="{C7D7017D-561F-4A93-91B8-67ABE0A6788A}" dt="2020-11-25T10:22:37.236" v="1220"/>
          <ac:spMkLst>
            <pc:docMk/>
            <pc:sldMk cId="2632298396" sldId="287"/>
            <ac:spMk id="15" creationId="{88B93B16-2680-42EB-BB22-230FE8350599}"/>
          </ac:spMkLst>
        </pc:spChg>
        <pc:spChg chg="add mod">
          <ac:chgData name="Malte Hessenius" userId="83575bcef6e040f9" providerId="LiveId" clId="{C7D7017D-561F-4A93-91B8-67ABE0A6788A}" dt="2020-11-25T10:28:21.553" v="1313" actId="1076"/>
          <ac:spMkLst>
            <pc:docMk/>
            <pc:sldMk cId="2632298396" sldId="287"/>
            <ac:spMk id="16" creationId="{B093ABD2-43EA-445B-B4C1-02128D80666A}"/>
          </ac:spMkLst>
        </pc:spChg>
        <pc:spChg chg="mod">
          <ac:chgData name="Malte Hessenius" userId="83575bcef6e040f9" providerId="LiveId" clId="{C7D7017D-561F-4A93-91B8-67ABE0A6788A}" dt="2020-11-25T10:21:38.990" v="1212" actId="1076"/>
          <ac:spMkLst>
            <pc:docMk/>
            <pc:sldMk cId="2632298396" sldId="287"/>
            <ac:spMk id="21" creationId="{00000000-0000-0000-0000-000000000000}"/>
          </ac:spMkLst>
        </pc:spChg>
        <pc:spChg chg="del">
          <ac:chgData name="Malte Hessenius" userId="83575bcef6e040f9" providerId="LiveId" clId="{C7D7017D-561F-4A93-91B8-67ABE0A6788A}" dt="2020-11-25T10:22:29.711" v="1219" actId="478"/>
          <ac:spMkLst>
            <pc:docMk/>
            <pc:sldMk cId="2632298396" sldId="287"/>
            <ac:spMk id="27" creationId="{00000000-0000-0000-0000-000000000000}"/>
          </ac:spMkLst>
        </pc:spChg>
        <pc:spChg chg="del">
          <ac:chgData name="Malte Hessenius" userId="83575bcef6e040f9" providerId="LiveId" clId="{C7D7017D-561F-4A93-91B8-67ABE0A6788A}" dt="2020-11-25T10:22:27.938" v="1217" actId="478"/>
          <ac:spMkLst>
            <pc:docMk/>
            <pc:sldMk cId="2632298396" sldId="287"/>
            <ac:spMk id="29" creationId="{00000000-0000-0000-0000-000000000000}"/>
          </ac:spMkLst>
        </pc:spChg>
        <pc:spChg chg="del mod">
          <ac:chgData name="Malte Hessenius" userId="83575bcef6e040f9" providerId="LiveId" clId="{C7D7017D-561F-4A93-91B8-67ABE0A6788A}" dt="2020-11-25T10:21:54.544" v="1214" actId="478"/>
          <ac:spMkLst>
            <pc:docMk/>
            <pc:sldMk cId="2632298396" sldId="287"/>
            <ac:spMk id="30" creationId="{00000000-0000-0000-0000-000000000000}"/>
          </ac:spMkLst>
        </pc:spChg>
        <pc:spChg chg="add mod">
          <ac:chgData name="Malte Hessenius" userId="83575bcef6e040f9" providerId="LiveId" clId="{C7D7017D-561F-4A93-91B8-67ABE0A6788A}" dt="2020-11-25T10:28:39.281" v="1329" actId="1076"/>
          <ac:spMkLst>
            <pc:docMk/>
            <pc:sldMk cId="2632298396" sldId="287"/>
            <ac:spMk id="31" creationId="{C9EA5768-225F-4D72-ABF2-33C217CB57C5}"/>
          </ac:spMkLst>
        </pc:spChg>
        <pc:spChg chg="add mod">
          <ac:chgData name="Malte Hessenius" userId="83575bcef6e040f9" providerId="LiveId" clId="{C7D7017D-561F-4A93-91B8-67ABE0A6788A}" dt="2020-11-25T10:28:25.611" v="1314" actId="14100"/>
          <ac:spMkLst>
            <pc:docMk/>
            <pc:sldMk cId="2632298396" sldId="287"/>
            <ac:spMk id="33" creationId="{282AB697-0DFD-489F-9E9F-07AB73DDFA45}"/>
          </ac:spMkLst>
        </pc:spChg>
        <pc:spChg chg="add mod">
          <ac:chgData name="Malte Hessenius" userId="83575bcef6e040f9" providerId="LiveId" clId="{C7D7017D-561F-4A93-91B8-67ABE0A6788A}" dt="2020-11-25T10:28:36.702" v="1328" actId="1076"/>
          <ac:spMkLst>
            <pc:docMk/>
            <pc:sldMk cId="2632298396" sldId="287"/>
            <ac:spMk id="34" creationId="{C82B3940-E3CE-4C1E-BB3D-0C25C13EE666}"/>
          </ac:spMkLst>
        </pc:spChg>
        <pc:grpChg chg="add del">
          <ac:chgData name="Malte Hessenius" userId="83575bcef6e040f9" providerId="LiveId" clId="{C7D7017D-561F-4A93-91B8-67ABE0A6788A}" dt="2020-11-25T10:22:21.758" v="1216"/>
          <ac:grpSpMkLst>
            <pc:docMk/>
            <pc:sldMk cId="2632298396" sldId="287"/>
            <ac:grpSpMk id="9" creationId="{C18AC9F6-E27B-460C-880F-217BF75D5C55}"/>
          </ac:grpSpMkLst>
        </pc:grpChg>
        <pc:grpChg chg="add del">
          <ac:chgData name="Malte Hessenius" userId="83575bcef6e040f9" providerId="LiveId" clId="{C7D7017D-561F-4A93-91B8-67ABE0A6788A}" dt="2020-11-25T10:24:57.067" v="1222" actId="478"/>
          <ac:grpSpMkLst>
            <pc:docMk/>
            <pc:sldMk cId="2632298396" sldId="287"/>
            <ac:grpSpMk id="17" creationId="{F51CB045-3F1D-4009-A38B-088EFF9B2F94}"/>
          </ac:grpSpMkLst>
        </pc:grpChg>
        <pc:picChg chg="add mod">
          <ac:chgData name="Malte Hessenius" userId="83575bcef6e040f9" providerId="LiveId" clId="{C7D7017D-561F-4A93-91B8-67ABE0A6788A}" dt="2020-11-25T10:28:55.480" v="1332" actId="14100"/>
          <ac:picMkLst>
            <pc:docMk/>
            <pc:sldMk cId="2632298396" sldId="287"/>
            <ac:picMk id="3" creationId="{38A863D6-3B52-4745-9D4D-372ED6B18040}"/>
          </ac:picMkLst>
        </pc:picChg>
        <pc:cxnChg chg="add mod">
          <ac:chgData name="Malte Hessenius" userId="83575bcef6e040f9" providerId="LiveId" clId="{C7D7017D-561F-4A93-91B8-67ABE0A6788A}" dt="2020-11-25T10:28:57.719" v="1333" actId="14100"/>
          <ac:cxnSpMkLst>
            <pc:docMk/>
            <pc:sldMk cId="2632298396" sldId="287"/>
            <ac:cxnSpMk id="5" creationId="{C5CF1C4E-E745-4106-9159-4A5DA75DE43D}"/>
          </ac:cxnSpMkLst>
        </pc:cxnChg>
        <pc:cxnChg chg="add mod">
          <ac:chgData name="Malte Hessenius" userId="83575bcef6e040f9" providerId="LiveId" clId="{C7D7017D-561F-4A93-91B8-67ABE0A6788A}" dt="2020-11-25T10:29:00.199" v="1334" actId="14100"/>
          <ac:cxnSpMkLst>
            <pc:docMk/>
            <pc:sldMk cId="2632298396" sldId="287"/>
            <ac:cxnSpMk id="25" creationId="{DC698160-4266-472B-A375-01A2D4160771}"/>
          </ac:cxnSpMkLst>
        </pc:cxnChg>
        <pc:cxnChg chg="del">
          <ac:chgData name="Malte Hessenius" userId="83575bcef6e040f9" providerId="LiveId" clId="{C7D7017D-561F-4A93-91B8-67ABE0A6788A}" dt="2020-11-25T10:22:28.733" v="1218" actId="478"/>
          <ac:cxnSpMkLst>
            <pc:docMk/>
            <pc:sldMk cId="2632298396" sldId="287"/>
            <ac:cxnSpMk id="28" creationId="{00000000-0000-0000-0000-000000000000}"/>
          </ac:cxnSpMkLst>
        </pc:cxnChg>
        <pc:cxnChg chg="add mod">
          <ac:chgData name="Malte Hessenius" userId="83575bcef6e040f9" providerId="LiveId" clId="{C7D7017D-561F-4A93-91B8-67ABE0A6788A}" dt="2020-11-25T10:27:16.303" v="1287" actId="1076"/>
          <ac:cxnSpMkLst>
            <pc:docMk/>
            <pc:sldMk cId="2632298396" sldId="287"/>
            <ac:cxnSpMk id="32" creationId="{6D666827-C197-4513-B312-09D32381CD43}"/>
          </ac:cxnSpMkLst>
        </pc:cxnChg>
      </pc:sldChg>
      <pc:sldChg chg="delSp add del">
        <pc:chgData name="Malte Hessenius" userId="83575bcef6e040f9" providerId="LiveId" clId="{C7D7017D-561F-4A93-91B8-67ABE0A6788A}" dt="2020-11-25T10:32:18.644" v="1344" actId="2696"/>
        <pc:sldMkLst>
          <pc:docMk/>
          <pc:sldMk cId="3955329168" sldId="288"/>
        </pc:sldMkLst>
        <pc:spChg chg="del">
          <ac:chgData name="Malte Hessenius" userId="83575bcef6e040f9" providerId="LiveId" clId="{C7D7017D-561F-4A93-91B8-67ABE0A6788A}" dt="2020-11-25T10:32:06.492" v="1341"/>
          <ac:spMkLst>
            <pc:docMk/>
            <pc:sldMk cId="3955329168" sldId="288"/>
            <ac:spMk id="2" creationId="{AC3F3186-1B63-43D7-B86C-5BA8E50D943B}"/>
          </ac:spMkLst>
        </pc:spChg>
        <pc:spChg chg="del">
          <ac:chgData name="Malte Hessenius" userId="83575bcef6e040f9" providerId="LiveId" clId="{C7D7017D-561F-4A93-91B8-67ABE0A6788A}" dt="2020-11-25T10:32:06.492" v="1341"/>
          <ac:spMkLst>
            <pc:docMk/>
            <pc:sldMk cId="3955329168" sldId="288"/>
            <ac:spMk id="3" creationId="{0CC2E586-CBB3-4211-932C-32964AE6E384}"/>
          </ac:spMkLst>
        </pc:spChg>
        <pc:spChg chg="del">
          <ac:chgData name="Malte Hessenius" userId="83575bcef6e040f9" providerId="LiveId" clId="{C7D7017D-561F-4A93-91B8-67ABE0A6788A}" dt="2020-11-25T10:32:06.492" v="1341"/>
          <ac:spMkLst>
            <pc:docMk/>
            <pc:sldMk cId="3955329168" sldId="288"/>
            <ac:spMk id="4" creationId="{07537494-30A2-4354-BC7E-4982BCADCCD3}"/>
          </ac:spMkLst>
        </pc:spChg>
      </pc:sldChg>
      <pc:sldChg chg="addSp delSp modSp add ord">
        <pc:chgData name="Malte Hessenius" userId="83575bcef6e040f9" providerId="LiveId" clId="{C7D7017D-561F-4A93-91B8-67ABE0A6788A}" dt="2020-11-25T11:33:37.275" v="2084" actId="1076"/>
        <pc:sldMkLst>
          <pc:docMk/>
          <pc:sldMk cId="1093698361" sldId="289"/>
        </pc:sldMkLst>
        <pc:spChg chg="add mod">
          <ac:chgData name="Malte Hessenius" userId="83575bcef6e040f9" providerId="LiveId" clId="{C7D7017D-561F-4A93-91B8-67ABE0A6788A}" dt="2020-11-25T11:24:26.369" v="1738" actId="14100"/>
          <ac:spMkLst>
            <pc:docMk/>
            <pc:sldMk cId="1093698361" sldId="289"/>
            <ac:spMk id="9" creationId="{9C6044DB-932D-4C88-B5FA-4FEF6CC4EF2A}"/>
          </ac:spMkLst>
        </pc:spChg>
        <pc:spChg chg="add mod">
          <ac:chgData name="Malte Hessenius" userId="83575bcef6e040f9" providerId="LiveId" clId="{C7D7017D-561F-4A93-91B8-67ABE0A6788A}" dt="2020-11-25T11:29:51.117" v="1982" actId="20577"/>
          <ac:spMkLst>
            <pc:docMk/>
            <pc:sldMk cId="1093698361" sldId="289"/>
            <ac:spMk id="10" creationId="{73E3C574-D083-45B0-9EBB-AA7BA8089CD6}"/>
          </ac:spMkLst>
        </pc:spChg>
        <pc:spChg chg="add del mod">
          <ac:chgData name="Malte Hessenius" userId="83575bcef6e040f9" providerId="LiveId" clId="{C7D7017D-561F-4A93-91B8-67ABE0A6788A}" dt="2020-11-25T11:23:46.182" v="1678" actId="478"/>
          <ac:spMkLst>
            <pc:docMk/>
            <pc:sldMk cId="1093698361" sldId="289"/>
            <ac:spMk id="13" creationId="{3E8A82C0-0DEA-4FFE-85C2-BBA3F58B35DF}"/>
          </ac:spMkLst>
        </pc:spChg>
        <pc:spChg chg="add mod">
          <ac:chgData name="Malte Hessenius" userId="83575bcef6e040f9" providerId="LiveId" clId="{C7D7017D-561F-4A93-91B8-67ABE0A6788A}" dt="2020-11-25T11:24:44.805" v="1746" actId="1076"/>
          <ac:spMkLst>
            <pc:docMk/>
            <pc:sldMk cId="1093698361" sldId="289"/>
            <ac:spMk id="14" creationId="{2872EB1B-7B71-42F5-9A61-DB1FA5F839DA}"/>
          </ac:spMkLst>
        </pc:spChg>
        <pc:spChg chg="add mod">
          <ac:chgData name="Malte Hessenius" userId="83575bcef6e040f9" providerId="LiveId" clId="{C7D7017D-561F-4A93-91B8-67ABE0A6788A}" dt="2020-11-25T11:24:46.339" v="1747" actId="1076"/>
          <ac:spMkLst>
            <pc:docMk/>
            <pc:sldMk cId="1093698361" sldId="289"/>
            <ac:spMk id="17" creationId="{E9DCD694-0510-4F97-82D6-12D725A4509D}"/>
          </ac:spMkLst>
        </pc:spChg>
        <pc:spChg chg="mod">
          <ac:chgData name="Malte Hessenius" userId="83575bcef6e040f9" providerId="LiveId" clId="{C7D7017D-561F-4A93-91B8-67ABE0A6788A}" dt="2020-11-25T11:28:57.309" v="1974" actId="404"/>
          <ac:spMkLst>
            <pc:docMk/>
            <pc:sldMk cId="1093698361" sldId="289"/>
            <ac:spMk id="18" creationId="{0B63C802-DAC6-4CD7-A6F9-0C8D8659E07E}"/>
          </ac:spMkLst>
        </pc:spChg>
        <pc:spChg chg="add mod">
          <ac:chgData name="Malte Hessenius" userId="83575bcef6e040f9" providerId="LiveId" clId="{C7D7017D-561F-4A93-91B8-67ABE0A6788A}" dt="2020-11-25T11:25:01.442" v="1752" actId="14100"/>
          <ac:spMkLst>
            <pc:docMk/>
            <pc:sldMk cId="1093698361" sldId="289"/>
            <ac:spMk id="19" creationId="{46D94640-BB75-40D0-A9CB-AB5BC40F9F1C}"/>
          </ac:spMkLst>
        </pc:spChg>
        <pc:spChg chg="add mod">
          <ac:chgData name="Malte Hessenius" userId="83575bcef6e040f9" providerId="LiveId" clId="{C7D7017D-561F-4A93-91B8-67ABE0A6788A}" dt="2020-11-25T11:27:33.472" v="1844" actId="14100"/>
          <ac:spMkLst>
            <pc:docMk/>
            <pc:sldMk cId="1093698361" sldId="289"/>
            <ac:spMk id="21" creationId="{AF70E8AD-1F29-4265-9F73-AF3961C7D059}"/>
          </ac:spMkLst>
        </pc:spChg>
        <pc:spChg chg="add">
          <ac:chgData name="Malte Hessenius" userId="83575bcef6e040f9" providerId="LiveId" clId="{C7D7017D-561F-4A93-91B8-67ABE0A6788A}" dt="2020-11-25T11:33:32.286" v="2083"/>
          <ac:spMkLst>
            <pc:docMk/>
            <pc:sldMk cId="1093698361" sldId="289"/>
            <ac:spMk id="22" creationId="{49E0BDD9-F3C8-41F8-860B-ED290DC0EA78}"/>
          </ac:spMkLst>
        </pc:spChg>
        <pc:spChg chg="mod">
          <ac:chgData name="Malte Hessenius" userId="83575bcef6e040f9" providerId="LiveId" clId="{C7D7017D-561F-4A93-91B8-67ABE0A6788A}" dt="2020-11-25T11:33:37.275" v="2084" actId="1076"/>
          <ac:spMkLst>
            <pc:docMk/>
            <pc:sldMk cId="1093698361" sldId="289"/>
            <ac:spMk id="25" creationId="{00000000-0000-0000-0000-000000000000}"/>
          </ac:spMkLst>
        </pc:spChg>
        <pc:graphicFrameChg chg="add del">
          <ac:chgData name="Malte Hessenius" userId="83575bcef6e040f9" providerId="LiveId" clId="{C7D7017D-561F-4A93-91B8-67ABE0A6788A}" dt="2020-11-25T11:23:15.203" v="1666"/>
          <ac:graphicFrameMkLst>
            <pc:docMk/>
            <pc:sldMk cId="1093698361" sldId="289"/>
            <ac:graphicFrameMk id="2" creationId="{FD3A288F-AEBD-4F21-9641-1AB2A0DFFC60}"/>
          </ac:graphicFrameMkLst>
        </pc:graphicFrameChg>
        <pc:graphicFrameChg chg="add del">
          <ac:chgData name="Malte Hessenius" userId="83575bcef6e040f9" providerId="LiveId" clId="{C7D7017D-561F-4A93-91B8-67ABE0A6788A}" dt="2020-11-25T11:23:22.888" v="1669" actId="478"/>
          <ac:graphicFrameMkLst>
            <pc:docMk/>
            <pc:sldMk cId="1093698361" sldId="289"/>
            <ac:graphicFrameMk id="4" creationId="{03B429D5-4F06-40F9-BF4A-6B0F5FD8DFCA}"/>
          </ac:graphicFrameMkLst>
        </pc:graphicFrameChg>
        <pc:picChg chg="del">
          <ac:chgData name="Malte Hessenius" userId="83575bcef6e040f9" providerId="LiveId" clId="{C7D7017D-561F-4A93-91B8-67ABE0A6788A}" dt="2020-11-25T11:15:41.267" v="1580" actId="478"/>
          <ac:picMkLst>
            <pc:docMk/>
            <pc:sldMk cId="1093698361" sldId="289"/>
            <ac:picMk id="11" creationId="{08B43CF8-263F-4126-8833-B41D1928EC8A}"/>
          </ac:picMkLst>
        </pc:picChg>
        <pc:picChg chg="del">
          <ac:chgData name="Malte Hessenius" userId="83575bcef6e040f9" providerId="LiveId" clId="{C7D7017D-561F-4A93-91B8-67ABE0A6788A}" dt="2020-11-25T11:15:43.273" v="1581" actId="478"/>
          <ac:picMkLst>
            <pc:docMk/>
            <pc:sldMk cId="1093698361" sldId="289"/>
            <ac:picMk id="16" creationId="{B1C25727-4E17-447C-936E-AFECF54DE953}"/>
          </ac:picMkLst>
        </pc:picChg>
        <pc:cxnChg chg="add mod">
          <ac:chgData name="Malte Hessenius" userId="83575bcef6e040f9" providerId="LiveId" clId="{C7D7017D-561F-4A93-91B8-67ABE0A6788A}" dt="2020-11-25T11:24:54.838" v="1749" actId="1076"/>
          <ac:cxnSpMkLst>
            <pc:docMk/>
            <pc:sldMk cId="1093698361" sldId="289"/>
            <ac:cxnSpMk id="6" creationId="{0D8E6953-B5B0-44DD-82DD-EC3A1B512FBE}"/>
          </ac:cxnSpMkLst>
        </pc:cxnChg>
        <pc:cxnChg chg="del">
          <ac:chgData name="Malte Hessenius" userId="83575bcef6e040f9" providerId="LiveId" clId="{C7D7017D-561F-4A93-91B8-67ABE0A6788A}" dt="2020-11-25T11:15:44.393" v="1582" actId="478"/>
          <ac:cxnSpMkLst>
            <pc:docMk/>
            <pc:sldMk cId="1093698361" sldId="289"/>
            <ac:cxnSpMk id="15" creationId="{24B8EA08-5484-48DD-ADAF-3745877D6022}"/>
          </ac:cxnSpMkLst>
        </pc:cxnChg>
      </pc:sldChg>
      <pc:sldChg chg="addSp delSp modSp add modNotesTx">
        <pc:chgData name="Malte Hessenius" userId="83575bcef6e040f9" providerId="LiveId" clId="{C7D7017D-561F-4A93-91B8-67ABE0A6788A}" dt="2020-11-25T11:33:43.196" v="2086" actId="1076"/>
        <pc:sldMkLst>
          <pc:docMk/>
          <pc:sldMk cId="79022016" sldId="290"/>
        </pc:sldMkLst>
        <pc:spChg chg="mod">
          <ac:chgData name="Malte Hessenius" userId="83575bcef6e040f9" providerId="LiveId" clId="{C7D7017D-561F-4A93-91B8-67ABE0A6788A}" dt="2020-11-25T11:30:05.549" v="1984"/>
          <ac:spMkLst>
            <pc:docMk/>
            <pc:sldMk cId="79022016" sldId="290"/>
            <ac:spMk id="10" creationId="{73E3C574-D083-45B0-9EBB-AA7BA8089CD6}"/>
          </ac:spMkLst>
        </pc:spChg>
        <pc:spChg chg="add">
          <ac:chgData name="Malte Hessenius" userId="83575bcef6e040f9" providerId="LiveId" clId="{C7D7017D-561F-4A93-91B8-67ABE0A6788A}" dt="2020-11-25T11:33:39.812" v="2085"/>
          <ac:spMkLst>
            <pc:docMk/>
            <pc:sldMk cId="79022016" sldId="290"/>
            <ac:spMk id="13" creationId="{CFA04D43-5019-4AB9-9BC7-7DB5229099EA}"/>
          </ac:spMkLst>
        </pc:spChg>
        <pc:spChg chg="del">
          <ac:chgData name="Malte Hessenius" userId="83575bcef6e040f9" providerId="LiveId" clId="{C7D7017D-561F-4A93-91B8-67ABE0A6788A}" dt="2020-11-25T11:29:09.525" v="1978" actId="478"/>
          <ac:spMkLst>
            <pc:docMk/>
            <pc:sldMk cId="79022016" sldId="290"/>
            <ac:spMk id="18" creationId="{0B63C802-DAC6-4CD7-A6F9-0C8D8659E07E}"/>
          </ac:spMkLst>
        </pc:spChg>
        <pc:spChg chg="mod">
          <ac:chgData name="Malte Hessenius" userId="83575bcef6e040f9" providerId="LiveId" clId="{C7D7017D-561F-4A93-91B8-67ABE0A6788A}" dt="2020-11-25T11:31:29.105" v="1993" actId="5793"/>
          <ac:spMkLst>
            <pc:docMk/>
            <pc:sldMk cId="79022016" sldId="290"/>
            <ac:spMk id="21" creationId="{AF70E8AD-1F29-4265-9F73-AF3961C7D059}"/>
          </ac:spMkLst>
        </pc:spChg>
        <pc:spChg chg="mod">
          <ac:chgData name="Malte Hessenius" userId="83575bcef6e040f9" providerId="LiveId" clId="{C7D7017D-561F-4A93-91B8-67ABE0A6788A}" dt="2020-11-25T11:33:43.196" v="2086" actId="1076"/>
          <ac:spMkLst>
            <pc:docMk/>
            <pc:sldMk cId="79022016" sldId="290"/>
            <ac:spMk id="25" creationId="{00000000-0000-0000-0000-000000000000}"/>
          </ac:spMkLst>
        </pc:spChg>
      </pc:sldChg>
      <pc:sldChg chg="addSp delSp modSp add">
        <pc:chgData name="Malte Hessenius" userId="83575bcef6e040f9" providerId="LiveId" clId="{C7D7017D-561F-4A93-91B8-67ABE0A6788A}" dt="2020-11-25T15:52:29.820" v="2324"/>
        <pc:sldMkLst>
          <pc:docMk/>
          <pc:sldMk cId="16091142" sldId="291"/>
        </pc:sldMkLst>
        <pc:spChg chg="del">
          <ac:chgData name="Malte Hessenius" userId="83575bcef6e040f9" providerId="LiveId" clId="{C7D7017D-561F-4A93-91B8-67ABE0A6788A}" dt="2020-11-25T11:35:04.364" v="2104" actId="478"/>
          <ac:spMkLst>
            <pc:docMk/>
            <pc:sldMk cId="16091142" sldId="291"/>
            <ac:spMk id="9" creationId="{9C6044DB-932D-4C88-B5FA-4FEF6CC4EF2A}"/>
          </ac:spMkLst>
        </pc:spChg>
        <pc:spChg chg="mod">
          <ac:chgData name="Malte Hessenius" userId="83575bcef6e040f9" providerId="LiveId" clId="{C7D7017D-561F-4A93-91B8-67ABE0A6788A}" dt="2020-11-25T11:40:51.597" v="2187" actId="552"/>
          <ac:spMkLst>
            <pc:docMk/>
            <pc:sldMk cId="16091142" sldId="291"/>
            <ac:spMk id="10" creationId="{73E3C574-D083-45B0-9EBB-AA7BA8089CD6}"/>
          </ac:spMkLst>
        </pc:spChg>
        <pc:spChg chg="del">
          <ac:chgData name="Malte Hessenius" userId="83575bcef6e040f9" providerId="LiveId" clId="{C7D7017D-561F-4A93-91B8-67ABE0A6788A}" dt="2020-11-25T11:33:57.043" v="2090" actId="478"/>
          <ac:spMkLst>
            <pc:docMk/>
            <pc:sldMk cId="16091142" sldId="291"/>
            <ac:spMk id="13" creationId="{CFA04D43-5019-4AB9-9BC7-7DB5229099EA}"/>
          </ac:spMkLst>
        </pc:spChg>
        <pc:spChg chg="mod">
          <ac:chgData name="Malte Hessenius" userId="83575bcef6e040f9" providerId="LiveId" clId="{C7D7017D-561F-4A93-91B8-67ABE0A6788A}" dt="2020-11-25T11:40:57.062" v="2188" actId="552"/>
          <ac:spMkLst>
            <pc:docMk/>
            <pc:sldMk cId="16091142" sldId="291"/>
            <ac:spMk id="14" creationId="{2872EB1B-7B71-42F5-9A61-DB1FA5F839DA}"/>
          </ac:spMkLst>
        </pc:spChg>
        <pc:spChg chg="add mod">
          <ac:chgData name="Malte Hessenius" userId="83575bcef6e040f9" providerId="LiveId" clId="{C7D7017D-561F-4A93-91B8-67ABE0A6788A}" dt="2020-11-25T11:40:51.597" v="2187" actId="552"/>
          <ac:spMkLst>
            <pc:docMk/>
            <pc:sldMk cId="16091142" sldId="291"/>
            <ac:spMk id="15" creationId="{95DAA04F-075E-464B-8DBD-7742D2D6FA44}"/>
          </ac:spMkLst>
        </pc:spChg>
        <pc:spChg chg="add mod">
          <ac:chgData name="Malte Hessenius" userId="83575bcef6e040f9" providerId="LiveId" clId="{C7D7017D-561F-4A93-91B8-67ABE0A6788A}" dt="2020-11-25T11:40:57.062" v="2188" actId="552"/>
          <ac:spMkLst>
            <pc:docMk/>
            <pc:sldMk cId="16091142" sldId="291"/>
            <ac:spMk id="16" creationId="{3114B795-2818-436F-91CF-1D7DA4B932E2}"/>
          </ac:spMkLst>
        </pc:spChg>
        <pc:spChg chg="del">
          <ac:chgData name="Malte Hessenius" userId="83575bcef6e040f9" providerId="LiveId" clId="{C7D7017D-561F-4A93-91B8-67ABE0A6788A}" dt="2020-11-25T11:35:05.313" v="2105" actId="478"/>
          <ac:spMkLst>
            <pc:docMk/>
            <pc:sldMk cId="16091142" sldId="291"/>
            <ac:spMk id="17" creationId="{E9DCD694-0510-4F97-82D6-12D725A4509D}"/>
          </ac:spMkLst>
        </pc:spChg>
        <pc:spChg chg="add mod">
          <ac:chgData name="Malte Hessenius" userId="83575bcef6e040f9" providerId="LiveId" clId="{C7D7017D-561F-4A93-91B8-67ABE0A6788A}" dt="2020-11-25T15:52:17.920" v="2323" actId="115"/>
          <ac:spMkLst>
            <pc:docMk/>
            <pc:sldMk cId="16091142" sldId="291"/>
            <ac:spMk id="18" creationId="{A9AF31B2-3B4A-4FF6-8C78-3E56A5C8444E}"/>
          </ac:spMkLst>
        </pc:spChg>
        <pc:spChg chg="del">
          <ac:chgData name="Malte Hessenius" userId="83575bcef6e040f9" providerId="LiveId" clId="{C7D7017D-561F-4A93-91B8-67ABE0A6788A}" dt="2020-11-25T11:35:06.047" v="2106" actId="478"/>
          <ac:spMkLst>
            <pc:docMk/>
            <pc:sldMk cId="16091142" sldId="291"/>
            <ac:spMk id="19" creationId="{46D94640-BB75-40D0-A9CB-AB5BC40F9F1C}"/>
          </ac:spMkLst>
        </pc:spChg>
        <pc:spChg chg="del">
          <ac:chgData name="Malte Hessenius" userId="83575bcef6e040f9" providerId="LiveId" clId="{C7D7017D-561F-4A93-91B8-67ABE0A6788A}" dt="2020-11-25T15:52:29.820" v="2324"/>
          <ac:spMkLst>
            <pc:docMk/>
            <pc:sldMk cId="16091142" sldId="291"/>
            <ac:spMk id="20" creationId="{E76D463C-02D7-4576-9B5C-E3BFD28951B9}"/>
          </ac:spMkLst>
        </pc:spChg>
        <pc:spChg chg="del">
          <ac:chgData name="Malte Hessenius" userId="83575bcef6e040f9" providerId="LiveId" clId="{C7D7017D-561F-4A93-91B8-67ABE0A6788A}" dt="2020-11-25T11:35:06.549" v="2107" actId="478"/>
          <ac:spMkLst>
            <pc:docMk/>
            <pc:sldMk cId="16091142" sldId="291"/>
            <ac:spMk id="21" creationId="{AF70E8AD-1F29-4265-9F73-AF3961C7D059}"/>
          </ac:spMkLst>
        </pc:spChg>
        <pc:spChg chg="add mod">
          <ac:chgData name="Malte Hessenius" userId="83575bcef6e040f9" providerId="LiveId" clId="{C7D7017D-561F-4A93-91B8-67ABE0A6788A}" dt="2020-11-25T11:40:57.062" v="2188" actId="552"/>
          <ac:spMkLst>
            <pc:docMk/>
            <pc:sldMk cId="16091142" sldId="291"/>
            <ac:spMk id="22" creationId="{F9791F22-4E3F-4EF9-90AA-611C8ED6E56B}"/>
          </ac:spMkLst>
        </pc:spChg>
        <pc:spChg chg="add mod">
          <ac:chgData name="Malte Hessenius" userId="83575bcef6e040f9" providerId="LiveId" clId="{C7D7017D-561F-4A93-91B8-67ABE0A6788A}" dt="2020-11-25T11:40:51.597" v="2187" actId="552"/>
          <ac:spMkLst>
            <pc:docMk/>
            <pc:sldMk cId="16091142" sldId="291"/>
            <ac:spMk id="23" creationId="{37B2659C-758A-4E80-AA50-857012448D1D}"/>
          </ac:spMkLst>
        </pc:spChg>
        <pc:spChg chg="add mod">
          <ac:chgData name="Malte Hessenius" userId="83575bcef6e040f9" providerId="LiveId" clId="{C7D7017D-561F-4A93-91B8-67ABE0A6788A}" dt="2020-11-25T11:40:57.062" v="2188" actId="552"/>
          <ac:spMkLst>
            <pc:docMk/>
            <pc:sldMk cId="16091142" sldId="291"/>
            <ac:spMk id="24" creationId="{2270FA05-9D21-44B4-B1FB-45FB659FF5EF}"/>
          </ac:spMkLst>
        </pc:spChg>
        <pc:spChg chg="mod">
          <ac:chgData name="Malte Hessenius" userId="83575bcef6e040f9" providerId="LiveId" clId="{C7D7017D-561F-4A93-91B8-67ABE0A6788A}" dt="2020-11-25T11:34:02.830" v="2102" actId="20577"/>
          <ac:spMkLst>
            <pc:docMk/>
            <pc:sldMk cId="16091142" sldId="291"/>
            <ac:spMk id="25" creationId="{00000000-0000-0000-0000-000000000000}"/>
          </ac:spMkLst>
        </pc:spChg>
        <pc:cxnChg chg="del">
          <ac:chgData name="Malte Hessenius" userId="83575bcef6e040f9" providerId="LiveId" clId="{C7D7017D-561F-4A93-91B8-67ABE0A6788A}" dt="2020-11-25T11:35:07.250" v="2108" actId="478"/>
          <ac:cxnSpMkLst>
            <pc:docMk/>
            <pc:sldMk cId="16091142" sldId="291"/>
            <ac:cxnSpMk id="6" creationId="{0D8E6953-B5B0-44DD-82DD-EC3A1B512FBE}"/>
          </ac:cxnSpMkLst>
        </pc:cxnChg>
      </pc:sldChg>
      <pc:sldChg chg="add del">
        <pc:chgData name="Malte Hessenius" userId="83575bcef6e040f9" providerId="LiveId" clId="{C7D7017D-561F-4A93-91B8-67ABE0A6788A}" dt="2020-11-25T11:33:48.412" v="2088" actId="2696"/>
        <pc:sldMkLst>
          <pc:docMk/>
          <pc:sldMk cId="3175441547" sldId="291"/>
        </pc:sldMkLst>
      </pc:sldChg>
    </pc:docChg>
  </pc:docChgLst>
  <pc:docChgLst>
    <pc:chgData name="Malte Hessenius" userId="83575bcef6e040f9" providerId="LiveId" clId="{8D911976-5CF8-4EAB-B313-69E0FE5E440F}"/>
    <pc:docChg chg="custSel modSld">
      <pc:chgData name="Malte Hessenius" userId="83575bcef6e040f9" providerId="LiveId" clId="{8D911976-5CF8-4EAB-B313-69E0FE5E440F}" dt="2020-11-25T19:02:45.335" v="61" actId="1076"/>
      <pc:docMkLst>
        <pc:docMk/>
      </pc:docMkLst>
      <pc:sldChg chg="modSp">
        <pc:chgData name="Malte Hessenius" userId="83575bcef6e040f9" providerId="LiveId" clId="{8D911976-5CF8-4EAB-B313-69E0FE5E440F}" dt="2020-11-25T18:27:36.700" v="26" actId="20577"/>
        <pc:sldMkLst>
          <pc:docMk/>
          <pc:sldMk cId="2035490840" sldId="270"/>
        </pc:sldMkLst>
        <pc:spChg chg="mod">
          <ac:chgData name="Malte Hessenius" userId="83575bcef6e040f9" providerId="LiveId" clId="{8D911976-5CF8-4EAB-B313-69E0FE5E440F}" dt="2020-11-25T18:27:36.700" v="26" actId="20577"/>
          <ac:spMkLst>
            <pc:docMk/>
            <pc:sldMk cId="2035490840" sldId="270"/>
            <ac:spMk id="17" creationId="{00000000-0000-0000-0000-000000000000}"/>
          </ac:spMkLst>
        </pc:spChg>
      </pc:sldChg>
      <pc:sldChg chg="modSp">
        <pc:chgData name="Malte Hessenius" userId="83575bcef6e040f9" providerId="LiveId" clId="{8D911976-5CF8-4EAB-B313-69E0FE5E440F}" dt="2020-11-25T19:02:45.335" v="61" actId="1076"/>
        <pc:sldMkLst>
          <pc:docMk/>
          <pc:sldMk cId="16091142" sldId="291"/>
        </pc:sldMkLst>
        <pc:spChg chg="mod">
          <ac:chgData name="Malte Hessenius" userId="83575bcef6e040f9" providerId="LiveId" clId="{8D911976-5CF8-4EAB-B313-69E0FE5E440F}" dt="2020-11-25T19:02:45.335" v="61" actId="1076"/>
          <ac:spMkLst>
            <pc:docMk/>
            <pc:sldMk cId="16091142" sldId="291"/>
            <ac:spMk id="23" creationId="{37B2659C-758A-4E80-AA50-857012448D1D}"/>
          </ac:spMkLst>
        </pc:spChg>
        <pc:spChg chg="mod">
          <ac:chgData name="Malte Hessenius" userId="83575bcef6e040f9" providerId="LiveId" clId="{8D911976-5CF8-4EAB-B313-69E0FE5E440F}" dt="2020-11-25T19:02:43.650" v="60" actId="5793"/>
          <ac:spMkLst>
            <pc:docMk/>
            <pc:sldMk cId="16091142" sldId="291"/>
            <ac:spMk id="25" creationId="{00000000-0000-0000-0000-000000000000}"/>
          </ac:spMkLst>
        </pc:spChg>
      </pc:sldChg>
    </pc:docChg>
  </pc:docChgLst>
  <pc:docChgLst>
    <pc:chgData name="Malte Hessenius" userId="83575bcef6e040f9" providerId="LiveId" clId="{8692F4E5-0E12-417F-8AA3-CB28AF2EC771}"/>
    <pc:docChg chg="delSld">
      <pc:chgData name="Malte Hessenius" userId="83575bcef6e040f9" providerId="LiveId" clId="{8692F4E5-0E12-417F-8AA3-CB28AF2EC771}" dt="2020-11-25T15:56:38.370" v="2" actId="2696"/>
      <pc:docMkLst>
        <pc:docMk/>
      </pc:docMkLst>
      <pc:sldChg chg="del">
        <pc:chgData name="Malte Hessenius" userId="83575bcef6e040f9" providerId="LiveId" clId="{8692F4E5-0E12-417F-8AA3-CB28AF2EC771}" dt="2020-11-25T15:56:38.370" v="2" actId="2696"/>
        <pc:sldMkLst>
          <pc:docMk/>
          <pc:sldMk cId="3039962298" sldId="263"/>
        </pc:sldMkLst>
      </pc:sldChg>
      <pc:sldChg chg="del">
        <pc:chgData name="Malte Hessenius" userId="83575bcef6e040f9" providerId="LiveId" clId="{8692F4E5-0E12-417F-8AA3-CB28AF2EC771}" dt="2020-11-25T15:56:37.350" v="1" actId="2696"/>
        <pc:sldMkLst>
          <pc:docMk/>
          <pc:sldMk cId="1537243908" sldId="272"/>
        </pc:sldMkLst>
      </pc:sldChg>
      <pc:sldChg chg="del">
        <pc:chgData name="Malte Hessenius" userId="83575bcef6e040f9" providerId="LiveId" clId="{8692F4E5-0E12-417F-8AA3-CB28AF2EC771}" dt="2020-11-25T15:56:28.050" v="0" actId="2696"/>
        <pc:sldMkLst>
          <pc:docMk/>
          <pc:sldMk cId="2977964066" sldId="28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D12E4-DE7F-4823-9203-BA56956F0BE1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C6B00-048F-4498-A169-F9D5175595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7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9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04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0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Energy Efficiency renovation (100% coefficient, no substance)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High-efficiency co-generation and district heating 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Among others</a:t>
            </a:r>
            <a:endParaRPr lang="en-US" sz="1700" dirty="0">
              <a:solidFill>
                <a:srgbClr val="008080"/>
              </a:solidFill>
            </a:endParaRP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Almost half of the climate spending but only &lt;15% of EU’s GHG emissions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Methodological flaws as highlighted by European Court of Auditors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Negative impact on climate not taken into account</a:t>
            </a:r>
            <a:endParaRPr lang="en-US" sz="1700" dirty="0">
              <a:solidFill>
                <a:srgbClr val="008080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4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Projects-companies: </a:t>
            </a:r>
            <a:r>
              <a:rPr lang="en-GB" sz="1200" dirty="0">
                <a:solidFill>
                  <a:prstClr val="black"/>
                </a:solidFill>
              </a:rPr>
              <a:t>Relatively straight-forward. Does the project fall under the scope of the Taxonomy? If so, does it comply with the screening criteria?</a:t>
            </a:r>
            <a:endParaRPr lang="en-US" sz="12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en-GB" dirty="0"/>
              <a:t>Households: for e-vehicles it is eligible. For others: “no climate relevance”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Municipalities: Should be possible. May requires some thinking. E.g. public transport - </a:t>
            </a:r>
            <a:r>
              <a:rPr lang="en-GB" sz="1200" i="1" dirty="0"/>
              <a:t>Share of renewable energy in transport fuel consumption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42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6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5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9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Sweatman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cautioned that not getting taxonomy recognition doesn’t mean activities are bad for the environment. “Creating a COVID vaccine, for example, is very important but it just has a zero impact on climate, it’s just neutral,” he said. “Another thing people confuse: taxonomy doesn’t tell you what you can do, it tells you what you can label — go ahead and do whatever you want on multiple projects, just don’t tell us things we know aren't green as green.”</a:t>
            </a:r>
            <a:endParaRPr lang="en-GB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9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0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0" dirty="0">
                <a:solidFill>
                  <a:srgbClr val="231F20"/>
                </a:solidFill>
                <a:cs typeface="Gill Sans MT"/>
              </a:rPr>
              <a:t>SFDR: Is </a:t>
            </a:r>
            <a:r>
              <a:rPr lang="en-US" sz="1200" spc="35" dirty="0">
                <a:solidFill>
                  <a:srgbClr val="231F20"/>
                </a:solidFill>
                <a:cs typeface="Gill Sans MT"/>
              </a:rPr>
              <a:t>supplemented </a:t>
            </a:r>
            <a:r>
              <a:rPr lang="en-US" sz="1200" spc="30" dirty="0">
                <a:solidFill>
                  <a:srgbClr val="231F20"/>
                </a:solidFill>
                <a:cs typeface="Gill Sans MT"/>
              </a:rPr>
              <a:t>by </a:t>
            </a:r>
            <a:r>
              <a:rPr lang="en-US" sz="1200" spc="15" dirty="0">
                <a:solidFill>
                  <a:srgbClr val="231F20"/>
                </a:solidFill>
                <a:cs typeface="Gill Sans MT"/>
              </a:rPr>
              <a:t>the </a:t>
            </a:r>
            <a:r>
              <a:rPr lang="en-US" sz="1200" spc="-5" dirty="0">
                <a:solidFill>
                  <a:srgbClr val="231F20"/>
                </a:solidFill>
                <a:cs typeface="Gill Sans MT"/>
              </a:rPr>
              <a:t>EU </a:t>
            </a:r>
            <a:r>
              <a:rPr lang="en-US" sz="1200" spc="20" dirty="0">
                <a:solidFill>
                  <a:srgbClr val="231F20"/>
                </a:solidFill>
                <a:cs typeface="Gill Sans MT"/>
              </a:rPr>
              <a:t>taxonomy definitions </a:t>
            </a:r>
            <a:r>
              <a:rPr lang="en-US" sz="1200" spc="50" dirty="0">
                <a:solidFill>
                  <a:srgbClr val="231F20"/>
                </a:solidFill>
                <a:cs typeface="Gill Sans MT"/>
              </a:rPr>
              <a:t>and </a:t>
            </a:r>
            <a:r>
              <a:rPr lang="en-US" sz="1200" spc="55" dirty="0">
                <a:solidFill>
                  <a:srgbClr val="231F20"/>
                </a:solidFill>
                <a:cs typeface="Gill Sans MT"/>
              </a:rPr>
              <a:t>mandates </a:t>
            </a:r>
            <a:r>
              <a:rPr lang="en-US" sz="1200" spc="25" dirty="0">
                <a:solidFill>
                  <a:srgbClr val="231F20"/>
                </a:solidFill>
                <a:cs typeface="Gill Sans MT"/>
              </a:rPr>
              <a:t>investment </a:t>
            </a:r>
            <a:r>
              <a:rPr lang="en-US" sz="1200" spc="35" dirty="0">
                <a:solidFill>
                  <a:srgbClr val="231F20"/>
                </a:solidFill>
                <a:cs typeface="Gill Sans MT"/>
              </a:rPr>
              <a:t>firms </a:t>
            </a:r>
            <a:r>
              <a:rPr lang="en-US" sz="1200" spc="50" dirty="0">
                <a:solidFill>
                  <a:srgbClr val="231F20"/>
                </a:solidFill>
                <a:cs typeface="Gill Sans MT"/>
              </a:rPr>
              <a:t>and </a:t>
            </a:r>
            <a:r>
              <a:rPr lang="en-US" sz="1200" spc="35" dirty="0">
                <a:solidFill>
                  <a:srgbClr val="231F20"/>
                </a:solidFill>
                <a:cs typeface="Gill Sans MT"/>
              </a:rPr>
              <a:t>advisors </a:t>
            </a:r>
            <a:r>
              <a:rPr lang="en-US" sz="1200" spc="-15" dirty="0">
                <a:solidFill>
                  <a:srgbClr val="231F20"/>
                </a:solidFill>
                <a:cs typeface="Gill Sans MT"/>
              </a:rPr>
              <a:t>to </a:t>
            </a:r>
            <a:r>
              <a:rPr lang="en-US" sz="1200" spc="40" dirty="0">
                <a:solidFill>
                  <a:srgbClr val="231F20"/>
                </a:solidFill>
                <a:cs typeface="Gill Sans MT"/>
              </a:rPr>
              <a:t>address </a:t>
            </a:r>
            <a:r>
              <a:rPr lang="en-US" sz="1200" spc="10" dirty="0">
                <a:solidFill>
                  <a:srgbClr val="231F20"/>
                </a:solidFill>
                <a:cs typeface="Gill Sans MT"/>
              </a:rPr>
              <a:t>the  </a:t>
            </a:r>
            <a:r>
              <a:rPr lang="en-US" sz="1200" spc="20" dirty="0">
                <a:solidFill>
                  <a:srgbClr val="231F20"/>
                </a:solidFill>
                <a:cs typeface="Gill Sans MT"/>
              </a:rPr>
              <a:t>environmental</a:t>
            </a:r>
            <a:r>
              <a:rPr lang="en-US" sz="1200" spc="-5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200" spc="30" dirty="0">
                <a:solidFill>
                  <a:srgbClr val="231F20"/>
                </a:solidFill>
                <a:cs typeface="Gill Sans MT"/>
              </a:rPr>
              <a:t>sustainability</a:t>
            </a:r>
            <a:r>
              <a:rPr lang="en-US" sz="1200" spc="-5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200" spc="35" dirty="0">
                <a:solidFill>
                  <a:srgbClr val="231F20"/>
                </a:solidFill>
                <a:cs typeface="Gill Sans MT"/>
              </a:rPr>
              <a:t>of</a:t>
            </a:r>
            <a:r>
              <a:rPr lang="en-US" sz="12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200" spc="30" dirty="0">
                <a:solidFill>
                  <a:srgbClr val="231F20"/>
                </a:solidFill>
                <a:cs typeface="Gill Sans MT"/>
              </a:rPr>
              <a:t>investments</a:t>
            </a:r>
            <a:endParaRPr lang="en-US" sz="1200" b="1" spc="-15" dirty="0">
              <a:solidFill>
                <a:srgbClr val="002060"/>
              </a:solidFill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15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Ensuring the availability of granular data through upgraded reporting (link to NFRD and the Sustain)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development of practical guidance to provide clarity on the selection and exclusion of certain indicators and activities are ways to improve.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5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7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0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3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6B00-048F-4498-A169-F9D5175595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6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mcom.de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limcom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 userDrawn="1"/>
        </p:nvSpPr>
        <p:spPr>
          <a:xfrm rot="16200000">
            <a:off x="11744125" y="6410123"/>
            <a:ext cx="447152" cy="448602"/>
          </a:xfrm>
          <a:custGeom>
            <a:avLst/>
            <a:gdLst/>
            <a:ahLst/>
            <a:cxnLst/>
            <a:rect l="l" t="t" r="r" b="b"/>
            <a:pathLst>
              <a:path w="414020" h="1872614">
                <a:moveTo>
                  <a:pt x="0" y="1872005"/>
                </a:moveTo>
                <a:lnTo>
                  <a:pt x="413994" y="1872005"/>
                </a:lnTo>
                <a:lnTo>
                  <a:pt x="413994" y="0"/>
                </a:lnTo>
                <a:lnTo>
                  <a:pt x="0" y="0"/>
                </a:lnTo>
                <a:lnTo>
                  <a:pt x="0" y="1872005"/>
                </a:lnTo>
                <a:close/>
              </a:path>
            </a:pathLst>
          </a:custGeom>
          <a:solidFill>
            <a:srgbClr val="0B2C5B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 rot="16200000">
            <a:off x="-3292022" y="3292022"/>
            <a:ext cx="6858000" cy="273956"/>
          </a:xfrm>
          <a:custGeom>
            <a:avLst/>
            <a:gdLst/>
            <a:ahLst/>
            <a:cxnLst/>
            <a:rect l="l" t="t" r="r" b="b"/>
            <a:pathLst>
              <a:path w="414020" h="1872614">
                <a:moveTo>
                  <a:pt x="0" y="1872005"/>
                </a:moveTo>
                <a:lnTo>
                  <a:pt x="413994" y="1872005"/>
                </a:lnTo>
                <a:lnTo>
                  <a:pt x="413994" y="0"/>
                </a:lnTo>
                <a:lnTo>
                  <a:pt x="0" y="0"/>
                </a:lnTo>
                <a:lnTo>
                  <a:pt x="0" y="1872005"/>
                </a:lnTo>
                <a:close/>
              </a:path>
            </a:pathLst>
          </a:custGeom>
          <a:solidFill>
            <a:srgbClr val="0B2C5B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 userDrawn="1"/>
        </p:nvSpPr>
        <p:spPr>
          <a:xfrm rot="16200000">
            <a:off x="5913551" y="832233"/>
            <a:ext cx="137005" cy="11654902"/>
          </a:xfrm>
          <a:custGeom>
            <a:avLst/>
            <a:gdLst/>
            <a:ahLst/>
            <a:cxnLst/>
            <a:rect l="l" t="t" r="r" b="b"/>
            <a:pathLst>
              <a:path w="414020" h="8820150">
                <a:moveTo>
                  <a:pt x="0" y="8819997"/>
                </a:moveTo>
                <a:lnTo>
                  <a:pt x="413994" y="8819997"/>
                </a:lnTo>
                <a:lnTo>
                  <a:pt x="413994" y="0"/>
                </a:lnTo>
                <a:lnTo>
                  <a:pt x="0" y="0"/>
                </a:lnTo>
                <a:lnTo>
                  <a:pt x="0" y="8819997"/>
                </a:lnTo>
                <a:close/>
              </a:path>
            </a:pathLst>
          </a:custGeom>
          <a:solidFill>
            <a:srgbClr val="C0BEBA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43400" y="6410847"/>
            <a:ext cx="448602" cy="447153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1B3DD778-667D-4410-BDDE-0BC84006B97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7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3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6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053451E-08BA-4614-ACE0-C6BE5408F9DB}"/>
              </a:ext>
            </a:extLst>
          </p:cNvPr>
          <p:cNvSpPr/>
          <p:nvPr userDrawn="1"/>
        </p:nvSpPr>
        <p:spPr bwMode="gray">
          <a:xfrm>
            <a:off x="0" y="1637679"/>
            <a:ext cx="7096991" cy="5220321"/>
          </a:xfrm>
          <a:prstGeom prst="rect">
            <a:avLst/>
          </a:prstGeom>
          <a:solidFill>
            <a:srgbClr val="53794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4DBCC8F-9347-4E40-90E1-98EA79070F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217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5" imgW="530" imgH="531" progId="TCLayout.ActiveDocument.1">
                  <p:embed/>
                </p:oleObj>
              </mc:Choice>
              <mc:Fallback>
                <p:oleObj name="think-cell Folie" r:id="rId5" imgW="530" imgH="53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4DBCC8F-9347-4E40-90E1-98EA79070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CE82270-0F51-48DE-A400-7BA4AB5D7EB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1059873" y="2035580"/>
            <a:ext cx="4654800" cy="4769312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289117" y="2336800"/>
            <a:ext cx="4349683" cy="2366765"/>
          </a:xfrm>
        </p:spPr>
        <p:txBody>
          <a:bodyPr anchor="b" anchorCtr="0"/>
          <a:lstStyle>
            <a:lvl1pPr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hinzufügen</a:t>
            </a:r>
            <a:endParaRPr lang="en-US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289117" y="4869806"/>
            <a:ext cx="4349683" cy="35051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</a:t>
            </a:r>
            <a:r>
              <a:rPr lang="en-US" err="1"/>
              <a:t>Untertitelformat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02452" y="6285347"/>
            <a:ext cx="4336348" cy="3070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Ort, Datum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9117" y="5905500"/>
            <a:ext cx="4349683" cy="304800"/>
          </a:xfrm>
        </p:spPr>
        <p:txBody>
          <a:bodyPr anchor="b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5F463A8B-7A16-4913-A436-C7C72E4EB4C7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9245" y="282405"/>
            <a:ext cx="2125765" cy="1141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5AA77F8-C88C-42AF-9FC0-FB38AC021873}"/>
              </a:ext>
            </a:extLst>
          </p:cNvPr>
          <p:cNvGrpSpPr/>
          <p:nvPr userDrawn="1"/>
        </p:nvGrpSpPr>
        <p:grpSpPr>
          <a:xfrm>
            <a:off x="7714779" y="4907862"/>
            <a:ext cx="3174769" cy="1684567"/>
            <a:chOff x="3949313" y="-435825"/>
            <a:chExt cx="3098241" cy="1684567"/>
          </a:xfrm>
        </p:grpSpPr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7898762F-1A7A-44A4-BB9B-3FBF5E51A3AB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3965652" y="-435825"/>
              <a:ext cx="23415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sz="1100" b="1"/>
                <a:t>Climate &amp; Company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en-GB" sz="1100" kern="1200" err="1">
                  <a:solidFill>
                    <a:schemeClr val="tx1"/>
                  </a:solidFill>
                  <a:latin typeface="Arial" pitchFamily="34" charset="0"/>
                  <a:ea typeface="Frutiger LT 47 LightCn" charset="0"/>
                  <a:cs typeface="Frutiger LT 47 LightCn" charset="0"/>
                </a:rPr>
                <a:t>Ahornallee</a:t>
              </a:r>
              <a:r>
                <a:rPr lang="en-GB" sz="1100" kern="1200">
                  <a:solidFill>
                    <a:schemeClr val="tx1"/>
                  </a:solidFill>
                  <a:latin typeface="Arial" pitchFamily="34" charset="0"/>
                  <a:ea typeface="Frutiger LT 47 LightCn" charset="0"/>
                  <a:cs typeface="Frutiger LT 47 LightCn" charset="0"/>
                </a:rPr>
                <a:t> 2</a:t>
              </a:r>
              <a:br>
                <a:rPr lang="en-GB" sz="1100" kern="1200">
                  <a:solidFill>
                    <a:schemeClr val="tx1"/>
                  </a:solidFill>
                  <a:latin typeface="Arial" pitchFamily="34" charset="0"/>
                  <a:ea typeface="Frutiger LT 47 LightCn" charset="0"/>
                  <a:cs typeface="Frutiger LT 47 LightCn" charset="0"/>
                </a:rPr>
              </a:br>
              <a:r>
                <a:rPr lang="en-US" sz="1100"/>
                <a:t>12623 Berlin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B6F6F25-644D-478D-89F3-B820B5A507FE}"/>
                </a:ext>
              </a:extLst>
            </p:cNvPr>
            <p:cNvGrpSpPr/>
            <p:nvPr userDrawn="1"/>
          </p:nvGrpSpPr>
          <p:grpSpPr>
            <a:xfrm>
              <a:off x="3949313" y="316126"/>
              <a:ext cx="3098241" cy="932616"/>
              <a:chOff x="3695313" y="451894"/>
              <a:chExt cx="3098241" cy="932616"/>
            </a:xfrm>
          </p:grpSpPr>
          <p:sp>
            <p:nvSpPr>
              <p:cNvPr id="17" name="Inhaltsplatzhalter 2">
                <a:extLst>
                  <a:ext uri="{FF2B5EF4-FFF2-40B4-BE49-F238E27FC236}">
                    <a16:creationId xmlns:a16="http://schemas.microsoft.com/office/drawing/2014/main" id="{7926357F-188A-454A-8214-D1858832AB24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>
                <a:off x="4110243" y="772330"/>
                <a:ext cx="2683311" cy="28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  <a:hlinkClick r:id="rId8"/>
                  </a:rPr>
                  <a:t>www.climcom.de</a:t>
                </a: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 </a:t>
                </a:r>
              </a:p>
            </p:txBody>
          </p:sp>
          <p:pic>
            <p:nvPicPr>
              <p:cNvPr id="18" name="Bild 8">
                <a:extLst>
                  <a:ext uri="{FF2B5EF4-FFF2-40B4-BE49-F238E27FC236}">
                    <a16:creationId xmlns:a16="http://schemas.microsoft.com/office/drawing/2014/main" id="{13206442-EACF-486E-9C10-0C086A4C65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1652" y="539417"/>
                <a:ext cx="232913" cy="232913"/>
              </a:xfrm>
              <a:prstGeom prst="rect">
                <a:avLst/>
              </a:prstGeom>
            </p:spPr>
          </p:pic>
          <p:sp>
            <p:nvSpPr>
              <p:cNvPr id="19" name="Textfeld 11">
                <a:extLst>
                  <a:ext uri="{FF2B5EF4-FFF2-40B4-BE49-F238E27FC236}">
                    <a16:creationId xmlns:a16="http://schemas.microsoft.com/office/drawing/2014/main" id="{E42EB9CB-7175-4186-8D27-3CA8532E1D31}"/>
                  </a:ext>
                </a:extLst>
              </p:cNvPr>
              <p:cNvSpPr txBox="1"/>
              <p:nvPr userDrawn="1"/>
            </p:nvSpPr>
            <p:spPr>
              <a:xfrm>
                <a:off x="3993615" y="451894"/>
                <a:ext cx="2590065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linkedin.com/company/climate-and-company</a:t>
                </a:r>
              </a:p>
            </p:txBody>
          </p:sp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C0749156-B000-47A3-92BE-4FB60D6D28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313" y="831632"/>
                <a:ext cx="237744" cy="237744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F61D3A64-4B6A-4350-8914-867BCE8433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1652" y="1146766"/>
                <a:ext cx="237744" cy="237744"/>
              </a:xfrm>
              <a:prstGeom prst="rect">
                <a:avLst/>
              </a:prstGeom>
            </p:spPr>
          </p:pic>
          <p:sp>
            <p:nvSpPr>
              <p:cNvPr id="22" name="Inhaltsplatzhalter 2">
                <a:extLst>
                  <a:ext uri="{FF2B5EF4-FFF2-40B4-BE49-F238E27FC236}">
                    <a16:creationId xmlns:a16="http://schemas.microsoft.com/office/drawing/2014/main" id="{B58A633E-3327-40F4-872F-47A39C454506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>
                <a:off x="4110242" y="1057562"/>
                <a:ext cx="2683311" cy="28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hello@climcom.de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06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Ing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AFE3544E-3694-4AE6-8A77-CC208782C668}"/>
              </a:ext>
            </a:extLst>
          </p:cNvPr>
          <p:cNvSpPr/>
          <p:nvPr userDrawn="1"/>
        </p:nvSpPr>
        <p:spPr>
          <a:xfrm>
            <a:off x="8630292" y="0"/>
            <a:ext cx="3561708" cy="6858000"/>
          </a:xfrm>
          <a:prstGeom prst="rect">
            <a:avLst/>
          </a:prstGeom>
          <a:solidFill>
            <a:srgbClr val="7D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&amp; Company</a:t>
            </a:r>
          </a:p>
          <a:p>
            <a:pPr algn="ctr"/>
            <a:r>
              <a:rPr lang="en-GB" sz="18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Climateandcompany.de</a:t>
            </a:r>
          </a:p>
          <a:p>
            <a:pPr algn="ctr"/>
            <a:endParaRPr lang="en-GB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Frankfurt School</a:t>
            </a:r>
          </a:p>
          <a:p>
            <a:pPr algn="ctr"/>
            <a:r>
              <a:rPr lang="en-GB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UNEP Centre for Climate </a:t>
            </a:r>
          </a:p>
          <a:p>
            <a:pPr algn="ctr"/>
            <a:r>
              <a:rPr lang="en-GB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Sustainable Energy Finance</a:t>
            </a:r>
          </a:p>
          <a:p>
            <a:pPr algn="ctr"/>
            <a:r>
              <a:rPr lang="en-GB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fs-unep-centre.org</a:t>
            </a:r>
          </a:p>
          <a:p>
            <a:pPr algn="ctr"/>
            <a:endParaRPr lang="en-GB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b="1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Germanwatch</a:t>
            </a:r>
            <a:endParaRPr lang="en-GB" sz="1800" b="1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Germanwatch.org</a:t>
            </a:r>
          </a:p>
          <a:p>
            <a:pPr algn="ctr"/>
            <a:endParaRPr lang="en-GB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80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4DBCC8F-9347-4E40-90E1-98EA79070F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8035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530" imgH="531" progId="TCLayout.ActiveDocument.1">
                  <p:embed/>
                </p:oleObj>
              </mc:Choice>
              <mc:Fallback>
                <p:oleObj name="think-cell Folie" r:id="rId5" imgW="530" imgH="53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4DBCC8F-9347-4E40-90E1-98EA79070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CE82270-0F51-48DE-A400-7BA4AB5D7EB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784863" y="1988194"/>
            <a:ext cx="4349683" cy="2366765"/>
          </a:xfrm>
        </p:spPr>
        <p:txBody>
          <a:bodyPr anchor="ctr" anchorCtr="0"/>
          <a:lstStyle>
            <a:lvl1pPr algn="ctr"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durch</a:t>
            </a:r>
            <a:r>
              <a:rPr lang="en-US"/>
              <a:t> </a:t>
            </a:r>
            <a:r>
              <a:rPr lang="en-US" err="1"/>
              <a:t>Klicken</a:t>
            </a:r>
            <a:r>
              <a:rPr lang="en-US"/>
              <a:t> </a:t>
            </a:r>
            <a:r>
              <a:rPr lang="en-US" err="1"/>
              <a:t>hinzufügen</a:t>
            </a:r>
            <a:endParaRPr lang="en-US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784862" y="4692253"/>
            <a:ext cx="4349683" cy="350515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</a:t>
            </a:r>
            <a:r>
              <a:rPr lang="en-US" err="1"/>
              <a:t>Untertitelformat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04348" y="6232081"/>
            <a:ext cx="4336348" cy="3070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Ort, Datum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91013" y="5852234"/>
            <a:ext cx="4349683" cy="304800"/>
          </a:xfrm>
        </p:spPr>
        <p:txBody>
          <a:bodyPr anchor="b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4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CE7252-29FB-4907-8C4E-66A9B70423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07" y="131239"/>
            <a:ext cx="3112343" cy="1423319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1DCAE160-E7E8-4748-94C4-F551B049A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91" y="165961"/>
            <a:ext cx="3899868" cy="12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3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CEEE0-C5FD-411F-91E3-C95D5764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C1417-0D7D-4BDB-92A6-D5A5343DE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BE7C5-2156-4744-8020-A2086844A62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CCF722A-49C0-43E1-8D38-EB1DCCC98E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666" y="1466917"/>
            <a:ext cx="10591800" cy="4640920"/>
          </a:xfrm>
          <a:solidFill>
            <a:srgbClr val="F6F6F8"/>
          </a:solidFill>
          <a:ln w="19050">
            <a:solidFill>
              <a:srgbClr val="53794A"/>
            </a:solidFill>
          </a:ln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baseline="0"/>
            </a:lvl1pPr>
            <a:lvl2pPr marL="539750" indent="-285750">
              <a:buClr>
                <a:srgbClr val="53794A"/>
              </a:buClr>
              <a:buFont typeface="Wingdings" panose="05000000000000000000" pitchFamily="2" charset="2"/>
              <a:buChar char="Ø"/>
              <a:defRPr sz="1600"/>
            </a:lvl2pPr>
          </a:lstStyle>
          <a:p>
            <a:pPr lvl="0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</p:txBody>
      </p:sp>
    </p:spTree>
    <p:extLst>
      <p:ext uri="{BB962C8B-B14F-4D97-AF65-F5344CB8AC3E}">
        <p14:creationId xmlns:p14="http://schemas.microsoft.com/office/powerpoint/2010/main" val="370268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63CB0A-F363-48DC-87FC-DC0D97BE5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1589" y="6478480"/>
            <a:ext cx="895905" cy="275172"/>
          </a:xfrm>
        </p:spPr>
        <p:txBody>
          <a:bodyPr/>
          <a:lstStyle/>
          <a:p>
            <a:fld id="{9E1BE7C5-2156-4744-8020-A2086844A62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eBy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FFD1DC-C48E-4E65-BAD8-9541B47A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3146-ECF7-48EA-951E-53BD76DB1AD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0DC000-B140-4757-87A8-DF558292F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BE7C5-2156-4744-8020-A2086844A624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FA66C6E-D0BB-4CA4-B87F-D20B9FE4079A}"/>
              </a:ext>
            </a:extLst>
          </p:cNvPr>
          <p:cNvGrpSpPr/>
          <p:nvPr userDrawn="1"/>
        </p:nvGrpSpPr>
        <p:grpSpPr>
          <a:xfrm>
            <a:off x="6285639" y="5020309"/>
            <a:ext cx="4945778" cy="932616"/>
            <a:chOff x="2101776" y="316126"/>
            <a:chExt cx="4945778" cy="932616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F105C056-4D8E-408A-9A09-3234C7563DDC}"/>
                </a:ext>
              </a:extLst>
            </p:cNvPr>
            <p:cNvSpPr txBox="1">
              <a:spLocks/>
            </p:cNvSpPr>
            <p:nvPr userDrawn="1"/>
          </p:nvSpPr>
          <p:spPr bwMode="gray">
            <a:xfrm>
              <a:off x="2101776" y="428662"/>
              <a:ext cx="23415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sz="1100" b="1"/>
                <a:t>Climate &amp; Company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en-GB" sz="1100" kern="1200">
                  <a:solidFill>
                    <a:schemeClr val="tx1"/>
                  </a:solidFill>
                  <a:latin typeface="Arial" pitchFamily="34" charset="0"/>
                  <a:ea typeface="Frutiger LT 47 LightCn" charset="0"/>
                  <a:cs typeface="Frutiger LT 47 LightCn" charset="0"/>
                </a:rPr>
                <a:t>Ahornallee2</a:t>
              </a:r>
              <a:br>
                <a:rPr lang="en-GB" sz="1100" kern="1200">
                  <a:solidFill>
                    <a:schemeClr val="tx1"/>
                  </a:solidFill>
                  <a:latin typeface="Arial" pitchFamily="34" charset="0"/>
                  <a:ea typeface="Frutiger LT 47 LightCn" charset="0"/>
                  <a:cs typeface="Frutiger LT 47 LightCn" charset="0"/>
                </a:rPr>
              </a:br>
              <a:r>
                <a:rPr lang="en-US" sz="1100"/>
                <a:t>12623 Berlin</a:t>
              </a: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97CAE0-C416-40FE-AFAA-4930760DE9F8}"/>
                </a:ext>
              </a:extLst>
            </p:cNvPr>
            <p:cNvGrpSpPr/>
            <p:nvPr userDrawn="1"/>
          </p:nvGrpSpPr>
          <p:grpSpPr>
            <a:xfrm>
              <a:off x="3949313" y="316126"/>
              <a:ext cx="3098241" cy="932616"/>
              <a:chOff x="3695313" y="451894"/>
              <a:chExt cx="3098241" cy="932616"/>
            </a:xfrm>
          </p:grpSpPr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F8C1DB6D-8C18-4E55-81CA-8E33DD23D088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>
                <a:off x="4110243" y="772330"/>
                <a:ext cx="2683311" cy="28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  <a:hlinkClick r:id="rId2"/>
                  </a:rPr>
                  <a:t>www.climcom.de</a:t>
                </a: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 </a:t>
                </a:r>
              </a:p>
            </p:txBody>
          </p:sp>
          <p:pic>
            <p:nvPicPr>
              <p:cNvPr id="9" name="Bild 8">
                <a:extLst>
                  <a:ext uri="{FF2B5EF4-FFF2-40B4-BE49-F238E27FC236}">
                    <a16:creationId xmlns:a16="http://schemas.microsoft.com/office/drawing/2014/main" id="{78163017-6486-4841-A9C5-37F2A4F0CE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1652" y="539417"/>
                <a:ext cx="232913" cy="232913"/>
              </a:xfrm>
              <a:prstGeom prst="rect">
                <a:avLst/>
              </a:prstGeom>
            </p:spPr>
          </p:pic>
          <p:sp>
            <p:nvSpPr>
              <p:cNvPr id="10" name="Textfeld 11">
                <a:extLst>
                  <a:ext uri="{FF2B5EF4-FFF2-40B4-BE49-F238E27FC236}">
                    <a16:creationId xmlns:a16="http://schemas.microsoft.com/office/drawing/2014/main" id="{9D3146FE-5F63-479C-9096-30A8092B1917}"/>
                  </a:ext>
                </a:extLst>
              </p:cNvPr>
              <p:cNvSpPr txBox="1"/>
              <p:nvPr userDrawn="1"/>
            </p:nvSpPr>
            <p:spPr>
              <a:xfrm>
                <a:off x="3993615" y="451894"/>
                <a:ext cx="2590065" cy="35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linkedin.com/company/climate-and-company</a:t>
                </a:r>
              </a:p>
            </p:txBody>
          </p:sp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8E74E628-1474-4767-8477-527681D44E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313" y="831632"/>
                <a:ext cx="237744" cy="237744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DB8E3A95-E1ED-44DB-B990-73BC929915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1652" y="1146766"/>
                <a:ext cx="237744" cy="237744"/>
              </a:xfrm>
              <a:prstGeom prst="rect">
                <a:avLst/>
              </a:prstGeom>
            </p:spPr>
          </p:pic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1D69F100-73DF-4AE9-807F-75490950061D}"/>
                  </a:ext>
                </a:extLst>
              </p:cNvPr>
              <p:cNvSpPr txBox="1">
                <a:spLocks/>
              </p:cNvSpPr>
              <p:nvPr userDrawn="1"/>
            </p:nvSpPr>
            <p:spPr bwMode="gray">
              <a:xfrm>
                <a:off x="4110242" y="1057562"/>
                <a:ext cx="2683311" cy="28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GB" sz="1000">
                    <a:latin typeface="Frutiger LT 47 LightCn" charset="0"/>
                    <a:ea typeface="Frutiger LT 47 LightCn" charset="0"/>
                    <a:cs typeface="Frutiger LT 47 LightCn" charset="0"/>
                  </a:rPr>
                  <a:t>hello@climcom.de</a:t>
                </a:r>
              </a:p>
            </p:txBody>
          </p:sp>
        </p:grp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AE6B1784-2E04-475F-B065-2A1F38659A5C}"/>
              </a:ext>
            </a:extLst>
          </p:cNvPr>
          <p:cNvSpPr/>
          <p:nvPr userDrawn="1"/>
        </p:nvSpPr>
        <p:spPr bwMode="gray">
          <a:xfrm>
            <a:off x="397666" y="1770024"/>
            <a:ext cx="5201003" cy="4538831"/>
          </a:xfrm>
          <a:prstGeom prst="rect">
            <a:avLst/>
          </a:prstGeom>
          <a:solidFill>
            <a:srgbClr val="53794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6F155EF-96F4-43E7-AB5A-86104E78C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1615" y="2519904"/>
            <a:ext cx="4153103" cy="1624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/>
            </a:lvl1pPr>
          </a:lstStyle>
          <a:p>
            <a:pPr lvl="0"/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endParaRPr lang="de-DE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C484DEE5-6AA1-4F68-925F-30CF2D6CFB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1615" y="5129637"/>
            <a:ext cx="4349683" cy="304800"/>
          </a:xfrm>
        </p:spPr>
        <p:txBody>
          <a:bodyPr anchor="b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0516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EF7622-240B-41B2-8256-0243A7887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BE7C5-2156-4744-8020-A2086844A62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FA1227-393C-438D-9222-F3327F76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3146-ECF7-48EA-951E-53BD76DB1AD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D2530D-BCAD-4CA5-8A31-466F5D18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E7C5-2156-4744-8020-A2086844A624}" type="slidenum">
              <a:rPr lang="en-US" smtClean="0"/>
              <a:t>‹Nr.›</a:t>
            </a:fld>
            <a:endParaRPr lang="en-US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4992F40-4172-41D1-9323-CF7009CA3D85}"/>
              </a:ext>
            </a:extLst>
          </p:cNvPr>
          <p:cNvSpPr/>
          <p:nvPr userDrawn="1"/>
        </p:nvSpPr>
        <p:spPr bwMode="gray">
          <a:xfrm>
            <a:off x="0" y="1637679"/>
            <a:ext cx="7096991" cy="5220321"/>
          </a:xfrm>
          <a:prstGeom prst="rect">
            <a:avLst/>
          </a:prstGeom>
          <a:solidFill>
            <a:srgbClr val="53794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DC0A405-527C-46C5-802D-22A37FED788D}"/>
              </a:ext>
            </a:extLst>
          </p:cNvPr>
          <p:cNvSpPr/>
          <p:nvPr userDrawn="1"/>
        </p:nvSpPr>
        <p:spPr bwMode="gray">
          <a:xfrm>
            <a:off x="1059873" y="2035580"/>
            <a:ext cx="4654800" cy="4769312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B2A916-6718-403D-BAEC-2704E6751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3" y="2522148"/>
            <a:ext cx="4057479" cy="165576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CB174B-095C-4100-A3B1-2FE95900B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773" y="4458079"/>
            <a:ext cx="4114800" cy="89515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2722B306-CBEA-484E-86FF-4F81F0093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02452" y="6285347"/>
            <a:ext cx="4336348" cy="3070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Ort, Datum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FFEFE35A-3C38-4535-856C-0338881E3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117" y="5905500"/>
            <a:ext cx="4349683" cy="304800"/>
          </a:xfrm>
        </p:spPr>
        <p:txBody>
          <a:bodyPr anchor="b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4371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8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6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7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8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1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D778-667D-4410-BDDE-0BC84006B9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C9C09F-CB07-410C-8DCF-BAE28EB0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6" y="282976"/>
            <a:ext cx="8915009" cy="794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F01E57-0565-4321-9A2C-3070B75E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666" y="1425764"/>
            <a:ext cx="10752666" cy="480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err="1"/>
              <a:t>Mastertextformat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7A74E8-444B-4501-9941-6C471CC70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766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3146-ECF7-48EA-951E-53BD76DB1ADC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76CC71-A2A0-4519-82A3-FB15A950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6684" y="6505113"/>
            <a:ext cx="895905" cy="275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E7C5-2156-4744-8020-A2086844A62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07E4431-342A-4C4B-BE24-54E7248A8922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5273" y="126542"/>
            <a:ext cx="1938728" cy="930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11350347-89A9-4124-BF21-585B791C689F}"/>
              </a:ext>
            </a:extLst>
          </p:cNvPr>
          <p:cNvCxnSpPr/>
          <p:nvPr userDrawn="1"/>
        </p:nvCxnSpPr>
        <p:spPr bwMode="gray">
          <a:xfrm>
            <a:off x="397666" y="1239662"/>
            <a:ext cx="10752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andcompany.com/applying-eu-taxonomy" TargetMode="External"/><Relationship Id="rId2" Type="http://schemas.openxmlformats.org/officeDocument/2006/relationships/hyperlink" Target="mailto:malte@climcom.de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fw.de/inlandsfoerderung/Unternehmen/Energie-Umwelt/F%C3%B6rderprodukte/Klimaschutzoffensive-f%C3%BCr-den-Mittelstand-(293)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notesSlide" Target="../notesSlides/notesSlide16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8" Type="http://schemas.openxmlformats.org/officeDocument/2006/relationships/tags" Target="../tags/tag12.xml"/><Relationship Id="rId3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o 19"/>
          <p:cNvGrpSpPr/>
          <p:nvPr/>
        </p:nvGrpSpPr>
        <p:grpSpPr>
          <a:xfrm>
            <a:off x="300900" y="249317"/>
            <a:ext cx="11590200" cy="6359366"/>
            <a:chOff x="330054" y="352540"/>
            <a:chExt cx="11590200" cy="6359366"/>
          </a:xfrm>
        </p:grpSpPr>
        <p:sp>
          <p:nvSpPr>
            <p:cNvPr id="9" name="object 4"/>
            <p:cNvSpPr/>
            <p:nvPr/>
          </p:nvSpPr>
          <p:spPr>
            <a:xfrm rot="16200000">
              <a:off x="3684027" y="-2373473"/>
              <a:ext cx="4882254" cy="11590200"/>
            </a:xfrm>
            <a:custGeom>
              <a:avLst/>
              <a:gdLst/>
              <a:ahLst/>
              <a:cxnLst/>
              <a:rect l="l" t="t" r="r" b="b"/>
              <a:pathLst>
                <a:path w="414020" h="8820150">
                  <a:moveTo>
                    <a:pt x="0" y="8819997"/>
                  </a:moveTo>
                  <a:lnTo>
                    <a:pt x="413994" y="8819997"/>
                  </a:lnTo>
                  <a:lnTo>
                    <a:pt x="413994" y="0"/>
                  </a:lnTo>
                  <a:lnTo>
                    <a:pt x="0" y="0"/>
                  </a:lnTo>
                  <a:lnTo>
                    <a:pt x="0" y="8819997"/>
                  </a:lnTo>
                  <a:close/>
                </a:path>
              </a:pathLst>
            </a:custGeom>
            <a:solidFill>
              <a:srgbClr val="C0B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/>
            <p:cNvSpPr/>
            <p:nvPr/>
          </p:nvSpPr>
          <p:spPr>
            <a:xfrm>
              <a:off x="620333" y="352540"/>
              <a:ext cx="5297795" cy="61337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160814" y="6352158"/>
              <a:ext cx="1889621" cy="359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8572373" y="6290372"/>
              <a:ext cx="1066626" cy="4178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 txBox="1"/>
            <p:nvPr/>
          </p:nvSpPr>
          <p:spPr>
            <a:xfrm>
              <a:off x="6093579" y="2055372"/>
              <a:ext cx="5651224" cy="1003223"/>
            </a:xfrm>
            <a:prstGeom prst="rect">
              <a:avLst/>
            </a:prstGeom>
          </p:spPr>
          <p:txBody>
            <a:bodyPr vert="horz" wrap="square" lIns="0" tIns="66040" rIns="0" bIns="0" rtlCol="0">
              <a:spAutoFit/>
            </a:bodyPr>
            <a:lstStyle/>
            <a:p>
              <a:pPr marL="156845" marR="5080" indent="-144780">
                <a:lnSpc>
                  <a:spcPts val="3600"/>
                </a:lnSpc>
                <a:spcBef>
                  <a:spcPts val="520"/>
                </a:spcBef>
              </a:pPr>
              <a:r>
                <a:rPr sz="3800" b="1" spc="-110" dirty="0">
                  <a:solidFill>
                    <a:srgbClr val="085B5C"/>
                  </a:solidFill>
                  <a:latin typeface="Calibri"/>
                  <a:cs typeface="Calibri"/>
                </a:rPr>
                <a:t>“Applying the </a:t>
              </a:r>
              <a:r>
                <a:rPr sz="3800" b="1" spc="-254" dirty="0">
                  <a:solidFill>
                    <a:srgbClr val="085B5C"/>
                  </a:solidFill>
                  <a:latin typeface="Calibri"/>
                  <a:cs typeface="Calibri"/>
                </a:rPr>
                <a:t>EU </a:t>
              </a:r>
              <a:r>
                <a:rPr sz="3800" b="1" spc="-114" dirty="0">
                  <a:solidFill>
                    <a:srgbClr val="085B5C"/>
                  </a:solidFill>
                  <a:latin typeface="Calibri"/>
                  <a:cs typeface="Calibri"/>
                </a:rPr>
                <a:t>Taxonomy”:  </a:t>
              </a:r>
              <a:r>
                <a:rPr sz="3800" b="1" spc="-105" dirty="0">
                  <a:solidFill>
                    <a:srgbClr val="085B5C"/>
                  </a:solidFill>
                  <a:latin typeface="Calibri"/>
                  <a:cs typeface="Calibri"/>
                </a:rPr>
                <a:t>Lessons </a:t>
              </a:r>
              <a:r>
                <a:rPr sz="3800" b="1" spc="-100" dirty="0">
                  <a:solidFill>
                    <a:srgbClr val="085B5C"/>
                  </a:solidFill>
                  <a:latin typeface="Calibri"/>
                  <a:cs typeface="Calibri"/>
                </a:rPr>
                <a:t>from </a:t>
              </a:r>
              <a:r>
                <a:rPr sz="3800" b="1" spc="-110" dirty="0">
                  <a:solidFill>
                    <a:srgbClr val="085B5C"/>
                  </a:solidFill>
                  <a:latin typeface="Calibri"/>
                  <a:cs typeface="Calibri"/>
                </a:rPr>
                <a:t>the </a:t>
              </a:r>
              <a:r>
                <a:rPr sz="3800" b="1" spc="-114" dirty="0">
                  <a:solidFill>
                    <a:srgbClr val="085B5C"/>
                  </a:solidFill>
                  <a:latin typeface="Calibri"/>
                  <a:cs typeface="Calibri"/>
                </a:rPr>
                <a:t>Front</a:t>
              </a:r>
              <a:r>
                <a:rPr sz="3800" b="1" spc="-60" dirty="0">
                  <a:solidFill>
                    <a:srgbClr val="085B5C"/>
                  </a:solidFill>
                  <a:latin typeface="Calibri"/>
                  <a:cs typeface="Calibri"/>
                </a:rPr>
                <a:t> </a:t>
              </a:r>
              <a:r>
                <a:rPr sz="3800" b="1" spc="-85" dirty="0">
                  <a:solidFill>
                    <a:srgbClr val="085B5C"/>
                  </a:solidFill>
                  <a:latin typeface="Calibri"/>
                  <a:cs typeface="Calibri"/>
                </a:rPr>
                <a:t>Line</a:t>
              </a:r>
              <a:endParaRPr sz="3800" dirty="0">
                <a:latin typeface="Calibri"/>
                <a:cs typeface="Calibri"/>
              </a:endParaRPr>
            </a:p>
          </p:txBody>
        </p:sp>
        <p:sp>
          <p:nvSpPr>
            <p:cNvPr id="13" name="object 5"/>
            <p:cNvSpPr txBox="1"/>
            <p:nvPr/>
          </p:nvSpPr>
          <p:spPr>
            <a:xfrm>
              <a:off x="6332182" y="3407274"/>
              <a:ext cx="5336358" cy="42319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04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b="1" spc="-20" dirty="0">
                  <a:solidFill>
                    <a:srgbClr val="085B5C"/>
                  </a:solidFill>
                  <a:latin typeface="Trebuchet MS"/>
                  <a:cs typeface="Trebuchet MS"/>
                </a:rPr>
                <a:t>Coauthors:</a:t>
              </a:r>
              <a:endParaRPr lang="en-US" b="1" spc="-20" dirty="0">
                <a:solidFill>
                  <a:srgbClr val="085B5C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ts val="104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b="1" spc="-30" dirty="0">
                  <a:solidFill>
                    <a:srgbClr val="085B5C"/>
                  </a:solidFill>
                  <a:latin typeface="Trebuchet MS"/>
                  <a:cs typeface="Trebuchet MS"/>
                </a:rPr>
                <a:t>Peter </a:t>
              </a:r>
              <a:r>
                <a:rPr lang="en-US" b="1" spc="-10" dirty="0" err="1">
                  <a:solidFill>
                    <a:srgbClr val="085B5C"/>
                  </a:solidFill>
                  <a:latin typeface="Trebuchet MS"/>
                  <a:cs typeface="Trebuchet MS"/>
                </a:rPr>
                <a:t>Sweatman</a:t>
              </a:r>
              <a:r>
                <a:rPr lang="en-US" b="1" spc="-10" dirty="0">
                  <a:solidFill>
                    <a:srgbClr val="085B5C"/>
                  </a:solidFill>
                  <a:latin typeface="Trebuchet MS"/>
                  <a:cs typeface="Trebuchet MS"/>
                </a:rPr>
                <a:t> </a:t>
              </a:r>
              <a:r>
                <a:rPr lang="en-US" b="1" spc="-20" dirty="0">
                  <a:solidFill>
                    <a:srgbClr val="085B5C"/>
                  </a:solidFill>
                  <a:latin typeface="Trebuchet MS"/>
                  <a:cs typeface="Trebuchet MS"/>
                </a:rPr>
                <a:t>(Lead) and </a:t>
              </a:r>
              <a:r>
                <a:rPr lang="en-US" b="1" dirty="0" err="1">
                  <a:solidFill>
                    <a:srgbClr val="085B5C"/>
                  </a:solidFill>
                  <a:latin typeface="Trebuchet MS"/>
                  <a:cs typeface="Trebuchet MS"/>
                </a:rPr>
                <a:t>Malte</a:t>
              </a:r>
              <a:r>
                <a:rPr lang="en-US" b="1" spc="-175" dirty="0">
                  <a:solidFill>
                    <a:srgbClr val="085B5C"/>
                  </a:solidFill>
                  <a:latin typeface="Trebuchet MS"/>
                  <a:cs typeface="Trebuchet MS"/>
                </a:rPr>
                <a:t> </a:t>
              </a:r>
              <a:r>
                <a:rPr lang="en-US" b="1" spc="10" dirty="0" err="1">
                  <a:solidFill>
                    <a:srgbClr val="085B5C"/>
                  </a:solidFill>
                  <a:latin typeface="Trebuchet MS"/>
                  <a:cs typeface="Trebuchet MS"/>
                </a:rPr>
                <a:t>Hessenius</a:t>
              </a:r>
              <a:endParaRPr lang="en-US" dirty="0">
                <a:latin typeface="Trebuchet MS"/>
                <a:cs typeface="Trebuchet M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5298888" y="4781755"/>
              <a:ext cx="6037469" cy="1237302"/>
              <a:chOff x="5298888" y="4825823"/>
              <a:chExt cx="6037469" cy="1237302"/>
            </a:xfrm>
          </p:grpSpPr>
          <p:sp>
            <p:nvSpPr>
              <p:cNvPr id="8" name="object 3"/>
              <p:cNvSpPr/>
              <p:nvPr/>
            </p:nvSpPr>
            <p:spPr>
              <a:xfrm rot="16200000">
                <a:off x="7698972" y="2425739"/>
                <a:ext cx="1237302" cy="6037469"/>
              </a:xfrm>
              <a:custGeom>
                <a:avLst/>
                <a:gdLst/>
                <a:ahLst/>
                <a:cxnLst/>
                <a:rect l="l" t="t" r="r" b="b"/>
                <a:pathLst>
                  <a:path w="414020" h="1872614">
                    <a:moveTo>
                      <a:pt x="0" y="1872005"/>
                    </a:moveTo>
                    <a:lnTo>
                      <a:pt x="413994" y="1872005"/>
                    </a:lnTo>
                    <a:lnTo>
                      <a:pt x="413994" y="0"/>
                    </a:lnTo>
                    <a:lnTo>
                      <a:pt x="0" y="0"/>
                    </a:lnTo>
                    <a:lnTo>
                      <a:pt x="0" y="1872005"/>
                    </a:lnTo>
                    <a:close/>
                  </a:path>
                </a:pathLst>
              </a:custGeom>
              <a:solidFill>
                <a:srgbClr val="0B2C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/>
            </p:nvSpPr>
            <p:spPr>
              <a:xfrm>
                <a:off x="5709087" y="5220782"/>
                <a:ext cx="5627270" cy="16203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>
                  <a:lnSpc>
                    <a:spcPts val="1040"/>
                  </a:lnSpc>
                </a:pPr>
                <a:r>
                  <a:rPr lang="en-US" b="1" spc="-20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Summary Presentation for BMU by Malte Hessenius</a:t>
                </a:r>
                <a:endParaRPr lang="en-US" dirty="0">
                  <a:solidFill>
                    <a:schemeClr val="bg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5" name="object 5"/>
              <p:cNvSpPr txBox="1"/>
              <p:nvPr/>
            </p:nvSpPr>
            <p:spPr>
              <a:xfrm>
                <a:off x="5709087" y="5624863"/>
                <a:ext cx="4432153" cy="16203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>
                  <a:lnSpc>
                    <a:spcPts val="1040"/>
                  </a:lnSpc>
                </a:pPr>
                <a:r>
                  <a:rPr lang="en-US" b="1" spc="-20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26th November 2020</a:t>
                </a:r>
                <a:endParaRPr lang="en-US" dirty="0">
                  <a:solidFill>
                    <a:schemeClr val="bg1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0280575" y="5975038"/>
              <a:ext cx="1532623" cy="733145"/>
              <a:chOff x="2736137" y="7537170"/>
              <a:chExt cx="1532623" cy="733145"/>
            </a:xfrm>
          </p:grpSpPr>
          <p:sp>
            <p:nvSpPr>
              <p:cNvPr id="18" name="object 10"/>
              <p:cNvSpPr/>
              <p:nvPr/>
            </p:nvSpPr>
            <p:spPr>
              <a:xfrm>
                <a:off x="2736137" y="7537170"/>
                <a:ext cx="731191" cy="73314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1"/>
              <p:cNvSpPr/>
              <p:nvPr/>
            </p:nvSpPr>
            <p:spPr>
              <a:xfrm>
                <a:off x="3593316" y="7730959"/>
                <a:ext cx="675444" cy="36876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9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1303402" y="208739"/>
            <a:ext cx="10888598" cy="124393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35"/>
              </a:spcBef>
            </a:pPr>
            <a:r>
              <a:rPr lang="en-US" sz="4000" b="1" spc="-35" dirty="0">
                <a:solidFill>
                  <a:srgbClr val="055B5B"/>
                </a:solidFill>
                <a:cs typeface="Trebuchet MS"/>
              </a:rPr>
              <a:t>“Taxonomizing Rio Markers” - A temporary, second best solution but a pragmatic way forward? (2/2)</a:t>
            </a:r>
            <a:endParaRPr lang="en-US" sz="4000" dirty="0">
              <a:cs typeface="Trebuchet M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10</a:t>
            </a:fld>
            <a:endParaRPr lang="en-GB" dirty="0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76D463C-02D7-4576-9B5C-E3BFD28951B9}"/>
              </a:ext>
            </a:extLst>
          </p:cNvPr>
          <p:cNvSpPr txBox="1">
            <a:spLocks/>
          </p:cNvSpPr>
          <p:nvPr/>
        </p:nvSpPr>
        <p:spPr bwMode="gray">
          <a:xfrm>
            <a:off x="394804" y="6330273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Acknowledgement: </a:t>
            </a:r>
            <a:r>
              <a:rPr lang="en-US" sz="1100" dirty="0">
                <a:solidFill>
                  <a:prstClr val="black"/>
                </a:solidFill>
                <a:cs typeface="Calibri" panose="020F0502020204030204" pitchFamily="34" charset="0"/>
              </a:rPr>
              <a:t>For this section, w</a:t>
            </a:r>
            <a:r>
              <a:rPr lang="en-GB" sz="1100" dirty="0"/>
              <a:t>e thank Christina Anselm from Frankfurt School of Finance for helpful contributions.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C6044DB-932D-4C88-B5FA-4FEF6CC4EF2A}"/>
              </a:ext>
            </a:extLst>
          </p:cNvPr>
          <p:cNvSpPr txBox="1">
            <a:spLocks/>
          </p:cNvSpPr>
          <p:nvPr/>
        </p:nvSpPr>
        <p:spPr bwMode="gray">
          <a:xfrm>
            <a:off x="552552" y="2051188"/>
            <a:ext cx="399687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Rio Marker Category of Intervention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3E3C574-D083-45B0-9EBB-AA7BA8089CD6}"/>
              </a:ext>
            </a:extLst>
          </p:cNvPr>
          <p:cNvSpPr txBox="1">
            <a:spLocks/>
          </p:cNvSpPr>
          <p:nvPr/>
        </p:nvSpPr>
        <p:spPr bwMode="gray">
          <a:xfrm>
            <a:off x="552552" y="2741646"/>
            <a:ext cx="3996870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dirty="0"/>
              <a:t>034 -High efficiency co-generation, district heating and cooling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872EB1B-7B71-42F5-9A61-DB1FA5F839DA}"/>
              </a:ext>
            </a:extLst>
          </p:cNvPr>
          <p:cNvSpPr txBox="1">
            <a:spLocks/>
          </p:cNvSpPr>
          <p:nvPr/>
        </p:nvSpPr>
        <p:spPr bwMode="gray">
          <a:xfrm>
            <a:off x="4715659" y="2717713"/>
            <a:ext cx="1493229" cy="80442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dirty="0"/>
              <a:t>100%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9DCD694-0510-4F97-82D6-12D725A4509D}"/>
              </a:ext>
            </a:extLst>
          </p:cNvPr>
          <p:cNvSpPr txBox="1">
            <a:spLocks/>
          </p:cNvSpPr>
          <p:nvPr/>
        </p:nvSpPr>
        <p:spPr bwMode="gray">
          <a:xfrm>
            <a:off x="4715658" y="2063155"/>
            <a:ext cx="1493229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Climate Coefficient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D8E6953-B5B0-44DD-82DD-EC3A1B512FBE}"/>
              </a:ext>
            </a:extLst>
          </p:cNvPr>
          <p:cNvCxnSpPr/>
          <p:nvPr/>
        </p:nvCxnSpPr>
        <p:spPr>
          <a:xfrm>
            <a:off x="6445956" y="3097345"/>
            <a:ext cx="86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46D94640-BB75-40D0-A9CB-AB5BC40F9F1C}"/>
              </a:ext>
            </a:extLst>
          </p:cNvPr>
          <p:cNvSpPr txBox="1">
            <a:spLocks/>
          </p:cNvSpPr>
          <p:nvPr/>
        </p:nvSpPr>
        <p:spPr bwMode="gray">
          <a:xfrm>
            <a:off x="7679050" y="2012404"/>
            <a:ext cx="3960398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Climate Coefficient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AF70E8AD-1F29-4265-9F73-AF3961C7D059}"/>
              </a:ext>
            </a:extLst>
          </p:cNvPr>
          <p:cNvSpPr txBox="1">
            <a:spLocks/>
          </p:cNvSpPr>
          <p:nvPr/>
        </p:nvSpPr>
        <p:spPr bwMode="gray">
          <a:xfrm>
            <a:off x="7679050" y="2640157"/>
            <a:ext cx="3960398" cy="3327598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100% if the projects:</a:t>
            </a:r>
            <a:br>
              <a:rPr lang="en-GB" dirty="0"/>
            </a:br>
            <a:r>
              <a:rPr lang="en-GB" dirty="0"/>
              <a:t>-- co-generation: life cycle emissions are lower than 100gCO2e/kWh or heat/cool produced from waste heat;</a:t>
            </a:r>
          </a:p>
          <a:p>
            <a:pPr marL="0" indent="0">
              <a:buNone/>
              <a:defRPr/>
            </a:pPr>
            <a:r>
              <a:rPr lang="en-GB" dirty="0"/>
              <a:t>- district heating/cooling: associated infrastructure follows the EU Energy Efficiency Directive;</a:t>
            </a:r>
          </a:p>
          <a:p>
            <a:pPr marL="0" indent="0">
              <a:buNone/>
              <a:defRPr/>
            </a:pPr>
            <a:r>
              <a:rPr lang="en-GB" dirty="0"/>
              <a:t>[…]</a:t>
            </a:r>
          </a:p>
          <a:p>
            <a:pPr marL="0" indent="0">
              <a:buNone/>
              <a:defRPr/>
            </a:pPr>
            <a:r>
              <a:rPr lang="en-GB" dirty="0"/>
              <a:t>0% otherwise.</a:t>
            </a:r>
            <a:endParaRPr lang="en-US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FA04D43-5019-4AB9-9BC7-7DB5229099EA}"/>
              </a:ext>
            </a:extLst>
          </p:cNvPr>
          <p:cNvSpPr txBox="1"/>
          <p:nvPr/>
        </p:nvSpPr>
        <p:spPr>
          <a:xfrm>
            <a:off x="0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3</a:t>
            </a:r>
            <a:endParaRPr sz="10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2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651701" y="235419"/>
            <a:ext cx="10888598" cy="628377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35"/>
              </a:spcBef>
            </a:pPr>
            <a:r>
              <a:rPr lang="en-US" sz="4000" b="1" spc="-35" dirty="0">
                <a:solidFill>
                  <a:srgbClr val="055B5B"/>
                </a:solidFill>
                <a:cs typeface="Trebuchet MS"/>
              </a:rPr>
              <a:t>To conclude (and contextualize results…)</a:t>
            </a:r>
            <a:endParaRPr lang="en-US" sz="4000" dirty="0">
              <a:cs typeface="Trebuchet M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11</a:t>
            </a:fld>
            <a:endParaRPr lang="en-GB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3E3C574-D083-45B0-9EBB-AA7BA8089CD6}"/>
              </a:ext>
            </a:extLst>
          </p:cNvPr>
          <p:cNvSpPr txBox="1">
            <a:spLocks/>
          </p:cNvSpPr>
          <p:nvPr/>
        </p:nvSpPr>
        <p:spPr bwMode="gray">
          <a:xfrm>
            <a:off x="2791064" y="1201051"/>
            <a:ext cx="8556204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b="1" dirty="0"/>
              <a:t>In the absence of a taxonomy, financial markets already apply their own definitions of “</a:t>
            </a:r>
            <a:r>
              <a:rPr lang="en-GB" b="1" dirty="0" err="1"/>
              <a:t>green”and</a:t>
            </a:r>
            <a:r>
              <a:rPr lang="en-GB" b="1" dirty="0"/>
              <a:t> “</a:t>
            </a:r>
            <a:r>
              <a:rPr lang="en-GB" b="1" dirty="0" err="1"/>
              <a:t>sustainable”to</a:t>
            </a:r>
            <a:r>
              <a:rPr lang="en-GB" b="1" dirty="0"/>
              <a:t> both corporates and sovereigns.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872EB1B-7B71-42F5-9A61-DB1FA5F839DA}"/>
              </a:ext>
            </a:extLst>
          </p:cNvPr>
          <p:cNvSpPr txBox="1">
            <a:spLocks/>
          </p:cNvSpPr>
          <p:nvPr/>
        </p:nvSpPr>
        <p:spPr bwMode="gray">
          <a:xfrm>
            <a:off x="766321" y="1236223"/>
            <a:ext cx="1493229" cy="7453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b="1" dirty="0"/>
              <a:t>A)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5DAA04F-075E-464B-8DBD-7742D2D6FA44}"/>
              </a:ext>
            </a:extLst>
          </p:cNvPr>
          <p:cNvSpPr txBox="1">
            <a:spLocks/>
          </p:cNvSpPr>
          <p:nvPr/>
        </p:nvSpPr>
        <p:spPr bwMode="gray">
          <a:xfrm>
            <a:off x="2791064" y="2426304"/>
            <a:ext cx="8556204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b="1" dirty="0"/>
              <a:t>The EU should be in the driving seat and proactively shape these market standards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114B795-2818-436F-91CF-1D7DA4B932E2}"/>
              </a:ext>
            </a:extLst>
          </p:cNvPr>
          <p:cNvSpPr txBox="1">
            <a:spLocks/>
          </p:cNvSpPr>
          <p:nvPr/>
        </p:nvSpPr>
        <p:spPr bwMode="gray">
          <a:xfrm>
            <a:off x="766321" y="2461476"/>
            <a:ext cx="1493229" cy="7453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b="1" dirty="0"/>
              <a:t>B)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A9AF31B2-3B4A-4FF6-8C78-3E56A5C8444E}"/>
              </a:ext>
            </a:extLst>
          </p:cNvPr>
          <p:cNvSpPr txBox="1">
            <a:spLocks/>
          </p:cNvSpPr>
          <p:nvPr/>
        </p:nvSpPr>
        <p:spPr bwMode="gray">
          <a:xfrm>
            <a:off x="2791064" y="3651210"/>
            <a:ext cx="8556204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b="1" dirty="0"/>
              <a:t>This report provides sufficient evidence that the EU Taxonomy is already applicable today </a:t>
            </a:r>
            <a:r>
              <a:rPr lang="en-GB" b="1" u="sng" dirty="0"/>
              <a:t>and can evolve as a dynamic framework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F9791F22-4E3F-4EF9-90AA-611C8ED6E56B}"/>
              </a:ext>
            </a:extLst>
          </p:cNvPr>
          <p:cNvSpPr txBox="1">
            <a:spLocks/>
          </p:cNvSpPr>
          <p:nvPr/>
        </p:nvSpPr>
        <p:spPr bwMode="gray">
          <a:xfrm>
            <a:off x="766321" y="3686382"/>
            <a:ext cx="1493229" cy="7453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b="1" dirty="0"/>
              <a:t>C)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37B2659C-758A-4E80-AA50-857012448D1D}"/>
              </a:ext>
            </a:extLst>
          </p:cNvPr>
          <p:cNvSpPr txBox="1">
            <a:spLocks/>
          </p:cNvSpPr>
          <p:nvPr/>
        </p:nvSpPr>
        <p:spPr bwMode="gray">
          <a:xfrm>
            <a:off x="2791064" y="4895564"/>
            <a:ext cx="8556204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b="1" dirty="0"/>
              <a:t>As a second best and temporary solution, the currently proposed method (RRF regulation) must be adapted to avoid harmful lock-in effects and prohibit green washed recovery plans.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270FA05-9D21-44B4-B1FB-45FB659FF5EF}"/>
              </a:ext>
            </a:extLst>
          </p:cNvPr>
          <p:cNvSpPr txBox="1">
            <a:spLocks/>
          </p:cNvSpPr>
          <p:nvPr/>
        </p:nvSpPr>
        <p:spPr bwMode="gray">
          <a:xfrm>
            <a:off x="766321" y="4839296"/>
            <a:ext cx="1493229" cy="7453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b="1" dirty="0"/>
              <a:t>D)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C038B5-A96E-4AE3-A2AF-94ECA15E7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Thanks a lot!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007992-B3C2-4894-B30D-CF1FE9F6D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615" y="4483223"/>
            <a:ext cx="4349683" cy="951214"/>
          </a:xfrm>
        </p:spPr>
        <p:txBody>
          <a:bodyPr>
            <a:normAutofit/>
          </a:bodyPr>
          <a:lstStyle/>
          <a:p>
            <a:r>
              <a:rPr lang="de-DE" dirty="0"/>
              <a:t>Malte Hessenius</a:t>
            </a:r>
            <a:br>
              <a:rPr lang="de-DE" dirty="0"/>
            </a:br>
            <a:r>
              <a:rPr lang="de-DE" dirty="0">
                <a:hlinkClick r:id="rId2"/>
              </a:rPr>
              <a:t>malte@climcom.de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" name="Rectángulo 25">
            <a:extLst>
              <a:ext uri="{FF2B5EF4-FFF2-40B4-BE49-F238E27FC236}">
                <a16:creationId xmlns:a16="http://schemas.microsoft.com/office/drawing/2014/main" id="{993AC766-8653-4C19-9D18-6468E300394B}"/>
              </a:ext>
            </a:extLst>
          </p:cNvPr>
          <p:cNvSpPr/>
          <p:nvPr/>
        </p:nvSpPr>
        <p:spPr>
          <a:xfrm>
            <a:off x="6679242" y="2019524"/>
            <a:ext cx="4297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dirty="0"/>
              <a:t>Find the report on:</a:t>
            </a:r>
            <a:br>
              <a:rPr lang="en-US" dirty="0"/>
            </a:br>
            <a:r>
              <a:rPr lang="en-US" dirty="0">
                <a:hlinkClick r:id="rId3"/>
              </a:rPr>
              <a:t>https://www.climateandcompany.com/applying-eu-taxonomy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91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14E4CF1-89D0-438A-95C8-4B916E91FD6B}"/>
              </a:ext>
            </a:extLst>
          </p:cNvPr>
          <p:cNvSpPr txBox="1">
            <a:spLocks/>
          </p:cNvSpPr>
          <p:nvPr/>
        </p:nvSpPr>
        <p:spPr bwMode="gray">
          <a:xfrm>
            <a:off x="3576754" y="2086253"/>
            <a:ext cx="4750500" cy="2272533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4800" b="1" dirty="0">
                <a:solidFill>
                  <a:prstClr val="black"/>
                </a:solidFill>
                <a:cs typeface="Calibri" panose="020F0502020204030204" pitchFamily="34" charset="0"/>
              </a:rPr>
              <a:t>Backup Slides</a:t>
            </a:r>
            <a:endParaRPr lang="en-US" sz="480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6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552553" y="235419"/>
            <a:ext cx="9140088" cy="124393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35"/>
              </a:spcBef>
            </a:pPr>
            <a:r>
              <a:rPr lang="en-US" sz="4000" b="1" spc="-35" dirty="0">
                <a:solidFill>
                  <a:srgbClr val="055B5B"/>
                </a:solidFill>
                <a:cs typeface="Trebuchet MS"/>
              </a:rPr>
              <a:t>Conversion from the                                           Common Regulation COM(2018) 375</a:t>
            </a:r>
            <a:endParaRPr lang="en-US" sz="4000" dirty="0">
              <a:cs typeface="Trebuchet MS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7071350" y="1799660"/>
            <a:ext cx="0" cy="493776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7471955" y="5434149"/>
            <a:ext cx="4174453" cy="99972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2885" marR="54610">
              <a:lnSpc>
                <a:spcPct val="104200"/>
              </a:lnSpc>
              <a:spcBef>
                <a:spcPts val="855"/>
              </a:spcBef>
            </a:pPr>
            <a:r>
              <a:rPr lang="en-US" sz="1600" spc="5" dirty="0">
                <a:solidFill>
                  <a:schemeClr val="bg1"/>
                </a:solidFill>
                <a:cs typeface="Gill Sans MT"/>
              </a:rPr>
              <a:t>For </a:t>
            </a:r>
            <a:r>
              <a:rPr lang="en-US" sz="1600" spc="15" dirty="0">
                <a:solidFill>
                  <a:schemeClr val="bg1"/>
                </a:solidFill>
                <a:cs typeface="Gill Sans MT"/>
              </a:rPr>
              <a:t>only </a:t>
            </a:r>
            <a:r>
              <a:rPr lang="en-US" sz="1600" spc="45" dirty="0">
                <a:solidFill>
                  <a:schemeClr val="bg1"/>
                </a:solidFill>
                <a:cs typeface="Gill Sans MT"/>
              </a:rPr>
              <a:t>3 </a:t>
            </a:r>
            <a:r>
              <a:rPr lang="en-US" sz="1600" spc="60" dirty="0">
                <a:solidFill>
                  <a:schemeClr val="bg1"/>
                </a:solidFill>
                <a:cs typeface="Gill Sans MT"/>
              </a:rPr>
              <a:t>cases, </a:t>
            </a:r>
            <a:r>
              <a:rPr lang="en-US" sz="1600" spc="-30" dirty="0">
                <a:solidFill>
                  <a:schemeClr val="bg1"/>
                </a:solidFill>
                <a:cs typeface="Gill Sans MT"/>
              </a:rPr>
              <a:t>or </a:t>
            </a:r>
            <a:r>
              <a:rPr lang="en-US" sz="1600" spc="20" dirty="0">
                <a:solidFill>
                  <a:schemeClr val="bg1"/>
                </a:solidFill>
                <a:cs typeface="Gill Sans MT"/>
              </a:rPr>
              <a:t>roughly 2%, </a:t>
            </a:r>
            <a:r>
              <a:rPr lang="en-US" sz="1600" spc="30" dirty="0">
                <a:solidFill>
                  <a:schemeClr val="bg1"/>
                </a:solidFill>
                <a:cs typeface="Gill Sans MT"/>
              </a:rPr>
              <a:t>we </a:t>
            </a:r>
            <a:r>
              <a:rPr lang="en-US" sz="1600" spc="40" dirty="0">
                <a:solidFill>
                  <a:schemeClr val="bg1"/>
                </a:solidFill>
                <a:cs typeface="Gill Sans MT"/>
              </a:rPr>
              <a:t>recommend </a:t>
            </a:r>
            <a:r>
              <a:rPr lang="en-US" sz="1600" spc="15" dirty="0">
                <a:solidFill>
                  <a:schemeClr val="bg1"/>
                </a:solidFill>
                <a:cs typeface="Gill Sans MT"/>
              </a:rPr>
              <a:t>the </a:t>
            </a:r>
            <a:r>
              <a:rPr lang="en-US" sz="1600" spc="35" dirty="0">
                <a:solidFill>
                  <a:schemeClr val="bg1"/>
                </a:solidFill>
                <a:cs typeface="Gill Sans MT"/>
              </a:rPr>
              <a:t>application of </a:t>
            </a:r>
            <a:r>
              <a:rPr lang="en-US" sz="1600" spc="15" dirty="0">
                <a:solidFill>
                  <a:schemeClr val="bg1"/>
                </a:solidFill>
                <a:cs typeface="Gill Sans MT"/>
              </a:rPr>
              <a:t>the </a:t>
            </a:r>
            <a:r>
              <a:rPr lang="en-US" sz="1600" spc="10" dirty="0">
                <a:solidFill>
                  <a:schemeClr val="bg1"/>
                </a:solidFill>
                <a:cs typeface="Gill Sans MT"/>
              </a:rPr>
              <a:t>Rio </a:t>
            </a:r>
            <a:r>
              <a:rPr lang="en-US" sz="1600" spc="25" dirty="0">
                <a:solidFill>
                  <a:schemeClr val="bg1"/>
                </a:solidFill>
                <a:cs typeface="Gill Sans MT"/>
              </a:rPr>
              <a:t>Markers </a:t>
            </a:r>
            <a:r>
              <a:rPr lang="en-US" sz="1600" dirty="0">
                <a:solidFill>
                  <a:schemeClr val="bg1"/>
                </a:solidFill>
                <a:cs typeface="Gill Sans MT"/>
              </a:rPr>
              <a:t>over </a:t>
            </a:r>
            <a:r>
              <a:rPr lang="en-US" sz="1600" spc="15" dirty="0">
                <a:solidFill>
                  <a:schemeClr val="bg1"/>
                </a:solidFill>
                <a:cs typeface="Gill Sans MT"/>
              </a:rPr>
              <a:t>the </a:t>
            </a:r>
            <a:r>
              <a:rPr lang="en-US" sz="1600" spc="5" dirty="0">
                <a:solidFill>
                  <a:schemeClr val="bg1"/>
                </a:solidFill>
                <a:cs typeface="Gill Sans MT"/>
              </a:rPr>
              <a:t>EU </a:t>
            </a:r>
            <a:r>
              <a:rPr lang="en-US" sz="1600" spc="15" dirty="0">
                <a:solidFill>
                  <a:schemeClr val="bg1"/>
                </a:solidFill>
                <a:cs typeface="Gill Sans MT"/>
              </a:rPr>
              <a:t>Taxonomy.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7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70698"/>
              </p:ext>
            </p:extLst>
          </p:nvPr>
        </p:nvGraphicFramePr>
        <p:xfrm>
          <a:off x="666189" y="2348441"/>
          <a:ext cx="5551731" cy="2199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29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479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Overview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+mn-lt"/>
                          <a:cs typeface="Trebuchet MS"/>
                        </a:rPr>
                        <a:t>Evaluation</a:t>
                      </a:r>
                      <a:endParaRPr sz="1800" dirty="0">
                        <a:latin typeface="+mn-lt"/>
                        <a:cs typeface="Trebuchet MS"/>
                      </a:endParaRPr>
                    </a:p>
                  </a:txBody>
                  <a:tcPr marL="0" marR="0" marT="4889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82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Final</a:t>
                      </a:r>
                      <a:r>
                        <a:rPr sz="1800" spc="-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sz="1800" spc="3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Evaluation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Count</a:t>
                      </a:r>
                      <a:endParaRPr sz="180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0" dirty="0">
                          <a:latin typeface="+mn-lt"/>
                          <a:cs typeface="Gill Sans MT"/>
                        </a:rPr>
                        <a:t>Percentage</a:t>
                      </a:r>
                      <a:endParaRPr sz="180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3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No </a:t>
                      </a:r>
                      <a:r>
                        <a:rPr sz="1800" spc="3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climate</a:t>
                      </a:r>
                      <a:r>
                        <a:rPr sz="1800" spc="-4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sz="1800" spc="3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relevance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71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5" dirty="0">
                          <a:latin typeface="+mn-lt"/>
                          <a:cs typeface="Gill Sans MT"/>
                        </a:rPr>
                        <a:t>50%</a:t>
                      </a:r>
                      <a:endParaRPr sz="180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2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Use</a:t>
                      </a:r>
                      <a:r>
                        <a:rPr sz="1800" spc="-5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sz="1800" spc="2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Taxonomy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61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43%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5" dirty="0">
                          <a:latin typeface="+mn-lt"/>
                          <a:cs typeface="Gill Sans MT"/>
                        </a:rPr>
                        <a:t>Neither </a:t>
                      </a:r>
                      <a:r>
                        <a:rPr sz="1800" spc="30" dirty="0">
                          <a:latin typeface="+mn-lt"/>
                          <a:cs typeface="Gill Sans MT"/>
                        </a:rPr>
                        <a:t>frameworks</a:t>
                      </a:r>
                      <a:r>
                        <a:rPr sz="1800" spc="-70" dirty="0">
                          <a:latin typeface="+mn-l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+mn-lt"/>
                          <a:cs typeface="Gill Sans MT"/>
                        </a:rPr>
                        <a:t>work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8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5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5%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25" dirty="0">
                          <a:latin typeface="+mn-lt"/>
                          <a:cs typeface="Gill Sans MT"/>
                        </a:rPr>
                        <a:t>Use </a:t>
                      </a:r>
                      <a:r>
                        <a:rPr sz="1800" spc="10" dirty="0">
                          <a:latin typeface="+mn-lt"/>
                          <a:cs typeface="Gill Sans MT"/>
                        </a:rPr>
                        <a:t>Rio</a:t>
                      </a:r>
                      <a:r>
                        <a:rPr sz="1800" spc="-100" dirty="0">
                          <a:latin typeface="+mn-lt"/>
                          <a:cs typeface="Gill Sans MT"/>
                        </a:rPr>
                        <a:t> </a:t>
                      </a:r>
                      <a:r>
                        <a:rPr sz="1800" spc="10" dirty="0">
                          <a:latin typeface="+mn-lt"/>
                          <a:cs typeface="Gill Sans MT"/>
                        </a:rPr>
                        <a:t>Marker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3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45" dirty="0">
                          <a:latin typeface="+mn-lt"/>
                          <a:cs typeface="Gill Sans MT"/>
                        </a:rPr>
                        <a:t>2%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40"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dirty="0">
                          <a:latin typeface="+mn-lt"/>
                          <a:cs typeface="Trebuchet MS"/>
                        </a:rPr>
                        <a:t>SUM</a:t>
                      </a:r>
                      <a:endParaRPr sz="1800" dirty="0">
                        <a:latin typeface="+mn-lt"/>
                        <a:cs typeface="Trebuchet MS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spc="-15" dirty="0">
                          <a:latin typeface="+mn-lt"/>
                          <a:cs typeface="Trebuchet MS"/>
                        </a:rPr>
                        <a:t>143</a:t>
                      </a:r>
                      <a:endParaRPr sz="1800" dirty="0">
                        <a:latin typeface="+mn-lt"/>
                        <a:cs typeface="Trebuchet MS"/>
                      </a:endParaRPr>
                    </a:p>
                  </a:txBody>
                  <a:tcPr marL="0" marR="0" marT="22225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b="1" dirty="0">
                          <a:latin typeface="+mn-lt"/>
                          <a:cs typeface="Trebuchet MS"/>
                        </a:rPr>
                        <a:t>100%</a:t>
                      </a:r>
                      <a:endParaRPr sz="1800" dirty="0">
                        <a:latin typeface="+mn-lt"/>
                        <a:cs typeface="Trebuchet MS"/>
                      </a:endParaRPr>
                    </a:p>
                  </a:txBody>
                  <a:tcPr marL="0" marR="0" marT="2222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81156" y="1787565"/>
            <a:ext cx="3569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spc="30" dirty="0">
                <a:solidFill>
                  <a:srgbClr val="231F20"/>
                </a:solidFill>
                <a:cs typeface="Gill Sans MT"/>
              </a:rPr>
              <a:t>Aggregation of suggestion </a:t>
            </a:r>
            <a:endParaRPr lang="en-GB" sz="2400" dirty="0"/>
          </a:p>
        </p:txBody>
      </p:sp>
      <p:sp>
        <p:nvSpPr>
          <p:cNvPr id="9" name="Google Shape;129;p19"/>
          <p:cNvSpPr txBox="1">
            <a:spLocks/>
          </p:cNvSpPr>
          <p:nvPr/>
        </p:nvSpPr>
        <p:spPr>
          <a:xfrm>
            <a:off x="7310824" y="1683288"/>
            <a:ext cx="4628630" cy="17744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2400" spc="5" dirty="0">
                <a:solidFill>
                  <a:srgbClr val="231F20"/>
                </a:solidFill>
                <a:cs typeface="Gill Sans MT"/>
              </a:rPr>
              <a:t>Not covered by the Taxonomy</a:t>
            </a:r>
            <a:r>
              <a:rPr lang="en-US" sz="2400" spc="30" dirty="0">
                <a:solidFill>
                  <a:srgbClr val="231F20"/>
                </a:solidFill>
                <a:cs typeface="Gill Sans MT"/>
              </a:rPr>
              <a:t>: </a:t>
            </a:r>
          </a:p>
        </p:txBody>
      </p:sp>
      <p:graphicFrame>
        <p:nvGraphicFramePr>
          <p:cNvPr id="12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35046"/>
              </p:ext>
            </p:extLst>
          </p:nvPr>
        </p:nvGraphicFramePr>
        <p:xfrm>
          <a:off x="7471955" y="2479070"/>
          <a:ext cx="4174453" cy="27138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577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2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ID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7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Field Dimension</a:t>
                      </a:r>
                      <a:endParaRPr sz="1750" b="1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300" b="1" spc="-15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Rio Markers Climate coefficient</a:t>
                      </a:r>
                      <a:endParaRPr sz="1300" b="1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+mn-lt"/>
                          <a:cs typeface="Gill Sans MT"/>
                        </a:rPr>
                        <a:t>048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marL="117475" lvl="2" indent="0"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tx1">
                            <a:lumMod val="75000"/>
                          </a:schemeClr>
                        </a:buClr>
                        <a:buSzPct val="100000"/>
                      </a:pPr>
                      <a:r>
                        <a:rPr lang="en-US" sz="1600" b="1" dirty="0">
                          <a:latin typeface="+mn-lt"/>
                        </a:rPr>
                        <a:t>Air quality and noise reduction measures</a:t>
                      </a:r>
                    </a:p>
                  </a:txBody>
                  <a:tcPr marL="0" marR="0" marT="222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40%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1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+mn-lt"/>
                          <a:cs typeface="Gill Sans MT"/>
                        </a:rPr>
                        <a:t>130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Protection, development and promotion of natural heritage and eco-tourism</a:t>
                      </a:r>
                      <a:endParaRPr sz="1600" b="1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0%</a:t>
                      </a:r>
                      <a:endParaRPr lang="en-US"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+mn-lt"/>
                          <a:cs typeface="Gill Sans MT"/>
                        </a:rPr>
                        <a:t>139</a:t>
                      </a:r>
                      <a:endParaRPr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Outermost regions: airports</a:t>
                      </a:r>
                      <a:endParaRPr sz="1600" b="1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40" dirty="0">
                          <a:solidFill>
                            <a:srgbClr val="231F20"/>
                          </a:solidFill>
                          <a:latin typeface="+mn-lt"/>
                          <a:cs typeface="Gill Sans MT"/>
                        </a:rPr>
                        <a:t>0%</a:t>
                      </a:r>
                      <a:endParaRPr lang="en-US" sz="1800" dirty="0">
                        <a:latin typeface="+mn-lt"/>
                        <a:cs typeface="Gill Sans MT"/>
                      </a:endParaRPr>
                    </a:p>
                  </a:txBody>
                  <a:tcPr marL="0" marR="0" marT="222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Google Shape;129;p19"/>
          <p:cNvSpPr txBox="1">
            <a:spLocks/>
          </p:cNvSpPr>
          <p:nvPr/>
        </p:nvSpPr>
        <p:spPr>
          <a:xfrm>
            <a:off x="230672" y="4625986"/>
            <a:ext cx="6601205" cy="17744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2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1600" b="1" spc="20" dirty="0">
                <a:solidFill>
                  <a:srgbClr val="231F20"/>
                </a:solidFill>
                <a:cs typeface="Gill Sans MT"/>
              </a:rPr>
              <a:t>I</a:t>
            </a:r>
            <a:r>
              <a:rPr lang="en-GB" sz="1600" b="1" spc="5" dirty="0" err="1">
                <a:solidFill>
                  <a:srgbClr val="231F20"/>
                </a:solidFill>
                <a:cs typeface="Gill Sans MT"/>
              </a:rPr>
              <a:t>ntervention</a:t>
            </a:r>
            <a:r>
              <a:rPr lang="en-GB" sz="1600" b="1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GB" sz="1600" b="1" spc="20" dirty="0">
                <a:solidFill>
                  <a:srgbClr val="231F20"/>
                </a:solidFill>
                <a:cs typeface="Gill Sans MT"/>
              </a:rPr>
              <a:t>field</a:t>
            </a:r>
            <a:r>
              <a:rPr lang="en-GB" sz="1600" b="1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GB" sz="1600" b="1" spc="30" dirty="0">
                <a:solidFill>
                  <a:srgbClr val="231F20"/>
                </a:solidFill>
                <a:cs typeface="Gill Sans MT"/>
              </a:rPr>
              <a:t>dimensions </a:t>
            </a:r>
            <a:endParaRPr lang="en-US" sz="1600" b="1" spc="20" dirty="0">
              <a:solidFill>
                <a:srgbClr val="231F20"/>
              </a:solidFill>
              <a:cs typeface="Gill Sans MT"/>
            </a:endParaRPr>
          </a:p>
          <a:p>
            <a:pPr marL="796925" lvl="3" indent="-2222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1400" spc="20" dirty="0">
                <a:solidFill>
                  <a:srgbClr val="231F20"/>
                </a:solidFill>
                <a:cs typeface="Gill Sans MT"/>
              </a:rPr>
              <a:t>In close to 50%, no</a:t>
            </a:r>
            <a:r>
              <a:rPr lang="en-US" sz="14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30" dirty="0">
                <a:solidFill>
                  <a:srgbClr val="231F20"/>
                </a:solidFill>
                <a:cs typeface="Gill Sans MT"/>
              </a:rPr>
              <a:t>climate</a:t>
            </a:r>
            <a:r>
              <a:rPr lang="en-US" sz="14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20" dirty="0">
                <a:solidFill>
                  <a:srgbClr val="231F20"/>
                </a:solidFill>
                <a:cs typeface="Gill Sans MT"/>
              </a:rPr>
              <a:t>relevance </a:t>
            </a:r>
          </a:p>
          <a:p>
            <a:pPr marL="796925" lvl="3" indent="-2222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1400" spc="5" dirty="0">
                <a:solidFill>
                  <a:srgbClr val="231F20"/>
                </a:solidFill>
                <a:cs typeface="Gill Sans MT"/>
              </a:rPr>
              <a:t>W</a:t>
            </a:r>
            <a:r>
              <a:rPr lang="en-US" sz="1400" spc="30" dirty="0">
                <a:solidFill>
                  <a:srgbClr val="231F20"/>
                </a:solidFill>
                <a:cs typeface="Gill Sans MT"/>
              </a:rPr>
              <a:t>e </a:t>
            </a:r>
            <a:r>
              <a:rPr lang="en-US" sz="1400" spc="40" dirty="0">
                <a:solidFill>
                  <a:srgbClr val="231F20"/>
                </a:solidFill>
                <a:cs typeface="Gill Sans MT"/>
              </a:rPr>
              <a:t>recommend </a:t>
            </a:r>
            <a:r>
              <a:rPr lang="en-US" sz="1400" spc="15" dirty="0">
                <a:solidFill>
                  <a:srgbClr val="231F20"/>
                </a:solidFill>
                <a:cs typeface="Gill Sans MT"/>
              </a:rPr>
              <a:t>the </a:t>
            </a:r>
            <a:r>
              <a:rPr lang="en-US" sz="1400" spc="35" dirty="0">
                <a:solidFill>
                  <a:srgbClr val="231F20"/>
                </a:solidFill>
                <a:cs typeface="Gill Sans MT"/>
              </a:rPr>
              <a:t>application of </a:t>
            </a:r>
            <a:r>
              <a:rPr lang="en-US" sz="1400" spc="15" dirty="0">
                <a:solidFill>
                  <a:srgbClr val="231F20"/>
                </a:solidFill>
                <a:cs typeface="Gill Sans MT"/>
              </a:rPr>
              <a:t>the </a:t>
            </a:r>
            <a:r>
              <a:rPr lang="en-US" sz="1400" spc="5" dirty="0">
                <a:solidFill>
                  <a:srgbClr val="231F20"/>
                </a:solidFill>
                <a:cs typeface="Gill Sans MT"/>
              </a:rPr>
              <a:t>EU </a:t>
            </a:r>
            <a:r>
              <a:rPr lang="en-US" sz="1400" spc="20" dirty="0">
                <a:solidFill>
                  <a:srgbClr val="231F20"/>
                </a:solidFill>
                <a:cs typeface="Gill Sans MT"/>
              </a:rPr>
              <a:t>Taxonomy </a:t>
            </a:r>
            <a:r>
              <a:rPr lang="en-US" sz="1400" dirty="0">
                <a:solidFill>
                  <a:srgbClr val="231F20"/>
                </a:solidFill>
                <a:cs typeface="Gill Sans MT"/>
              </a:rPr>
              <a:t>over </a:t>
            </a:r>
            <a:r>
              <a:rPr lang="en-US" sz="1400" spc="15" dirty="0">
                <a:solidFill>
                  <a:srgbClr val="231F20"/>
                </a:solidFill>
                <a:cs typeface="Gill Sans MT"/>
              </a:rPr>
              <a:t>the</a:t>
            </a:r>
            <a:r>
              <a:rPr lang="en-US" sz="14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10" dirty="0">
                <a:solidFill>
                  <a:srgbClr val="231F20"/>
                </a:solidFill>
                <a:cs typeface="Gill Sans MT"/>
              </a:rPr>
              <a:t>Rio</a:t>
            </a:r>
            <a:r>
              <a:rPr lang="en-US" sz="14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Markers</a:t>
            </a:r>
            <a:r>
              <a:rPr lang="en-US" sz="1400" spc="5" dirty="0">
                <a:solidFill>
                  <a:srgbClr val="231F20"/>
                </a:solidFill>
                <a:cs typeface="Gill Sans MT"/>
              </a:rPr>
              <a:t> for 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approximately </a:t>
            </a:r>
            <a:r>
              <a:rPr lang="en-US" sz="1400" spc="45" dirty="0">
                <a:solidFill>
                  <a:srgbClr val="231F20"/>
                </a:solidFill>
                <a:cs typeface="Gill Sans MT"/>
              </a:rPr>
              <a:t>40%</a:t>
            </a:r>
          </a:p>
          <a:p>
            <a:pPr marL="796925" lvl="3" indent="-2222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1400" spc="30" dirty="0">
                <a:solidFill>
                  <a:srgbClr val="231F20"/>
                </a:solidFill>
                <a:cs typeface="Gill Sans MT"/>
              </a:rPr>
              <a:t>We </a:t>
            </a:r>
            <a:r>
              <a:rPr lang="en-US" sz="1400" spc="65" dirty="0">
                <a:solidFill>
                  <a:srgbClr val="231F20"/>
                </a:solidFill>
                <a:cs typeface="Gill Sans MT"/>
              </a:rPr>
              <a:t>suggest 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that that </a:t>
            </a:r>
            <a:r>
              <a:rPr lang="en-US" sz="1400" spc="5" dirty="0">
                <a:solidFill>
                  <a:srgbClr val="231F20"/>
                </a:solidFill>
                <a:cs typeface="Gill Sans MT"/>
              </a:rPr>
              <a:t>neither </a:t>
            </a:r>
            <a:r>
              <a:rPr lang="en-US" sz="1400" spc="10" dirty="0">
                <a:solidFill>
                  <a:srgbClr val="231F20"/>
                </a:solidFill>
                <a:cs typeface="Gill Sans MT"/>
              </a:rPr>
              <a:t>Rio 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Markers </a:t>
            </a:r>
            <a:r>
              <a:rPr lang="en-US" sz="1400" spc="-5" dirty="0">
                <a:solidFill>
                  <a:srgbClr val="231F20"/>
                </a:solidFill>
                <a:cs typeface="Gill Sans MT"/>
              </a:rPr>
              <a:t>nor </a:t>
            </a:r>
            <a:r>
              <a:rPr lang="en-US" sz="1400" spc="15" dirty="0">
                <a:solidFill>
                  <a:srgbClr val="231F20"/>
                </a:solidFill>
                <a:cs typeface="Gill Sans MT"/>
              </a:rPr>
              <a:t>the </a:t>
            </a:r>
            <a:r>
              <a:rPr lang="en-US" sz="1400" spc="5" dirty="0">
                <a:solidFill>
                  <a:srgbClr val="231F20"/>
                </a:solidFill>
                <a:cs typeface="Gill Sans MT"/>
              </a:rPr>
              <a:t>EU </a:t>
            </a:r>
            <a:r>
              <a:rPr lang="en-US" sz="1400" spc="20" dirty="0">
                <a:solidFill>
                  <a:srgbClr val="231F20"/>
                </a:solidFill>
                <a:cs typeface="Gill Sans MT"/>
              </a:rPr>
              <a:t>Taxonomy  </a:t>
            </a:r>
            <a:r>
              <a:rPr lang="en-US" sz="1400" spc="35" dirty="0">
                <a:solidFill>
                  <a:srgbClr val="231F20"/>
                </a:solidFill>
                <a:cs typeface="Gill Sans MT"/>
              </a:rPr>
              <a:t>should</a:t>
            </a:r>
            <a:r>
              <a:rPr lang="en-US" sz="14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35" dirty="0">
                <a:solidFill>
                  <a:srgbClr val="231F20"/>
                </a:solidFill>
                <a:cs typeface="Gill Sans MT"/>
              </a:rPr>
              <a:t>be</a:t>
            </a:r>
            <a:r>
              <a:rPr lang="en-US" sz="1400" spc="-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45" dirty="0">
                <a:solidFill>
                  <a:srgbClr val="231F20"/>
                </a:solidFill>
                <a:cs typeface="Gill Sans MT"/>
              </a:rPr>
              <a:t>used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400" spc="5" dirty="0">
                <a:solidFill>
                  <a:srgbClr val="231F20"/>
                </a:solidFill>
                <a:cs typeface="Gill Sans MT"/>
              </a:rPr>
              <a:t>for </a:t>
            </a:r>
            <a:r>
              <a:rPr lang="en-US" sz="1400" spc="20" dirty="0">
                <a:solidFill>
                  <a:srgbClr val="231F20"/>
                </a:solidFill>
                <a:cs typeface="Gill Sans MT"/>
              </a:rPr>
              <a:t>roughly </a:t>
            </a:r>
            <a:r>
              <a:rPr lang="en-US" sz="1400" spc="25" dirty="0">
                <a:solidFill>
                  <a:srgbClr val="231F20"/>
                </a:solidFill>
                <a:cs typeface="Gill Sans MT"/>
              </a:rPr>
              <a:t>5-6% </a:t>
            </a:r>
            <a:endParaRPr lang="en-GB" sz="1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94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2">
            <a:extLst>
              <a:ext uri="{FF2B5EF4-FFF2-40B4-BE49-F238E27FC236}">
                <a16:creationId xmlns:a16="http://schemas.microsoft.com/office/drawing/2014/main" id="{23F9ED5C-086D-407E-9AAA-BD96AFB09891}"/>
              </a:ext>
            </a:extLst>
          </p:cNvPr>
          <p:cNvSpPr txBox="1">
            <a:spLocks/>
          </p:cNvSpPr>
          <p:nvPr/>
        </p:nvSpPr>
        <p:spPr bwMode="gray">
          <a:xfrm>
            <a:off x="1118586" y="1970843"/>
            <a:ext cx="10466773" cy="40837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92C02C-EE76-455A-A00D-7BB4BFB7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D778-667D-4410-BDDE-0BC84006B97A}" type="slidenum">
              <a:rPr lang="en-GB" smtClean="0"/>
              <a:t>15</a:t>
            </a:fld>
            <a:endParaRPr lang="en-GB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8B2B1D8-8C7F-4CD6-82C6-DAF1E015B551}"/>
              </a:ext>
            </a:extLst>
          </p:cNvPr>
          <p:cNvSpPr txBox="1"/>
          <p:nvPr/>
        </p:nvSpPr>
        <p:spPr>
          <a:xfrm>
            <a:off x="552554" y="235419"/>
            <a:ext cx="11639446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Does the current tracking method cover </a:t>
            </a:r>
            <a:b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</a:b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all dimensions of a (green) RRP?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7" name="Google Shape;129;p19">
            <a:extLst>
              <a:ext uri="{FF2B5EF4-FFF2-40B4-BE49-F238E27FC236}">
                <a16:creationId xmlns:a16="http://schemas.microsoft.com/office/drawing/2014/main" id="{6F74C316-B9D3-4852-BB7E-A0C45BAD77AF}"/>
              </a:ext>
            </a:extLst>
          </p:cNvPr>
          <p:cNvSpPr txBox="1">
            <a:spLocks/>
          </p:cNvSpPr>
          <p:nvPr/>
        </p:nvSpPr>
        <p:spPr>
          <a:xfrm>
            <a:off x="507861" y="1452984"/>
            <a:ext cx="4151509" cy="3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No, it does not…</a:t>
            </a:r>
            <a:endParaRPr lang="en-US" sz="3600" b="1" dirty="0">
              <a:solidFill>
                <a:prstClr val="black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3445A7E-FE4D-47E3-A5B3-8E3293EC7020}"/>
              </a:ext>
            </a:extLst>
          </p:cNvPr>
          <p:cNvSpPr txBox="1">
            <a:spLocks/>
          </p:cNvSpPr>
          <p:nvPr/>
        </p:nvSpPr>
        <p:spPr bwMode="gray">
          <a:xfrm>
            <a:off x="371766" y="6297420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Notes: 1) Estimates derived from facilities with biggest</a:t>
            </a:r>
            <a:r>
              <a:rPr lang="de-DE" sz="1100" i="1" dirty="0">
                <a:solidFill>
                  <a:prstClr val="black"/>
                </a:solidFill>
                <a:cs typeface="Calibri" panose="020F0502020204030204" pitchFamily="34" charset="0"/>
              </a:rPr>
              <a:t> „</a:t>
            </a:r>
            <a:r>
              <a:rPr lang="de-DE" sz="1100" i="1" dirty="0" err="1">
                <a:solidFill>
                  <a:prstClr val="black"/>
                </a:solidFill>
                <a:cs typeface="Calibri" panose="020F0502020204030204" pitchFamily="34" charset="0"/>
              </a:rPr>
              <a:t>climate</a:t>
            </a:r>
            <a:r>
              <a:rPr lang="de-DE" sz="1100" i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prstClr val="black"/>
                </a:solidFill>
                <a:cs typeface="Calibri" panose="020F0502020204030204" pitchFamily="34" charset="0"/>
              </a:rPr>
              <a:t>contribution</a:t>
            </a:r>
            <a:r>
              <a:rPr lang="de-DE" sz="1100" i="1" dirty="0">
                <a:solidFill>
                  <a:prstClr val="black"/>
                </a:solidFill>
                <a:cs typeface="Calibri" panose="020F0502020204030204" pitchFamily="34" charset="0"/>
              </a:rPr>
              <a:t>“ (CAP, ERDF, CF, Horizon)</a:t>
            </a: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; 2) based on COM proposal from 2018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4932E8-4E18-41F4-990E-60624F4A0800}"/>
              </a:ext>
            </a:extLst>
          </p:cNvPr>
          <p:cNvSpPr txBox="1">
            <a:spLocks/>
          </p:cNvSpPr>
          <p:nvPr/>
        </p:nvSpPr>
        <p:spPr bwMode="gray">
          <a:xfrm>
            <a:off x="1269015" y="2070409"/>
            <a:ext cx="13241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Sector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9516420-7454-45B7-AF61-9D43464DFDED}"/>
              </a:ext>
            </a:extLst>
          </p:cNvPr>
          <p:cNvSpPr txBox="1">
            <a:spLocks/>
          </p:cNvSpPr>
          <p:nvPr/>
        </p:nvSpPr>
        <p:spPr bwMode="gray">
          <a:xfrm>
            <a:off x="2824087" y="2065479"/>
            <a:ext cx="13241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EU GHG emissions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BD99320A-882A-4571-A69C-670E40160797}"/>
              </a:ext>
            </a:extLst>
          </p:cNvPr>
          <p:cNvSpPr txBox="1">
            <a:spLocks/>
          </p:cNvSpPr>
          <p:nvPr/>
        </p:nvSpPr>
        <p:spPr bwMode="gray">
          <a:xfrm>
            <a:off x="1259471" y="2899457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Energy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ACAA1AC-B277-4C93-8295-170334AAD155}"/>
              </a:ext>
            </a:extLst>
          </p:cNvPr>
          <p:cNvSpPr txBox="1">
            <a:spLocks/>
          </p:cNvSpPr>
          <p:nvPr/>
        </p:nvSpPr>
        <p:spPr bwMode="gray">
          <a:xfrm>
            <a:off x="1259471" y="3548110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Transport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1C0156E-5201-4A21-B615-593340E29132}"/>
              </a:ext>
            </a:extLst>
          </p:cNvPr>
          <p:cNvSpPr txBox="1">
            <a:spLocks/>
          </p:cNvSpPr>
          <p:nvPr/>
        </p:nvSpPr>
        <p:spPr bwMode="gray">
          <a:xfrm>
            <a:off x="1259471" y="4158963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0825518-BA74-496A-9CB3-F320F344AE93}"/>
              </a:ext>
            </a:extLst>
          </p:cNvPr>
          <p:cNvSpPr txBox="1">
            <a:spLocks/>
          </p:cNvSpPr>
          <p:nvPr/>
        </p:nvSpPr>
        <p:spPr bwMode="gray">
          <a:xfrm>
            <a:off x="1259471" y="4783714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Buildings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4A02674-D6AA-4BDD-A794-8FAB2ACC6A56}"/>
              </a:ext>
            </a:extLst>
          </p:cNvPr>
          <p:cNvSpPr txBox="1">
            <a:spLocks/>
          </p:cNvSpPr>
          <p:nvPr/>
        </p:nvSpPr>
        <p:spPr bwMode="gray">
          <a:xfrm>
            <a:off x="1259471" y="5443615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Agriculture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81DC224-6306-48A5-91C8-7C7BC5159476}"/>
              </a:ext>
            </a:extLst>
          </p:cNvPr>
          <p:cNvSpPr txBox="1">
            <a:spLocks/>
          </p:cNvSpPr>
          <p:nvPr/>
        </p:nvSpPr>
        <p:spPr bwMode="gray">
          <a:xfrm>
            <a:off x="2814543" y="2899457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29%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99B3423-68AF-483A-98F6-B4C0316A6062}"/>
              </a:ext>
            </a:extLst>
          </p:cNvPr>
          <p:cNvSpPr txBox="1">
            <a:spLocks/>
          </p:cNvSpPr>
          <p:nvPr/>
        </p:nvSpPr>
        <p:spPr bwMode="gray">
          <a:xfrm>
            <a:off x="2814543" y="3548110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22%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A4084085-791D-4230-BD71-3E084652D508}"/>
              </a:ext>
            </a:extLst>
          </p:cNvPr>
          <p:cNvSpPr txBox="1">
            <a:spLocks/>
          </p:cNvSpPr>
          <p:nvPr/>
        </p:nvSpPr>
        <p:spPr bwMode="gray">
          <a:xfrm>
            <a:off x="2814543" y="4158963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20%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A9EAB05-52E1-4987-8E31-97064B03CBAB}"/>
              </a:ext>
            </a:extLst>
          </p:cNvPr>
          <p:cNvSpPr txBox="1">
            <a:spLocks/>
          </p:cNvSpPr>
          <p:nvPr/>
        </p:nvSpPr>
        <p:spPr bwMode="gray">
          <a:xfrm>
            <a:off x="2814543" y="4783714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13%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1E4F1AFF-3B01-4542-A524-F2CDD1EDB743}"/>
              </a:ext>
            </a:extLst>
          </p:cNvPr>
          <p:cNvSpPr txBox="1">
            <a:spLocks/>
          </p:cNvSpPr>
          <p:nvPr/>
        </p:nvSpPr>
        <p:spPr bwMode="gray">
          <a:xfrm>
            <a:off x="2814543" y="5443615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12%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960B2391-A4E7-44CF-941E-F2A46FAAF5FE}"/>
              </a:ext>
            </a:extLst>
          </p:cNvPr>
          <p:cNvSpPr txBox="1">
            <a:spLocks/>
          </p:cNvSpPr>
          <p:nvPr/>
        </p:nvSpPr>
        <p:spPr bwMode="gray">
          <a:xfrm>
            <a:off x="4457364" y="2053734"/>
            <a:ext cx="13241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RIO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CEDDBF6-45FD-41E9-AA83-8C658EC147E8}"/>
              </a:ext>
            </a:extLst>
          </p:cNvPr>
          <p:cNvSpPr txBox="1">
            <a:spLocks/>
          </p:cNvSpPr>
          <p:nvPr/>
        </p:nvSpPr>
        <p:spPr bwMode="gray">
          <a:xfrm>
            <a:off x="6012436" y="2048804"/>
            <a:ext cx="132414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Taxonomy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842B31F-AF5B-44D3-A9F5-0BA08B80462B}"/>
              </a:ext>
            </a:extLst>
          </p:cNvPr>
          <p:cNvSpPr txBox="1">
            <a:spLocks/>
          </p:cNvSpPr>
          <p:nvPr/>
        </p:nvSpPr>
        <p:spPr bwMode="gray">
          <a:xfrm>
            <a:off x="4457364" y="2899457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909DCAC4-4E1C-409F-A341-15FF7CA72ED6}"/>
              </a:ext>
            </a:extLst>
          </p:cNvPr>
          <p:cNvSpPr txBox="1">
            <a:spLocks/>
          </p:cNvSpPr>
          <p:nvPr/>
        </p:nvSpPr>
        <p:spPr bwMode="gray">
          <a:xfrm>
            <a:off x="4457364" y="3548110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0CAEA52-17A4-4627-B478-2222DA5FC93B}"/>
              </a:ext>
            </a:extLst>
          </p:cNvPr>
          <p:cNvSpPr txBox="1">
            <a:spLocks/>
          </p:cNvSpPr>
          <p:nvPr/>
        </p:nvSpPr>
        <p:spPr bwMode="gray">
          <a:xfrm>
            <a:off x="4457364" y="4158963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N/A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929A4C94-65C5-4308-BDC3-2DEABB490DCE}"/>
              </a:ext>
            </a:extLst>
          </p:cNvPr>
          <p:cNvSpPr txBox="1">
            <a:spLocks/>
          </p:cNvSpPr>
          <p:nvPr/>
        </p:nvSpPr>
        <p:spPr bwMode="gray">
          <a:xfrm>
            <a:off x="4457364" y="4783714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5ABFB50B-A96B-4159-A3E3-CA859CF3D620}"/>
              </a:ext>
            </a:extLst>
          </p:cNvPr>
          <p:cNvSpPr txBox="1">
            <a:spLocks/>
          </p:cNvSpPr>
          <p:nvPr/>
        </p:nvSpPr>
        <p:spPr bwMode="gray">
          <a:xfrm>
            <a:off x="4457364" y="5443615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8B161E58-B221-430C-ABF3-2D7D84EA2361}"/>
              </a:ext>
            </a:extLst>
          </p:cNvPr>
          <p:cNvSpPr txBox="1">
            <a:spLocks/>
          </p:cNvSpPr>
          <p:nvPr/>
        </p:nvSpPr>
        <p:spPr bwMode="gray">
          <a:xfrm>
            <a:off x="6012436" y="2899457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✔✔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11A44D-0DB8-419D-B9FE-B0910408D94D}"/>
              </a:ext>
            </a:extLst>
          </p:cNvPr>
          <p:cNvSpPr txBox="1">
            <a:spLocks/>
          </p:cNvSpPr>
          <p:nvPr/>
        </p:nvSpPr>
        <p:spPr bwMode="gray">
          <a:xfrm>
            <a:off x="6012436" y="3548110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D775501F-3AFD-42AE-8E58-61864F93E007}"/>
              </a:ext>
            </a:extLst>
          </p:cNvPr>
          <p:cNvSpPr txBox="1">
            <a:spLocks/>
          </p:cNvSpPr>
          <p:nvPr/>
        </p:nvSpPr>
        <p:spPr bwMode="gray">
          <a:xfrm>
            <a:off x="6012436" y="4158963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31A6E6C-B14A-4533-BA57-BC4FD088A1C6}"/>
              </a:ext>
            </a:extLst>
          </p:cNvPr>
          <p:cNvSpPr txBox="1">
            <a:spLocks/>
          </p:cNvSpPr>
          <p:nvPr/>
        </p:nvSpPr>
        <p:spPr bwMode="gray">
          <a:xfrm>
            <a:off x="6012436" y="4783714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7968879-4B8A-4AC5-B7F2-69D808EDB352}"/>
              </a:ext>
            </a:extLst>
          </p:cNvPr>
          <p:cNvSpPr txBox="1">
            <a:spLocks/>
          </p:cNvSpPr>
          <p:nvPr/>
        </p:nvSpPr>
        <p:spPr bwMode="gray">
          <a:xfrm>
            <a:off x="6012436" y="5443615"/>
            <a:ext cx="1324145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/>
              <a:t>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3E95E016-7323-43B3-B1FD-4BA6D3D8D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4" y="4729072"/>
            <a:ext cx="705884" cy="527207"/>
          </a:xfrm>
          <a:prstGeom prst="rect">
            <a:avLst/>
          </a:prstGeom>
        </p:spPr>
      </p:pic>
      <p:pic>
        <p:nvPicPr>
          <p:cNvPr id="35" name="Grafik 3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1C38938B-F5C4-4B05-A96A-A2CA5E3ED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4" y="5357823"/>
            <a:ext cx="705884" cy="527207"/>
          </a:xfrm>
          <a:prstGeom prst="rect">
            <a:avLst/>
          </a:prstGeom>
        </p:spPr>
      </p:pic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72240549-62E7-46AF-8926-9B81D304E746}"/>
              </a:ext>
            </a:extLst>
          </p:cNvPr>
          <p:cNvSpPr txBox="1">
            <a:spLocks/>
          </p:cNvSpPr>
          <p:nvPr/>
        </p:nvSpPr>
        <p:spPr bwMode="gray">
          <a:xfrm>
            <a:off x="7783234" y="2066560"/>
            <a:ext cx="17373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EU climate spending (2014-20)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46AB6B6-80B8-498A-83BC-A700BDB5F7D7}"/>
              </a:ext>
            </a:extLst>
          </p:cNvPr>
          <p:cNvSpPr txBox="1">
            <a:spLocks/>
          </p:cNvSpPr>
          <p:nvPr/>
        </p:nvSpPr>
        <p:spPr bwMode="gray">
          <a:xfrm>
            <a:off x="1259471" y="2562799"/>
            <a:ext cx="1324145" cy="21904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cs typeface="Calibri" panose="020F0502020204030204" pitchFamily="34" charset="0"/>
              </a:rPr>
              <a:t>&gt; 90% emissions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474F6F8C-A05D-4A00-94FC-12077D8C5FA8}"/>
              </a:ext>
            </a:extLst>
          </p:cNvPr>
          <p:cNvSpPr txBox="1">
            <a:spLocks/>
          </p:cNvSpPr>
          <p:nvPr/>
        </p:nvSpPr>
        <p:spPr bwMode="gray">
          <a:xfrm>
            <a:off x="2814542" y="2581518"/>
            <a:ext cx="1324145" cy="21904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EEA data (2017)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9ADAFD32-3EF2-41D1-9DE3-E4F717187EB7}"/>
              </a:ext>
            </a:extLst>
          </p:cNvPr>
          <p:cNvSpPr txBox="1">
            <a:spLocks/>
          </p:cNvSpPr>
          <p:nvPr/>
        </p:nvSpPr>
        <p:spPr bwMode="gray">
          <a:xfrm>
            <a:off x="4457363" y="2570858"/>
            <a:ext cx="2879218" cy="19924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Own assessment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720209C7-04A9-45EA-AF17-0F109945CFDB}"/>
              </a:ext>
            </a:extLst>
          </p:cNvPr>
          <p:cNvSpPr txBox="1">
            <a:spLocks/>
          </p:cNvSpPr>
          <p:nvPr/>
        </p:nvSpPr>
        <p:spPr bwMode="gray">
          <a:xfrm>
            <a:off x="7783234" y="2917213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5-10%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D8EFFE99-8F97-4DBE-BD9B-64ED5A72DD1E}"/>
              </a:ext>
            </a:extLst>
          </p:cNvPr>
          <p:cNvSpPr txBox="1">
            <a:spLocks/>
          </p:cNvSpPr>
          <p:nvPr/>
        </p:nvSpPr>
        <p:spPr bwMode="gray">
          <a:xfrm>
            <a:off x="9700332" y="2076420"/>
            <a:ext cx="17373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0" tIns="0" rIns="0" bIns="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EU climate spending (2021-27) </a:t>
            </a:r>
            <a:r>
              <a:rPr lang="en-US" sz="1600" b="1" baseline="30000" dirty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C0D3D622-3E6E-404C-905D-97F99124C42F}"/>
              </a:ext>
            </a:extLst>
          </p:cNvPr>
          <p:cNvSpPr txBox="1">
            <a:spLocks/>
          </p:cNvSpPr>
          <p:nvPr/>
        </p:nvSpPr>
        <p:spPr bwMode="gray">
          <a:xfrm>
            <a:off x="9721951" y="2917213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5-10%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1D3DB02D-2F6F-4937-BB7C-C5449DDD63F6}"/>
              </a:ext>
            </a:extLst>
          </p:cNvPr>
          <p:cNvSpPr txBox="1">
            <a:spLocks/>
          </p:cNvSpPr>
          <p:nvPr/>
        </p:nvSpPr>
        <p:spPr bwMode="gray">
          <a:xfrm>
            <a:off x="7783234" y="2588614"/>
            <a:ext cx="3654458" cy="22970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cs typeface="Calibri" panose="020F0502020204030204" pitchFamily="34" charset="0"/>
              </a:rPr>
              <a:t>Source: ECA, IEEP and own assumptions</a:t>
            </a:r>
            <a:r>
              <a:rPr lang="en-US" sz="12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1</a:t>
            </a:r>
            <a:endParaRPr kumimoji="0" lang="en-US" sz="12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9BE4F3D-1BA9-431B-9231-AD3A48FF5D9E}"/>
              </a:ext>
            </a:extLst>
          </p:cNvPr>
          <p:cNvSpPr txBox="1">
            <a:spLocks/>
          </p:cNvSpPr>
          <p:nvPr/>
        </p:nvSpPr>
        <p:spPr bwMode="gray">
          <a:xfrm>
            <a:off x="7776994" y="3565866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~10-15%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82CB29E4-1F3B-4E1B-B76F-938C1F5310CE}"/>
              </a:ext>
            </a:extLst>
          </p:cNvPr>
          <p:cNvSpPr txBox="1">
            <a:spLocks/>
          </p:cNvSpPr>
          <p:nvPr/>
        </p:nvSpPr>
        <p:spPr bwMode="gray">
          <a:xfrm>
            <a:off x="9715711" y="3565866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&lt;10-15%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65FC500F-FFD1-4EBD-9E63-D1ED16DB39C0}"/>
              </a:ext>
            </a:extLst>
          </p:cNvPr>
          <p:cNvSpPr txBox="1">
            <a:spLocks/>
          </p:cNvSpPr>
          <p:nvPr/>
        </p:nvSpPr>
        <p:spPr bwMode="gray">
          <a:xfrm>
            <a:off x="7788509" y="4176719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3%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6C316F0A-C81C-4776-B456-ADF4D2E01687}"/>
              </a:ext>
            </a:extLst>
          </p:cNvPr>
          <p:cNvSpPr txBox="1">
            <a:spLocks/>
          </p:cNvSpPr>
          <p:nvPr/>
        </p:nvSpPr>
        <p:spPr bwMode="gray">
          <a:xfrm>
            <a:off x="9727226" y="4176719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3%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E6698D93-D54F-43C7-8988-25F41EAE21BE}"/>
              </a:ext>
            </a:extLst>
          </p:cNvPr>
          <p:cNvSpPr txBox="1">
            <a:spLocks/>
          </p:cNvSpPr>
          <p:nvPr/>
        </p:nvSpPr>
        <p:spPr bwMode="gray">
          <a:xfrm>
            <a:off x="7788509" y="4801470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5-10%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B50D70F8-2822-4DAF-B3B1-128FB149BADD}"/>
              </a:ext>
            </a:extLst>
          </p:cNvPr>
          <p:cNvSpPr txBox="1">
            <a:spLocks/>
          </p:cNvSpPr>
          <p:nvPr/>
        </p:nvSpPr>
        <p:spPr bwMode="gray">
          <a:xfrm>
            <a:off x="9727226" y="4801470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5-10%</a:t>
            </a:r>
            <a:endParaRPr lang="en-US" sz="1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66C4E507-7670-4121-B6CA-711E3E4169A8}"/>
              </a:ext>
            </a:extLst>
          </p:cNvPr>
          <p:cNvSpPr txBox="1">
            <a:spLocks/>
          </p:cNvSpPr>
          <p:nvPr/>
        </p:nvSpPr>
        <p:spPr bwMode="gray">
          <a:xfrm>
            <a:off x="7788509" y="5461371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50%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68F6AA78-5A5E-4604-9B8E-9A190D1FDE89}"/>
              </a:ext>
            </a:extLst>
          </p:cNvPr>
          <p:cNvSpPr txBox="1">
            <a:spLocks/>
          </p:cNvSpPr>
          <p:nvPr/>
        </p:nvSpPr>
        <p:spPr bwMode="gray">
          <a:xfrm>
            <a:off x="9727226" y="5461371"/>
            <a:ext cx="1737360" cy="441415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46%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7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erade Verbindung mit Pfeil 8">
            <a:extLst>
              <a:ext uri="{FF2B5EF4-FFF2-40B4-BE49-F238E27FC236}">
                <a16:creationId xmlns:a16="http://schemas.microsoft.com/office/drawing/2014/main" id="{B60B3690-D9E4-43DD-A6E8-BD0D8228F013}"/>
              </a:ext>
            </a:extLst>
          </p:cNvPr>
          <p:cNvCxnSpPr>
            <a:cxnSpLocks/>
          </p:cNvCxnSpPr>
          <p:nvPr/>
        </p:nvCxnSpPr>
        <p:spPr>
          <a:xfrm>
            <a:off x="2218117" y="5319527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">
            <a:extLst>
              <a:ext uri="{FF2B5EF4-FFF2-40B4-BE49-F238E27FC236}">
                <a16:creationId xmlns:a16="http://schemas.microsoft.com/office/drawing/2014/main" id="{8AB236D8-4647-4BB0-9B8A-8BD0DD982274}"/>
              </a:ext>
            </a:extLst>
          </p:cNvPr>
          <p:cNvCxnSpPr>
            <a:cxnSpLocks/>
          </p:cNvCxnSpPr>
          <p:nvPr/>
        </p:nvCxnSpPr>
        <p:spPr>
          <a:xfrm>
            <a:off x="2218117" y="5610564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">
            <a:extLst>
              <a:ext uri="{FF2B5EF4-FFF2-40B4-BE49-F238E27FC236}">
                <a16:creationId xmlns:a16="http://schemas.microsoft.com/office/drawing/2014/main" id="{AE700C9B-F8C8-4025-81FB-3796EDA48024}"/>
              </a:ext>
            </a:extLst>
          </p:cNvPr>
          <p:cNvCxnSpPr>
            <a:cxnSpLocks/>
          </p:cNvCxnSpPr>
          <p:nvPr/>
        </p:nvCxnSpPr>
        <p:spPr>
          <a:xfrm>
            <a:off x="2218116" y="5901602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8">
            <a:extLst>
              <a:ext uri="{FF2B5EF4-FFF2-40B4-BE49-F238E27FC236}">
                <a16:creationId xmlns:a16="http://schemas.microsoft.com/office/drawing/2014/main" id="{C5592E17-5DCC-49AC-BA75-1DF20E436396}"/>
              </a:ext>
            </a:extLst>
          </p:cNvPr>
          <p:cNvCxnSpPr>
            <a:cxnSpLocks/>
          </p:cNvCxnSpPr>
          <p:nvPr/>
        </p:nvCxnSpPr>
        <p:spPr>
          <a:xfrm>
            <a:off x="2218117" y="4217525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8">
            <a:extLst>
              <a:ext uri="{FF2B5EF4-FFF2-40B4-BE49-F238E27FC236}">
                <a16:creationId xmlns:a16="http://schemas.microsoft.com/office/drawing/2014/main" id="{8E058D47-3E94-4252-8481-6A5C256A63B3}"/>
              </a:ext>
            </a:extLst>
          </p:cNvPr>
          <p:cNvCxnSpPr>
            <a:cxnSpLocks/>
          </p:cNvCxnSpPr>
          <p:nvPr/>
        </p:nvCxnSpPr>
        <p:spPr>
          <a:xfrm>
            <a:off x="2218117" y="4508562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8">
            <a:extLst>
              <a:ext uri="{FF2B5EF4-FFF2-40B4-BE49-F238E27FC236}">
                <a16:creationId xmlns:a16="http://schemas.microsoft.com/office/drawing/2014/main" id="{9969573A-DA88-41E8-AE7E-B42BF93FBC4F}"/>
              </a:ext>
            </a:extLst>
          </p:cNvPr>
          <p:cNvCxnSpPr>
            <a:cxnSpLocks/>
          </p:cNvCxnSpPr>
          <p:nvPr/>
        </p:nvCxnSpPr>
        <p:spPr>
          <a:xfrm>
            <a:off x="2218116" y="4799600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8">
            <a:extLst>
              <a:ext uri="{FF2B5EF4-FFF2-40B4-BE49-F238E27FC236}">
                <a16:creationId xmlns:a16="http://schemas.microsoft.com/office/drawing/2014/main" id="{DFE7BAD0-EAD4-426F-BFBF-C7003588FDA4}"/>
              </a:ext>
            </a:extLst>
          </p:cNvPr>
          <p:cNvCxnSpPr>
            <a:cxnSpLocks/>
          </p:cNvCxnSpPr>
          <p:nvPr/>
        </p:nvCxnSpPr>
        <p:spPr>
          <a:xfrm>
            <a:off x="2218118" y="3094034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8">
            <a:extLst>
              <a:ext uri="{FF2B5EF4-FFF2-40B4-BE49-F238E27FC236}">
                <a16:creationId xmlns:a16="http://schemas.microsoft.com/office/drawing/2014/main" id="{DECC98A6-CA12-412A-8468-53D5B67803FE}"/>
              </a:ext>
            </a:extLst>
          </p:cNvPr>
          <p:cNvCxnSpPr>
            <a:cxnSpLocks/>
          </p:cNvCxnSpPr>
          <p:nvPr/>
        </p:nvCxnSpPr>
        <p:spPr>
          <a:xfrm>
            <a:off x="2218118" y="3385071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8">
            <a:extLst>
              <a:ext uri="{FF2B5EF4-FFF2-40B4-BE49-F238E27FC236}">
                <a16:creationId xmlns:a16="http://schemas.microsoft.com/office/drawing/2014/main" id="{79744F58-30DE-4CB2-8D52-9F216BC643AE}"/>
              </a:ext>
            </a:extLst>
          </p:cNvPr>
          <p:cNvCxnSpPr>
            <a:cxnSpLocks/>
          </p:cNvCxnSpPr>
          <p:nvPr/>
        </p:nvCxnSpPr>
        <p:spPr>
          <a:xfrm>
            <a:off x="2218117" y="3676109"/>
            <a:ext cx="1684269" cy="0"/>
          </a:xfrm>
          <a:prstGeom prst="straightConnector1">
            <a:avLst/>
          </a:prstGeom>
          <a:ln w="19050">
            <a:solidFill>
              <a:srgbClr val="5379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5"/>
          <p:cNvSpPr txBox="1"/>
          <p:nvPr/>
        </p:nvSpPr>
        <p:spPr>
          <a:xfrm>
            <a:off x="552554" y="235419"/>
            <a:ext cx="11639446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How to apply the EU Taxonomy to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public stimulus measures?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7" name="Google Shape;129;p19"/>
          <p:cNvSpPr txBox="1">
            <a:spLocks/>
          </p:cNvSpPr>
          <p:nvPr/>
        </p:nvSpPr>
        <p:spPr>
          <a:xfrm>
            <a:off x="464033" y="1567351"/>
            <a:ext cx="7978631" cy="3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Some examples from the German stimulus package</a:t>
            </a:r>
            <a:endParaRPr lang="en-US" sz="3600" b="1" dirty="0">
              <a:solidFill>
                <a:prstClr val="black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Conector recto 72"/>
          <p:cNvCxnSpPr/>
          <p:nvPr/>
        </p:nvCxnSpPr>
        <p:spPr>
          <a:xfrm>
            <a:off x="7935000" y="1654224"/>
            <a:ext cx="0" cy="493776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C324A4EC-124D-4303-91CD-7B5D0C088F12}"/>
              </a:ext>
            </a:extLst>
          </p:cNvPr>
          <p:cNvSpPr txBox="1">
            <a:spLocks/>
          </p:cNvSpPr>
          <p:nvPr/>
        </p:nvSpPr>
        <p:spPr bwMode="gray">
          <a:xfrm>
            <a:off x="611187" y="2100956"/>
            <a:ext cx="2242418" cy="5737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Recipient of RRF money</a:t>
            </a:r>
          </a:p>
        </p:txBody>
      </p:sp>
      <p:sp>
        <p:nvSpPr>
          <p:cNvPr id="57" name="Textplatzhalter 2">
            <a:extLst>
              <a:ext uri="{FF2B5EF4-FFF2-40B4-BE49-F238E27FC236}">
                <a16:creationId xmlns:a16="http://schemas.microsoft.com/office/drawing/2014/main" id="{8287835D-E2FA-4ABA-BE8B-EE6E1ADEA548}"/>
              </a:ext>
            </a:extLst>
          </p:cNvPr>
          <p:cNvSpPr txBox="1">
            <a:spLocks/>
          </p:cNvSpPr>
          <p:nvPr/>
        </p:nvSpPr>
        <p:spPr bwMode="gray">
          <a:xfrm>
            <a:off x="8751737" y="2100956"/>
            <a:ext cx="2174926" cy="5737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Taxonomy evaluation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975F2CD3-9878-4741-A8AE-BE1E05B8A735}"/>
              </a:ext>
            </a:extLst>
          </p:cNvPr>
          <p:cNvSpPr txBox="1">
            <a:spLocks/>
          </p:cNvSpPr>
          <p:nvPr/>
        </p:nvSpPr>
        <p:spPr bwMode="gray">
          <a:xfrm>
            <a:off x="602603" y="3047509"/>
            <a:ext cx="2248055" cy="66285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Projects/ Companies</a:t>
            </a:r>
            <a:endParaRPr lang="en-US" sz="1600" b="1" baseline="30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975F2CD3-9878-4741-A8AE-BE1E05B8A735}"/>
              </a:ext>
            </a:extLst>
          </p:cNvPr>
          <p:cNvSpPr txBox="1">
            <a:spLocks/>
          </p:cNvSpPr>
          <p:nvPr/>
        </p:nvSpPr>
        <p:spPr bwMode="gray">
          <a:xfrm>
            <a:off x="602603" y="4141556"/>
            <a:ext cx="2248055" cy="66760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Households</a:t>
            </a:r>
            <a:endParaRPr lang="en-US" sz="1600" b="1" baseline="30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9" name="Textplatzhalter 2">
            <a:extLst>
              <a:ext uri="{FF2B5EF4-FFF2-40B4-BE49-F238E27FC236}">
                <a16:creationId xmlns:a16="http://schemas.microsoft.com/office/drawing/2014/main" id="{975F2CD3-9878-4741-A8AE-BE1E05B8A735}"/>
              </a:ext>
            </a:extLst>
          </p:cNvPr>
          <p:cNvSpPr txBox="1">
            <a:spLocks/>
          </p:cNvSpPr>
          <p:nvPr/>
        </p:nvSpPr>
        <p:spPr bwMode="gray">
          <a:xfrm>
            <a:off x="602603" y="5289229"/>
            <a:ext cx="2248055" cy="667604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sz="1600" b="1" dirty="0">
                <a:solidFill>
                  <a:schemeClr val="bg1"/>
                </a:solidFill>
              </a:rPr>
              <a:t>Municipalities</a:t>
            </a:r>
            <a:endParaRPr lang="en-US" sz="1600" b="1" baseline="30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D2DFF06D-9B2F-449E-B00E-CC487BF79903}"/>
              </a:ext>
            </a:extLst>
          </p:cNvPr>
          <p:cNvSpPr txBox="1">
            <a:spLocks/>
          </p:cNvSpPr>
          <p:nvPr/>
        </p:nvSpPr>
        <p:spPr bwMode="gray">
          <a:xfrm>
            <a:off x="8751737" y="3013256"/>
            <a:ext cx="2154135" cy="662853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endParaRPr lang="en-US" sz="1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D2DFF06D-9B2F-449E-B00E-CC487BF79903}"/>
              </a:ext>
            </a:extLst>
          </p:cNvPr>
          <p:cNvSpPr txBox="1">
            <a:spLocks/>
          </p:cNvSpPr>
          <p:nvPr/>
        </p:nvSpPr>
        <p:spPr bwMode="gray">
          <a:xfrm>
            <a:off x="8751737" y="4118339"/>
            <a:ext cx="2154135" cy="667604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endParaRPr lang="en-US" sz="1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D2DFF06D-9B2F-449E-B00E-CC487BF79903}"/>
              </a:ext>
            </a:extLst>
          </p:cNvPr>
          <p:cNvSpPr txBox="1">
            <a:spLocks/>
          </p:cNvSpPr>
          <p:nvPr/>
        </p:nvSpPr>
        <p:spPr bwMode="gray">
          <a:xfrm>
            <a:off x="8751737" y="5229297"/>
            <a:ext cx="2154135" cy="667604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endParaRPr lang="en-US" sz="1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623" y="3037160"/>
            <a:ext cx="582517" cy="582517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349267" y="5093739"/>
            <a:ext cx="1072543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500" b="1" dirty="0"/>
              <a:t>?</a:t>
            </a:r>
            <a:endParaRPr lang="en-GB" sz="55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16</a:t>
            </a:fld>
            <a:endParaRPr lang="en-GB" dirty="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637FC2E-69DC-4CA5-B996-1211FAE64C32}"/>
              </a:ext>
            </a:extLst>
          </p:cNvPr>
          <p:cNvSpPr txBox="1">
            <a:spLocks/>
          </p:cNvSpPr>
          <p:nvPr/>
        </p:nvSpPr>
        <p:spPr bwMode="gray">
          <a:xfrm>
            <a:off x="4126598" y="3024814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Energy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efficiency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programs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8333F975-482B-421A-8306-053F6C791583}"/>
              </a:ext>
            </a:extLst>
          </p:cNvPr>
          <p:cNvSpPr txBox="1">
            <a:spLocks/>
          </p:cNvSpPr>
          <p:nvPr/>
        </p:nvSpPr>
        <p:spPr bwMode="gray">
          <a:xfrm>
            <a:off x="4126600" y="2100956"/>
            <a:ext cx="3437167" cy="5737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D16BA14F-FFB8-4524-839F-75DFE0B69916}"/>
              </a:ext>
            </a:extLst>
          </p:cNvPr>
          <p:cNvSpPr txBox="1">
            <a:spLocks/>
          </p:cNvSpPr>
          <p:nvPr/>
        </p:nvSpPr>
        <p:spPr bwMode="gray">
          <a:xfrm>
            <a:off x="4126598" y="3289812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Relevant SME activities</a:t>
            </a:r>
            <a:r>
              <a:rPr lang="de-DE" sz="14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1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CAA644DC-E117-421F-9B32-2836FB863D75}"/>
              </a:ext>
            </a:extLst>
          </p:cNvPr>
          <p:cNvSpPr txBox="1">
            <a:spLocks/>
          </p:cNvSpPr>
          <p:nvPr/>
        </p:nvSpPr>
        <p:spPr bwMode="gray">
          <a:xfrm>
            <a:off x="354010" y="6316270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</a:rPr>
              <a:t>Notes: 1) for instance taxonomy-aligned program by </a:t>
            </a:r>
            <a:r>
              <a:rPr lang="en-US" sz="1200" i="1" dirty="0" err="1">
                <a:solidFill>
                  <a:prstClr val="black"/>
                </a:solidFill>
                <a:cs typeface="Calibri" panose="020F0502020204030204" pitchFamily="34" charset="0"/>
              </a:rPr>
              <a:t>KfW</a:t>
            </a: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</a:rPr>
              <a:t> “</a:t>
            </a:r>
            <a:r>
              <a:rPr lang="en-GB" sz="1200" i="1" dirty="0">
                <a:solidFill>
                  <a:prstClr val="black"/>
                </a:solidFill>
                <a:cs typeface="Calibri" panose="020F0502020204030204" pitchFamily="34" charset="0"/>
              </a:rPr>
              <a:t>Climate protection offensive for SMEs</a:t>
            </a: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</a:rPr>
              <a:t>” (</a:t>
            </a: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link</a:t>
            </a: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9D9663EE-62FC-4756-A44F-DA523CBE474A}"/>
              </a:ext>
            </a:extLst>
          </p:cNvPr>
          <p:cNvSpPr txBox="1">
            <a:spLocks/>
          </p:cNvSpPr>
          <p:nvPr/>
        </p:nvSpPr>
        <p:spPr bwMode="gray">
          <a:xfrm>
            <a:off x="4126598" y="3576295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[…]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3830AE27-C325-4B18-891F-35B02B591AA3}"/>
              </a:ext>
            </a:extLst>
          </p:cNvPr>
          <p:cNvSpPr txBox="1">
            <a:spLocks/>
          </p:cNvSpPr>
          <p:nvPr/>
        </p:nvSpPr>
        <p:spPr bwMode="gray">
          <a:xfrm>
            <a:off x="4126598" y="4071883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Premium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for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e-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vehicles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FCB065E1-91B9-4616-A6A1-9B0A50074E83}"/>
              </a:ext>
            </a:extLst>
          </p:cNvPr>
          <p:cNvSpPr txBox="1">
            <a:spLocks/>
          </p:cNvSpPr>
          <p:nvPr/>
        </p:nvSpPr>
        <p:spPr bwMode="gray">
          <a:xfrm>
            <a:off x="4126598" y="4336881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Reduction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consumer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tax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FE938DA6-EAB9-4D50-8317-1F721CCD41A5}"/>
              </a:ext>
            </a:extLst>
          </p:cNvPr>
          <p:cNvSpPr txBox="1">
            <a:spLocks/>
          </p:cNvSpPr>
          <p:nvPr/>
        </p:nvSpPr>
        <p:spPr bwMode="gray">
          <a:xfrm>
            <a:off x="4126598" y="4623364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[…]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CA96E8D3-3084-4051-B285-FDF9980B938D}"/>
              </a:ext>
            </a:extLst>
          </p:cNvPr>
          <p:cNvSpPr txBox="1">
            <a:spLocks/>
          </p:cNvSpPr>
          <p:nvPr/>
        </p:nvSpPr>
        <p:spPr bwMode="gray">
          <a:xfrm>
            <a:off x="4133848" y="5195614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Subsidies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for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public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transport</a:t>
            </a:r>
            <a:endParaRPr lang="en-US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7B83EF7E-DDD3-45B2-998C-34A69B6214B5}"/>
              </a:ext>
            </a:extLst>
          </p:cNvPr>
          <p:cNvSpPr txBox="1">
            <a:spLocks/>
          </p:cNvSpPr>
          <p:nvPr/>
        </p:nvSpPr>
        <p:spPr bwMode="gray">
          <a:xfrm>
            <a:off x="4133848" y="5460612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Investment plan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sports</a:t>
            </a: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Calibri" panose="020F0502020204030204" pitchFamily="34" charset="0"/>
              </a:rPr>
              <a:t>facilities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1043EA3F-A237-40E8-AA3A-4D1EA2ADB2D4}"/>
              </a:ext>
            </a:extLst>
          </p:cNvPr>
          <p:cNvSpPr txBox="1">
            <a:spLocks/>
          </p:cNvSpPr>
          <p:nvPr/>
        </p:nvSpPr>
        <p:spPr bwMode="gray">
          <a:xfrm>
            <a:off x="4133848" y="5747095"/>
            <a:ext cx="3437157" cy="18288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de-DE" sz="1400" dirty="0">
                <a:solidFill>
                  <a:prstClr val="black"/>
                </a:solidFill>
                <a:cs typeface="Calibri" panose="020F0502020204030204" pitchFamily="34" charset="0"/>
              </a:rPr>
              <a:t>[…]</a:t>
            </a:r>
            <a:endParaRPr lang="en-US" sz="1400" baseline="30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83" name="Imagen 26">
            <a:extLst>
              <a:ext uri="{FF2B5EF4-FFF2-40B4-BE49-F238E27FC236}">
                <a16:creationId xmlns:a16="http://schemas.microsoft.com/office/drawing/2014/main" id="{71DB9240-2F08-483E-89DB-B446258E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363" y="4138820"/>
            <a:ext cx="582517" cy="5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4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 redondeado 73"/>
          <p:cNvSpPr/>
          <p:nvPr/>
        </p:nvSpPr>
        <p:spPr>
          <a:xfrm>
            <a:off x="3337697" y="3204826"/>
            <a:ext cx="694232" cy="2217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"/>
          <p:cNvSpPr txBox="1"/>
          <p:nvPr/>
        </p:nvSpPr>
        <p:spPr>
          <a:xfrm>
            <a:off x="1791730" y="235419"/>
            <a:ext cx="1040027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70" dirty="0">
                <a:solidFill>
                  <a:srgbClr val="055B5B"/>
                </a:solidFill>
                <a:latin typeface="Calibri"/>
                <a:cs typeface="Calibri"/>
              </a:rPr>
              <a:t>Applying the EU Taxonomy for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70" dirty="0">
                <a:solidFill>
                  <a:srgbClr val="055B5B"/>
                </a:solidFill>
                <a:latin typeface="Calibri"/>
                <a:cs typeface="Calibri"/>
              </a:rPr>
              <a:t>climate tracking: Practical examples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97573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2</a:t>
            </a:r>
            <a:endParaRPr sz="10500" dirty="0">
              <a:latin typeface="Calibri"/>
              <a:cs typeface="Calibri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127431" y="3724072"/>
            <a:ext cx="11802125" cy="3029267"/>
            <a:chOff x="1138020" y="1967560"/>
            <a:chExt cx="10499798" cy="26347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upo 9"/>
            <p:cNvGrpSpPr/>
            <p:nvPr/>
          </p:nvGrpSpPr>
          <p:grpSpPr>
            <a:xfrm>
              <a:off x="1138020" y="1967560"/>
              <a:ext cx="10499798" cy="2634766"/>
              <a:chOff x="1138020" y="1967560"/>
              <a:chExt cx="10169433" cy="2017291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6233988" y="1967560"/>
                <a:ext cx="2525482" cy="2008906"/>
                <a:chOff x="3205735" y="1998318"/>
                <a:chExt cx="2525482" cy="2008906"/>
              </a:xfrm>
            </p:grpSpPr>
            <p:sp>
              <p:nvSpPr>
                <p:cNvPr id="7" name="Rectángulo 6"/>
                <p:cNvSpPr/>
                <p:nvPr/>
              </p:nvSpPr>
              <p:spPr>
                <a:xfrm>
                  <a:off x="3205735" y="1998320"/>
                  <a:ext cx="1852757" cy="2008904"/>
                </a:xfrm>
                <a:prstGeom prst="rect">
                  <a:avLst/>
                </a:prstGeom>
                <a:solidFill>
                  <a:srgbClr val="00C0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Triángulo isósceles 7"/>
                <p:cNvSpPr/>
                <p:nvPr/>
              </p:nvSpPr>
              <p:spPr>
                <a:xfrm rot="5400000">
                  <a:off x="4390402" y="2666408"/>
                  <a:ext cx="2008905" cy="672725"/>
                </a:xfrm>
                <a:prstGeom prst="triangle">
                  <a:avLst/>
                </a:prstGeom>
                <a:solidFill>
                  <a:srgbClr val="00C0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" name="Grupo 34"/>
              <p:cNvGrpSpPr/>
              <p:nvPr/>
            </p:nvGrpSpPr>
            <p:grpSpPr>
              <a:xfrm>
                <a:off x="3686004" y="1975945"/>
                <a:ext cx="2525482" cy="2008906"/>
                <a:chOff x="3205735" y="1998318"/>
                <a:chExt cx="2525482" cy="2008906"/>
              </a:xfrm>
            </p:grpSpPr>
            <p:sp>
              <p:nvSpPr>
                <p:cNvPr id="36" name="Rectángulo 35"/>
                <p:cNvSpPr/>
                <p:nvPr/>
              </p:nvSpPr>
              <p:spPr>
                <a:xfrm>
                  <a:off x="3205735" y="1998320"/>
                  <a:ext cx="1852758" cy="2008904"/>
                </a:xfrm>
                <a:prstGeom prst="rect">
                  <a:avLst/>
                </a:prstGeom>
                <a:solidFill>
                  <a:srgbClr val="009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Triángulo isósceles 36"/>
                <p:cNvSpPr/>
                <p:nvPr/>
              </p:nvSpPr>
              <p:spPr>
                <a:xfrm rot="5400000">
                  <a:off x="4390402" y="2666408"/>
                  <a:ext cx="2008905" cy="672725"/>
                </a:xfrm>
                <a:prstGeom prst="triangle">
                  <a:avLst/>
                </a:prstGeom>
                <a:solidFill>
                  <a:srgbClr val="009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upo 37"/>
              <p:cNvGrpSpPr/>
              <p:nvPr/>
            </p:nvGrpSpPr>
            <p:grpSpPr>
              <a:xfrm>
                <a:off x="1138020" y="1975945"/>
                <a:ext cx="2525482" cy="2008906"/>
                <a:chOff x="3205735" y="1998318"/>
                <a:chExt cx="2525482" cy="2008906"/>
              </a:xfrm>
            </p:grpSpPr>
            <p:sp>
              <p:nvSpPr>
                <p:cNvPr id="39" name="Rectángulo 38"/>
                <p:cNvSpPr/>
                <p:nvPr/>
              </p:nvSpPr>
              <p:spPr>
                <a:xfrm>
                  <a:off x="3205735" y="1998320"/>
                  <a:ext cx="1852757" cy="200890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Triángulo isósceles 39"/>
                <p:cNvSpPr/>
                <p:nvPr/>
              </p:nvSpPr>
              <p:spPr>
                <a:xfrm rot="5400000">
                  <a:off x="4390402" y="2666408"/>
                  <a:ext cx="2008905" cy="672725"/>
                </a:xfrm>
                <a:prstGeom prst="triangl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1" name="Grupo 40"/>
              <p:cNvGrpSpPr/>
              <p:nvPr/>
            </p:nvGrpSpPr>
            <p:grpSpPr>
              <a:xfrm>
                <a:off x="8781971" y="1975945"/>
                <a:ext cx="2525482" cy="2008906"/>
                <a:chOff x="3205735" y="1998318"/>
                <a:chExt cx="2525482" cy="2008906"/>
              </a:xfrm>
            </p:grpSpPr>
            <p:sp>
              <p:nvSpPr>
                <p:cNvPr id="42" name="Rectángulo 41"/>
                <p:cNvSpPr/>
                <p:nvPr/>
              </p:nvSpPr>
              <p:spPr>
                <a:xfrm>
                  <a:off x="3205735" y="1998320"/>
                  <a:ext cx="1852757" cy="2008904"/>
                </a:xfrm>
                <a:prstGeom prst="rect">
                  <a:avLst/>
                </a:prstGeom>
                <a:solidFill>
                  <a:srgbClr val="00D6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Triángulo isósceles 42"/>
                <p:cNvSpPr/>
                <p:nvPr/>
              </p:nvSpPr>
              <p:spPr>
                <a:xfrm rot="5400000">
                  <a:off x="4390402" y="2666408"/>
                  <a:ext cx="2008905" cy="672725"/>
                </a:xfrm>
                <a:prstGeom prst="triangle">
                  <a:avLst/>
                </a:prstGeom>
                <a:solidFill>
                  <a:srgbClr val="00D6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0" name="Rectángulo 59"/>
            <p:cNvSpPr/>
            <p:nvPr/>
          </p:nvSpPr>
          <p:spPr>
            <a:xfrm>
              <a:off x="1216286" y="2220906"/>
              <a:ext cx="1994038" cy="2099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975">
                <a:lnSpc>
                  <a:spcPct val="107100"/>
                </a:lnSpc>
                <a:spcBef>
                  <a:spcPts val="315"/>
                </a:spcBef>
                <a:spcAft>
                  <a:spcPts val="600"/>
                </a:spcAft>
              </a:pPr>
              <a:r>
                <a:rPr lang="en-US" sz="2000" b="1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1. </a:t>
              </a:r>
              <a:r>
                <a:rPr lang="en-US" sz="2000" b="1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ELIGIBILITY:</a:t>
              </a:r>
            </a:p>
            <a:p>
              <a:pPr marL="53975">
                <a:lnSpc>
                  <a:spcPct val="107100"/>
                </a:lnSpc>
                <a:spcBef>
                  <a:spcPts val="315"/>
                </a:spcBef>
              </a:pPr>
              <a:r>
                <a:rPr lang="en-US" sz="1850" b="1" spc="-20" dirty="0">
                  <a:solidFill>
                    <a:srgbClr val="FFFFFF"/>
                  </a:solidFill>
                  <a:cs typeface="Trebuchet MS"/>
                </a:rPr>
                <a:t>Activity </a:t>
              </a:r>
              <a:r>
                <a:rPr lang="en-US" sz="1850" b="1" spc="-10" dirty="0">
                  <a:solidFill>
                    <a:srgbClr val="FFFFFF"/>
                  </a:solidFill>
                  <a:cs typeface="Trebuchet MS"/>
                </a:rPr>
                <a:t>fits </a:t>
              </a:r>
              <a:r>
                <a:rPr lang="en-US" sz="1850" b="1" dirty="0">
                  <a:solidFill>
                    <a:srgbClr val="FFFFFF"/>
                  </a:solidFill>
                  <a:cs typeface="Trebuchet MS"/>
                </a:rPr>
                <a:t>a  </a:t>
              </a:r>
              <a:r>
                <a:rPr lang="en-US" sz="1850" b="1" spc="-15" dirty="0">
                  <a:solidFill>
                    <a:srgbClr val="FFFFFF"/>
                  </a:solidFill>
                  <a:cs typeface="Trebuchet MS"/>
                </a:rPr>
                <a:t>defines </a:t>
              </a:r>
              <a:r>
                <a:rPr lang="en-US" sz="1850" b="1" spc="15" dirty="0">
                  <a:solidFill>
                    <a:srgbClr val="FFFFFF"/>
                  </a:solidFill>
                  <a:cs typeface="Trebuchet MS"/>
                </a:rPr>
                <a:t>NACE  </a:t>
              </a:r>
              <a:r>
                <a:rPr lang="en-US" sz="1850" b="1" spc="-15" dirty="0">
                  <a:solidFill>
                    <a:srgbClr val="FFFFFF"/>
                  </a:solidFill>
                  <a:cs typeface="Trebuchet MS"/>
                </a:rPr>
                <a:t>macro-sector  category </a:t>
              </a:r>
              <a:r>
                <a:rPr lang="en-US" sz="1850" b="1" spc="-25" dirty="0">
                  <a:solidFill>
                    <a:srgbClr val="FFFFFF"/>
                  </a:solidFill>
                  <a:cs typeface="Trebuchet MS"/>
                </a:rPr>
                <a:t>for </a:t>
              </a:r>
              <a:r>
                <a:rPr lang="en-US" sz="1850" b="1" spc="-20" dirty="0">
                  <a:solidFill>
                    <a:srgbClr val="FFFFFF"/>
                  </a:solidFill>
                  <a:cs typeface="Trebuchet MS"/>
                </a:rPr>
                <a:t>climate  </a:t>
              </a:r>
              <a:r>
                <a:rPr lang="en-US" sz="1850" b="1" spc="-15" dirty="0">
                  <a:solidFill>
                    <a:srgbClr val="FFFFFF"/>
                  </a:solidFill>
                  <a:cs typeface="Trebuchet MS"/>
                </a:rPr>
                <a:t>mitigation </a:t>
              </a:r>
              <a:r>
                <a:rPr lang="en-US" sz="1850" b="1" spc="-30" dirty="0">
                  <a:solidFill>
                    <a:srgbClr val="FFFFFF"/>
                  </a:solidFill>
                  <a:cs typeface="Trebuchet MS"/>
                </a:rPr>
                <a:t>or  </a:t>
              </a:r>
              <a:r>
                <a:rPr lang="en-US" sz="1850" b="1" spc="-25" dirty="0">
                  <a:solidFill>
                    <a:srgbClr val="FFFFFF"/>
                  </a:solidFill>
                  <a:cs typeface="Trebuchet MS"/>
                </a:rPr>
                <a:t>adaptation</a:t>
              </a:r>
              <a:endParaRPr lang="en-US" sz="1850" dirty="0">
                <a:cs typeface="Trebuchet MS"/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861934" y="2220906"/>
              <a:ext cx="2189483" cy="2056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975">
                <a:lnSpc>
                  <a:spcPct val="107100"/>
                </a:lnSpc>
                <a:spcBef>
                  <a:spcPts val="315"/>
                </a:spcBef>
                <a:spcAft>
                  <a:spcPts val="600"/>
                </a:spcAft>
              </a:pPr>
              <a:r>
                <a:rPr lang="en-US" sz="2000" b="1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2. </a:t>
              </a:r>
              <a:r>
                <a:rPr lang="en-US" sz="2000" b="1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ALIGNMENT: </a:t>
              </a:r>
            </a:p>
            <a:p>
              <a:pPr marL="53975">
                <a:lnSpc>
                  <a:spcPct val="107100"/>
                </a:lnSpc>
                <a:spcBef>
                  <a:spcPts val="315"/>
                </a:spcBef>
                <a:spcAft>
                  <a:spcPts val="600"/>
                </a:spcAft>
              </a:pPr>
              <a:r>
                <a:rPr lang="en-US" sz="1850" b="1" spc="-20" dirty="0">
                  <a:solidFill>
                    <a:srgbClr val="FFFFFF"/>
                  </a:solidFill>
                  <a:cs typeface="Trebuchet MS"/>
                </a:rPr>
                <a:t>Activity must make a substantial contribution defined by a threshold in climate mitigation or adaptation</a:t>
              </a: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6506731" y="2240024"/>
              <a:ext cx="1941876" cy="182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spc="-35" dirty="0">
                  <a:latin typeface="Trebuchet MS"/>
                  <a:cs typeface="Trebuchet MS"/>
                </a:rPr>
                <a:t>3. D</a:t>
              </a:r>
              <a:r>
                <a:rPr lang="en-US" sz="2000" b="1" spc="-5" dirty="0">
                  <a:latin typeface="Trebuchet MS"/>
                  <a:cs typeface="Trebuchet MS"/>
                </a:rPr>
                <a:t>NHS:                         </a:t>
              </a:r>
            </a:p>
            <a:p>
              <a:pPr>
                <a:spcAft>
                  <a:spcPts val="600"/>
                </a:spcAft>
              </a:pPr>
              <a:r>
                <a:rPr lang="en-US" sz="2100" b="1" dirty="0"/>
                <a:t>Do No Significant Harm to the other five EU environmental objectives</a:t>
              </a: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9166417" y="2240024"/>
              <a:ext cx="2138891" cy="1525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spc="-35" dirty="0">
                  <a:latin typeface="Trebuchet MS"/>
                  <a:cs typeface="Trebuchet MS"/>
                </a:rPr>
                <a:t>4. </a:t>
              </a:r>
              <a:r>
                <a:rPr lang="en-US" sz="1900" b="1" spc="-35" dirty="0">
                  <a:latin typeface="Trebuchet MS"/>
                  <a:cs typeface="Trebuchet MS"/>
                </a:rPr>
                <a:t>COMPLIANCE: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600" b="1" dirty="0"/>
                <a:t>Comply with minimum  safeguards</a:t>
              </a:r>
            </a:p>
          </p:txBody>
        </p:sp>
      </p:grpSp>
      <p:sp>
        <p:nvSpPr>
          <p:cNvPr id="66" name="Rectángulo 65"/>
          <p:cNvSpPr/>
          <p:nvPr/>
        </p:nvSpPr>
        <p:spPr>
          <a:xfrm>
            <a:off x="7571664" y="1741222"/>
            <a:ext cx="4302394" cy="167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4950" marR="43180" indent="-184150">
              <a:lnSpc>
                <a:spcPct val="114799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5" dirty="0">
                <a:solidFill>
                  <a:srgbClr val="231F20"/>
                </a:solidFill>
                <a:cs typeface="Gill Sans MT"/>
              </a:rPr>
              <a:t>Fund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40" dirty="0">
                <a:solidFill>
                  <a:srgbClr val="231F20"/>
                </a:solidFill>
                <a:cs typeface="Gill Sans MT"/>
              </a:rPr>
              <a:t>manager,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30" dirty="0">
                <a:solidFill>
                  <a:srgbClr val="231F20"/>
                </a:solidFill>
                <a:cs typeface="Gill Sans MT"/>
              </a:rPr>
              <a:t>bond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20" dirty="0">
                <a:solidFill>
                  <a:srgbClr val="231F20"/>
                </a:solidFill>
                <a:cs typeface="Gill Sans MT"/>
              </a:rPr>
              <a:t>issuer,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5" dirty="0">
                <a:solidFill>
                  <a:srgbClr val="231F20"/>
                </a:solidFill>
                <a:cs typeface="Gill Sans MT"/>
              </a:rPr>
              <a:t>project  </a:t>
            </a:r>
            <a:r>
              <a:rPr lang="en-US" spc="25" dirty="0">
                <a:solidFill>
                  <a:srgbClr val="231F20"/>
                </a:solidFill>
                <a:cs typeface="Gill Sans MT"/>
              </a:rPr>
              <a:t>financier 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or </a:t>
            </a:r>
            <a:r>
              <a:rPr lang="en-US" spc="15" dirty="0">
                <a:solidFill>
                  <a:srgbClr val="231F20"/>
                </a:solidFill>
                <a:cs typeface="Gill Sans MT"/>
              </a:rPr>
              <a:t>Government</a:t>
            </a:r>
          </a:p>
          <a:p>
            <a:pPr marL="234950" marR="43180" indent="-184150">
              <a:lnSpc>
                <a:spcPct val="114799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5" dirty="0">
                <a:solidFill>
                  <a:srgbClr val="231F20"/>
                </a:solidFill>
                <a:cs typeface="Gill Sans MT"/>
              </a:rPr>
              <a:t>Project 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or </a:t>
            </a:r>
            <a:r>
              <a:rPr lang="en-US" spc="50" dirty="0">
                <a:solidFill>
                  <a:srgbClr val="231F20"/>
                </a:solidFill>
                <a:cs typeface="Gill Sans MT"/>
              </a:rPr>
              <a:t>asset, </a:t>
            </a:r>
            <a:r>
              <a:rPr lang="en-US" spc="40" dirty="0">
                <a:solidFill>
                  <a:srgbClr val="231F20"/>
                </a:solidFill>
                <a:cs typeface="Gill Sans MT"/>
              </a:rPr>
              <a:t>share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5" dirty="0">
                <a:solidFill>
                  <a:srgbClr val="231F20"/>
                </a:solidFill>
                <a:cs typeface="Gill Sans MT"/>
              </a:rPr>
              <a:t>portfolio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or</a:t>
            </a:r>
            <a:r>
              <a:rPr lang="en-US" spc="-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40" dirty="0">
                <a:solidFill>
                  <a:srgbClr val="231F20"/>
                </a:solidFill>
                <a:cs typeface="Gill Sans MT"/>
              </a:rPr>
              <a:t>capital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35" dirty="0">
                <a:solidFill>
                  <a:srgbClr val="231F20"/>
                </a:solidFill>
                <a:cs typeface="Gill Sans MT"/>
              </a:rPr>
              <a:t>investment</a:t>
            </a:r>
            <a:r>
              <a:rPr lang="en-US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pc="30" dirty="0">
                <a:solidFill>
                  <a:srgbClr val="231F20"/>
                </a:solidFill>
                <a:cs typeface="Gill Sans MT"/>
              </a:rPr>
              <a:t>budget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353081" y="1808133"/>
            <a:ext cx="5355082" cy="169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lnSpc>
                <a:spcPct val="110900"/>
              </a:lnSpc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2000" b="1" spc="-10" dirty="0">
                <a:solidFill>
                  <a:srgbClr val="48A196"/>
                </a:solidFill>
                <a:cs typeface="Trebuchet MS"/>
              </a:rPr>
              <a:t>Applying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40" dirty="0">
                <a:solidFill>
                  <a:srgbClr val="48A196"/>
                </a:solidFill>
                <a:cs typeface="Trebuchet MS"/>
              </a:rPr>
              <a:t>the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15" dirty="0">
                <a:solidFill>
                  <a:srgbClr val="48A196"/>
                </a:solidFill>
                <a:cs typeface="Trebuchet MS"/>
              </a:rPr>
              <a:t>EU</a:t>
            </a:r>
            <a:r>
              <a:rPr lang="en-US" sz="2000" b="1" spc="-7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30" dirty="0">
                <a:solidFill>
                  <a:srgbClr val="48A196"/>
                </a:solidFill>
                <a:cs typeface="Trebuchet MS"/>
              </a:rPr>
              <a:t>Taxonomy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15" dirty="0">
                <a:solidFill>
                  <a:srgbClr val="48A196"/>
                </a:solidFill>
                <a:cs typeface="Trebuchet MS"/>
              </a:rPr>
              <a:t>depends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20" dirty="0">
                <a:solidFill>
                  <a:srgbClr val="48A196"/>
                </a:solidFill>
                <a:cs typeface="Trebuchet MS"/>
              </a:rPr>
              <a:t>upon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20" dirty="0">
                <a:solidFill>
                  <a:srgbClr val="48A196"/>
                </a:solidFill>
                <a:cs typeface="Trebuchet MS"/>
              </a:rPr>
              <a:t>whom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25" dirty="0">
                <a:solidFill>
                  <a:srgbClr val="48A196"/>
                </a:solidFill>
                <a:cs typeface="Trebuchet MS"/>
              </a:rPr>
              <a:t>you</a:t>
            </a:r>
            <a:r>
              <a:rPr lang="en-US" sz="2000" b="1" spc="-45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2000" b="1" spc="-35" dirty="0">
                <a:solidFill>
                  <a:srgbClr val="48A196"/>
                </a:solidFill>
                <a:cs typeface="Trebuchet MS"/>
              </a:rPr>
              <a:t>are</a:t>
            </a:r>
            <a:r>
              <a:rPr lang="en-US" sz="2000" b="1" spc="-40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z="1600" spc="60" dirty="0">
                <a:solidFill>
                  <a:srgbClr val="231F20"/>
                </a:solidFill>
                <a:cs typeface="Gill Sans MT"/>
              </a:rPr>
              <a:t>and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which </a:t>
            </a:r>
            <a:r>
              <a:rPr lang="en-US" sz="1600" spc="20" dirty="0">
                <a:solidFill>
                  <a:srgbClr val="231F20"/>
                </a:solidFill>
                <a:cs typeface="Gill Sans MT"/>
              </a:rPr>
              <a:t>type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of investment </a:t>
            </a:r>
            <a:r>
              <a:rPr lang="en-US" sz="1600" spc="50" dirty="0">
                <a:solidFill>
                  <a:srgbClr val="231F20"/>
                </a:solidFill>
                <a:cs typeface="Gill Sans MT"/>
              </a:rPr>
              <a:t>is </a:t>
            </a:r>
            <a:r>
              <a:rPr lang="en-US" sz="1600" spc="45" dirty="0">
                <a:solidFill>
                  <a:srgbClr val="231F20"/>
                </a:solidFill>
                <a:cs typeface="Gill Sans MT"/>
              </a:rPr>
              <a:t>being </a:t>
            </a:r>
            <a:r>
              <a:rPr lang="en-US" sz="1600" spc="80" dirty="0">
                <a:solidFill>
                  <a:srgbClr val="231F20"/>
                </a:solidFill>
                <a:cs typeface="Gill Sans MT"/>
              </a:rPr>
              <a:t>assessed. </a:t>
            </a:r>
          </a:p>
          <a:p>
            <a:pPr marL="285750" marR="78740" indent="-285750">
              <a:lnSpc>
                <a:spcPct val="110900"/>
              </a:lnSpc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1600" spc="40" dirty="0">
                <a:solidFill>
                  <a:srgbClr val="231F20"/>
                </a:solidFill>
                <a:cs typeface="Gill Sans MT"/>
              </a:rPr>
              <a:t>Put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25" dirty="0">
                <a:solidFill>
                  <a:srgbClr val="231F20"/>
                </a:solidFill>
                <a:cs typeface="Gill Sans MT"/>
              </a:rPr>
              <a:t>simply,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70" dirty="0">
                <a:solidFill>
                  <a:srgbClr val="231F20"/>
                </a:solidFill>
                <a:cs typeface="Gill Sans MT"/>
              </a:rPr>
              <a:t>an</a:t>
            </a:r>
            <a:r>
              <a:rPr lang="en-US" sz="1600" spc="-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25" dirty="0">
                <a:solidFill>
                  <a:srgbClr val="231F20"/>
                </a:solidFill>
                <a:cs typeface="Gill Sans MT"/>
              </a:rPr>
              <a:t>activity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135" dirty="0">
                <a:solidFill>
                  <a:srgbClr val="231F20"/>
                </a:solidFill>
                <a:cs typeface="Gill Sans MT"/>
              </a:rPr>
              <a:t>–</a:t>
            </a:r>
            <a:r>
              <a:rPr lang="en-US" sz="1600" spc="-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which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65" dirty="0">
                <a:solidFill>
                  <a:srgbClr val="231F20"/>
                </a:solidFill>
                <a:cs typeface="Gill Sans MT"/>
              </a:rPr>
              <a:t>can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be</a:t>
            </a:r>
            <a:r>
              <a:rPr lang="en-US" sz="1600" spc="-2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95" dirty="0">
                <a:solidFill>
                  <a:srgbClr val="231F20"/>
                </a:solidFill>
                <a:cs typeface="Gill Sans MT"/>
              </a:rPr>
              <a:t>a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5" dirty="0">
                <a:solidFill>
                  <a:srgbClr val="231F20"/>
                </a:solidFill>
                <a:cs typeface="Gill Sans MT"/>
              </a:rPr>
              <a:t>project  </a:t>
            </a:r>
            <a:r>
              <a:rPr lang="en-US" sz="1600" spc="-30" dirty="0">
                <a:solidFill>
                  <a:srgbClr val="231F20"/>
                </a:solidFill>
                <a:cs typeface="Gill Sans MT"/>
              </a:rPr>
              <a:t>or</a:t>
            </a:r>
            <a:r>
              <a:rPr lang="en-US" sz="1600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investment</a:t>
            </a:r>
            <a:r>
              <a:rPr lang="en-US" sz="1600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135" dirty="0">
                <a:solidFill>
                  <a:srgbClr val="231F20"/>
                </a:solidFill>
                <a:cs typeface="Gill Sans MT"/>
              </a:rPr>
              <a:t>–</a:t>
            </a:r>
            <a:r>
              <a:rPr lang="en-US" sz="1600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should</a:t>
            </a:r>
            <a:r>
              <a:rPr lang="en-US" sz="1600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meet</a:t>
            </a:r>
            <a:r>
              <a:rPr lang="en-US" sz="1600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15" dirty="0">
                <a:solidFill>
                  <a:srgbClr val="231F20"/>
                </a:solidFill>
                <a:cs typeface="Gill Sans MT"/>
              </a:rPr>
              <a:t>this </a:t>
            </a:r>
            <a:r>
              <a:rPr lang="en-US" sz="1600" dirty="0">
                <a:solidFill>
                  <a:schemeClr val="bg1"/>
                </a:solidFill>
                <a:cs typeface="Gill Sans MT"/>
              </a:rPr>
              <a:t>criteria:</a:t>
            </a:r>
          </a:p>
        </p:txBody>
      </p:sp>
      <p:sp>
        <p:nvSpPr>
          <p:cNvPr id="69" name="Flecha derecha 68"/>
          <p:cNvSpPr/>
          <p:nvPr/>
        </p:nvSpPr>
        <p:spPr>
          <a:xfrm>
            <a:off x="5527298" y="2043383"/>
            <a:ext cx="1905430" cy="3448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echa derecha 72"/>
          <p:cNvSpPr/>
          <p:nvPr/>
        </p:nvSpPr>
        <p:spPr>
          <a:xfrm rot="1281411">
            <a:off x="5524820" y="2383224"/>
            <a:ext cx="1901248" cy="3448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6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Connecteur droit avec flèche 190"/>
          <p:cNvCxnSpPr/>
          <p:nvPr/>
        </p:nvCxnSpPr>
        <p:spPr>
          <a:xfrm flipH="1">
            <a:off x="9552497" y="3937472"/>
            <a:ext cx="2741" cy="548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Connecteur droit avec flèche 237"/>
          <p:cNvCxnSpPr/>
          <p:nvPr/>
        </p:nvCxnSpPr>
        <p:spPr>
          <a:xfrm flipV="1">
            <a:off x="8404351" y="4378313"/>
            <a:ext cx="775" cy="751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Connecteur droit avec flèche 190"/>
          <p:cNvCxnSpPr/>
          <p:nvPr/>
        </p:nvCxnSpPr>
        <p:spPr>
          <a:xfrm flipH="1">
            <a:off x="7651981" y="3925901"/>
            <a:ext cx="2741" cy="548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Connecteur droit avec flèche 237"/>
          <p:cNvCxnSpPr/>
          <p:nvPr/>
        </p:nvCxnSpPr>
        <p:spPr>
          <a:xfrm flipV="1">
            <a:off x="6186061" y="4370634"/>
            <a:ext cx="775" cy="751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cteur droit avec flèche 190"/>
          <p:cNvCxnSpPr/>
          <p:nvPr/>
        </p:nvCxnSpPr>
        <p:spPr>
          <a:xfrm flipH="1">
            <a:off x="5160543" y="3926770"/>
            <a:ext cx="2741" cy="548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Connecteur droit avec flèche 237"/>
          <p:cNvCxnSpPr/>
          <p:nvPr/>
        </p:nvCxnSpPr>
        <p:spPr>
          <a:xfrm flipV="1">
            <a:off x="3782243" y="4395005"/>
            <a:ext cx="775" cy="751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Connecteur droit avec flèche 190"/>
          <p:cNvCxnSpPr/>
          <p:nvPr/>
        </p:nvCxnSpPr>
        <p:spPr>
          <a:xfrm flipH="1">
            <a:off x="3256729" y="3938120"/>
            <a:ext cx="2741" cy="5486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Connecteur droit avec flèche 237"/>
          <p:cNvCxnSpPr/>
          <p:nvPr/>
        </p:nvCxnSpPr>
        <p:spPr>
          <a:xfrm flipV="1">
            <a:off x="1743435" y="4399615"/>
            <a:ext cx="775" cy="751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5"/>
          <p:cNvSpPr txBox="1"/>
          <p:nvPr/>
        </p:nvSpPr>
        <p:spPr>
          <a:xfrm>
            <a:off x="552554" y="235419"/>
            <a:ext cx="11491400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EU Taxonomy implementation timeline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can support EU recovery investments</a:t>
            </a:r>
          </a:p>
        </p:txBody>
      </p:sp>
      <p:sp>
        <p:nvSpPr>
          <p:cNvPr id="284" name="object 80"/>
          <p:cNvSpPr/>
          <p:nvPr/>
        </p:nvSpPr>
        <p:spPr>
          <a:xfrm>
            <a:off x="2142059" y="4085430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89" h="64770">
                <a:moveTo>
                  <a:pt x="0" y="64642"/>
                </a:moveTo>
                <a:lnTo>
                  <a:pt x="22267" y="56787"/>
                </a:lnTo>
                <a:lnTo>
                  <a:pt x="40473" y="42479"/>
                </a:lnTo>
                <a:lnTo>
                  <a:pt x="53247" y="23093"/>
                </a:lnTo>
                <a:lnTo>
                  <a:pt x="59220" y="0"/>
                </a:lnTo>
              </a:path>
            </a:pathLst>
          </a:custGeom>
          <a:ln w="6350">
            <a:solidFill>
              <a:srgbClr val="80828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87"/>
          <p:cNvSpPr/>
          <p:nvPr/>
        </p:nvSpPr>
        <p:spPr>
          <a:xfrm>
            <a:off x="2129552" y="41511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88"/>
          <p:cNvSpPr/>
          <p:nvPr/>
        </p:nvSpPr>
        <p:spPr>
          <a:xfrm>
            <a:off x="2201548" y="40791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89"/>
          <p:cNvSpPr/>
          <p:nvPr/>
        </p:nvSpPr>
        <p:spPr>
          <a:xfrm>
            <a:off x="2201548" y="1733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90"/>
          <p:cNvSpPr/>
          <p:nvPr/>
        </p:nvSpPr>
        <p:spPr>
          <a:xfrm>
            <a:off x="2129552" y="1661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3" name="Grupo 352"/>
          <p:cNvGrpSpPr/>
          <p:nvPr/>
        </p:nvGrpSpPr>
        <p:grpSpPr>
          <a:xfrm>
            <a:off x="616960" y="4183133"/>
            <a:ext cx="11113489" cy="704088"/>
            <a:chOff x="225070" y="3715640"/>
            <a:chExt cx="11688256" cy="740502"/>
          </a:xfrm>
        </p:grpSpPr>
        <p:sp>
          <p:nvSpPr>
            <p:cNvPr id="354" name="OTLSHAPE_TB_00000000000000000000000000000000_ScaleContainer"/>
            <p:cNvSpPr/>
            <p:nvPr>
              <p:custDataLst>
                <p:tags r:id="rId13"/>
              </p:custDataLst>
            </p:nvPr>
          </p:nvSpPr>
          <p:spPr>
            <a:xfrm>
              <a:off x="225070" y="3715640"/>
              <a:ext cx="11688256" cy="381000"/>
            </a:xfrm>
            <a:prstGeom prst="rect">
              <a:avLst/>
            </a:prstGeom>
            <a:solidFill>
              <a:srgbClr val="44546A"/>
            </a:solidFill>
          </p:spPr>
        </p:sp>
        <p:sp>
          <p:nvSpPr>
            <p:cNvPr id="355" name="OTLSHAPE_TB_00000000000000000000000000000000_TimescaleInterval1">
              <a:extLst>
                <a:ext uri="{46F922CF-5A6F-4085-BE28-22EC87A6E064}">
                  <a16:creationId xmlns:a16="http://schemas.microsoft.com/office/drawing/2014/main\" xmlns:p14="http://schemas.microsoft.com/office/powerpoint/2010/main" xmlns="" id="92D029B8-433B-4B71-A098-D64E08CF7289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13305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Q1</a:t>
              </a:r>
            </a:p>
          </p:txBody>
        </p:sp>
        <p:cxnSp>
          <p:nvCxnSpPr>
            <p:cNvPr id="356" name="OTLSHAPE_TB_00000000000000000000000000000000_Separator1"/>
            <p:cNvCxnSpPr/>
            <p:nvPr>
              <p:custDataLst>
                <p:tags r:id="rId15"/>
              </p:custDataLst>
            </p:nvPr>
          </p:nvCxnSpPr>
          <p:spPr>
            <a:xfrm>
              <a:off x="1408243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57" name="OTLSHAPE_TB_00000000000000000000000000000000_TimescaleInterval2">
              <a:extLst>
                <a:ext uri="{98E3DA06-6B4B-4274-A173-8E7E508A24A4}">
                  <a16:creationId xmlns:a16="http://schemas.microsoft.com/office/drawing/2014/main\" xmlns:p14="http://schemas.microsoft.com/office/powerpoint/2010/main" xmlns="" id="4273CBEB-64BB-4C7E-A51F-8129CF9DAD3D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479343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Q1</a:t>
              </a:r>
            </a:p>
          </p:txBody>
        </p:sp>
        <p:cxnSp>
          <p:nvCxnSpPr>
            <p:cNvPr id="358" name="OTLSHAPE_TB_00000000000000000000000000000000_Separator2"/>
            <p:cNvCxnSpPr/>
            <p:nvPr>
              <p:custDataLst>
                <p:tags r:id="rId17"/>
              </p:custDataLst>
            </p:nvPr>
          </p:nvCxnSpPr>
          <p:spPr>
            <a:xfrm>
              <a:off x="2560060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59" name="OTLSHAPE_TB_00000000000000000000000000000000_TimescaleInterval3">
              <a:extLst>
                <a:ext uri="{93F94CD2-841F-44F8-8DF4-36DE7F36C07F}">
                  <a16:creationId xmlns:a16="http://schemas.microsoft.com/office/drawing/2014/main\" xmlns:p14="http://schemas.microsoft.com/office/powerpoint/2010/main" xmlns="" id="48DC9FA2-01F0-4BD3-9C04-14FC3EC9979E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31160" y="3800550"/>
              <a:ext cx="412379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Q2</a:t>
              </a:r>
            </a:p>
          </p:txBody>
        </p:sp>
        <p:cxnSp>
          <p:nvCxnSpPr>
            <p:cNvPr id="360" name="OTLSHAPE_TB_00000000000000000000000000000000_Separator3"/>
            <p:cNvCxnSpPr/>
            <p:nvPr>
              <p:custDataLst>
                <p:tags r:id="rId19"/>
              </p:custDataLst>
            </p:nvPr>
          </p:nvCxnSpPr>
          <p:spPr>
            <a:xfrm>
              <a:off x="3697657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1" name="OTLSHAPE_TB_00000000000000000000000000000000_TimescaleInterval4">
              <a:extLst>
                <a:ext uri="{40AD1D3B-1422-4E0C-9B53-E0D984E421F5}">
                  <a16:creationId xmlns:a16="http://schemas.microsoft.com/office/drawing/2014/main\" xmlns:p14="http://schemas.microsoft.com/office/powerpoint/2010/main" xmlns="" id="464C05ED-7679-43DC-9967-91B8B5C5DC64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768757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Q3</a:t>
              </a:r>
            </a:p>
          </p:txBody>
        </p:sp>
        <p:cxnSp>
          <p:nvCxnSpPr>
            <p:cNvPr id="362" name="OTLSHAPE_TB_00000000000000000000000000000000_Separator4"/>
            <p:cNvCxnSpPr/>
            <p:nvPr>
              <p:custDataLst>
                <p:tags r:id="rId21"/>
              </p:custDataLst>
            </p:nvPr>
          </p:nvCxnSpPr>
          <p:spPr>
            <a:xfrm>
              <a:off x="4849474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3" name="OTLSHAPE_TB_00000000000000000000000000000000_TimescaleInterval5">
              <a:extLst>
                <a:ext uri="{1D296E78-020D-4070-9EA3-FC259B9FD34C}">
                  <a16:creationId xmlns:a16="http://schemas.microsoft.com/office/drawing/2014/main\" xmlns:p14="http://schemas.microsoft.com/office/powerpoint/2010/main" xmlns="" id="49573D82-8E02-4A0C-A69F-E0162B5EEC5C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920574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Q4</a:t>
              </a:r>
            </a:p>
          </p:txBody>
        </p:sp>
        <p:cxnSp>
          <p:nvCxnSpPr>
            <p:cNvPr id="364" name="OTLSHAPE_TB_00000000000000000000000000000000_Separator5"/>
            <p:cNvCxnSpPr/>
            <p:nvPr>
              <p:custDataLst>
                <p:tags r:id="rId23"/>
              </p:custDataLst>
            </p:nvPr>
          </p:nvCxnSpPr>
          <p:spPr>
            <a:xfrm>
              <a:off x="6001292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5" name="OTLSHAPE_TB_00000000000000000000000000000000_TimescaleInterval6">
              <a:extLst>
                <a:ext uri="{64CFFF5A-E091-4DE4-B31E-52BBBEE1E1C2}">
                  <a16:creationId xmlns:a16="http://schemas.microsoft.com/office/drawing/2014/main\" xmlns:p14="http://schemas.microsoft.com/office/powerpoint/2010/main" xmlns="" id="FC8EF715-F00E-46E8-8751-03A240C1758B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072391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Q1</a:t>
              </a:r>
            </a:p>
          </p:txBody>
        </p:sp>
        <p:cxnSp>
          <p:nvCxnSpPr>
            <p:cNvPr id="366" name="OTLSHAPE_TB_00000000000000000000000000000000_Separator6"/>
            <p:cNvCxnSpPr/>
            <p:nvPr>
              <p:custDataLst>
                <p:tags r:id="rId25"/>
              </p:custDataLst>
            </p:nvPr>
          </p:nvCxnSpPr>
          <p:spPr>
            <a:xfrm>
              <a:off x="7153109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7" name="OTLSHAPE_TB_00000000000000000000000000000000_TimescaleInterval7">
              <a:extLst>
                <a:ext uri="{A6EDFFE9-53DE-4FD3-9F52-5AF1D7006631}">
                  <a16:creationId xmlns:a16="http://schemas.microsoft.com/office/drawing/2014/main\" xmlns:p14="http://schemas.microsoft.com/office/powerpoint/2010/main" xmlns="" id="A902B171-C7CE-4E26-A7DE-987D4172C931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7224209" y="3798419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Q3</a:t>
              </a:r>
            </a:p>
          </p:txBody>
        </p:sp>
        <p:cxnSp>
          <p:nvCxnSpPr>
            <p:cNvPr id="368" name="OTLSHAPE_TB_00000000000000000000000000000000_Separator7"/>
            <p:cNvCxnSpPr/>
            <p:nvPr>
              <p:custDataLst>
                <p:tags r:id="rId27"/>
              </p:custDataLst>
            </p:nvPr>
          </p:nvCxnSpPr>
          <p:spPr>
            <a:xfrm>
              <a:off x="8290706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69" name="OTLSHAPE_TB_00000000000000000000000000000000_TimescaleInterval8">
              <a:extLst>
                <a:ext uri="{5F8DF541-0F66-46CD-B1BF-05CB95587BCE}">
                  <a16:creationId xmlns:a16="http://schemas.microsoft.com/office/drawing/2014/main\" xmlns:p14="http://schemas.microsoft.com/office/powerpoint/2010/main" xmlns="" id="C6FA96B9-DB74-441E-8F05-5D8BE703EA7F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8361806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Q4</a:t>
              </a:r>
            </a:p>
          </p:txBody>
        </p:sp>
        <p:cxnSp>
          <p:nvCxnSpPr>
            <p:cNvPr id="370" name="OTLSHAPE_TB_00000000000000000000000000000000_Separator8"/>
            <p:cNvCxnSpPr/>
            <p:nvPr>
              <p:custDataLst>
                <p:tags r:id="rId29"/>
              </p:custDataLst>
            </p:nvPr>
          </p:nvCxnSpPr>
          <p:spPr>
            <a:xfrm>
              <a:off x="9442523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71" name="OTLSHAPE_TB_00000000000000000000000000000000_TimescaleInterval9">
              <a:extLst>
                <a:ext uri="{E09FB527-5498-47C6-81C8-5E49B63AADEA}">
                  <a16:creationId xmlns:a16="http://schemas.microsoft.com/office/drawing/2014/main\" xmlns:p14="http://schemas.microsoft.com/office/powerpoint/2010/main" xmlns="" id="BC85A598-9F9E-44CF-B2DF-F4D2A13C8F77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9513623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Q1</a:t>
              </a:r>
            </a:p>
          </p:txBody>
        </p:sp>
        <p:cxnSp>
          <p:nvCxnSpPr>
            <p:cNvPr id="372" name="OTLSHAPE_TB_00000000000000000000000000000000_Separator9"/>
            <p:cNvCxnSpPr/>
            <p:nvPr>
              <p:custDataLst>
                <p:tags r:id="rId31"/>
              </p:custDataLst>
            </p:nvPr>
          </p:nvCxnSpPr>
          <p:spPr>
            <a:xfrm>
              <a:off x="10594340" y="380454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73" name="OTLSHAPE_TB_00000000000000000000000000000000_TimescaleInterval10">
              <a:extLst>
                <a:ext uri="{12BDDA96-A2D8-4C8F-9679-E27A8CD91691}">
                  <a16:creationId xmlns:a16="http://schemas.microsoft.com/office/drawing/2014/main\" xmlns:p14="http://schemas.microsoft.com/office/powerpoint/2010/main" xmlns="" id="105C7E35-FC53-4E55-AAFB-202DC9EAF155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0665440" y="3804770"/>
              <a:ext cx="238848" cy="21544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l"/>
              <a:r>
                <a:rPr lang="en-US" sz="1400" b="1" i="0" u="none" dirty="0">
                  <a:solidFill>
                    <a:srgbClr val="FFFFFF">
                      <a:alpha val="100000"/>
                    </a:srgbClr>
                  </a:solidFill>
                  <a:latin typeface="Arial" panose="02040604050505020304" pitchFamily="18" charset="0"/>
                </a:rPr>
                <a:t>Q4</a:t>
              </a:r>
            </a:p>
          </p:txBody>
        </p:sp>
        <p:sp>
          <p:nvSpPr>
            <p:cNvPr id="374" name="OTLSHAPE_TB_00000000000000000000000000000000_LeftEndCaps">
              <a:extLst>
                <a:ext uri="{3B0133E0-D8DB-494F-AB1C-3A1CB6857616}">
                  <a16:creationId xmlns:a16="http://schemas.microsoft.com/office/drawing/2014/main\" xmlns:p14="http://schemas.microsoft.com/office/powerpoint/2010/main" xmlns="" id="45A3D264-DDD4-45A2-97E0-A391032C9A53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426666" y="4173272"/>
              <a:ext cx="5129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b="1" i="0" u="none" dirty="0">
                  <a:solidFill>
                    <a:srgbClr val="ED7D31">
                      <a:alpha val="100000"/>
                    </a:srgbClr>
                  </a:solidFill>
                  <a:latin typeface="Arial" panose="02040604050505020304" pitchFamily="18" charset="0"/>
                </a:rPr>
                <a:t>2020</a:t>
              </a:r>
            </a:p>
          </p:txBody>
        </p:sp>
        <p:sp>
          <p:nvSpPr>
            <p:cNvPr id="375" name="OTLSHAPE_TB_00000000000000000000000000000000_LeftEndCaps">
              <a:extLst>
                <a:ext uri="{3B0133E0-D8DB-494F-AB1C-3A1CB6857616}">
                  <a16:creationId xmlns:a16="http://schemas.microsoft.com/office/drawing/2014/main\" xmlns:p14="http://schemas.microsoft.com/office/powerpoint/2010/main" xmlns="" id="45A3D264-DDD4-45A2-97E0-A391032C9A53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9480482" y="4179143"/>
              <a:ext cx="5129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b="1" i="0" u="none" dirty="0">
                  <a:solidFill>
                    <a:srgbClr val="ED7D31">
                      <a:alpha val="100000"/>
                    </a:srgbClr>
                  </a:solidFill>
                  <a:latin typeface="Arial" panose="02040604050505020304" pitchFamily="18" charset="0"/>
                </a:rPr>
                <a:t>2022</a:t>
              </a:r>
            </a:p>
          </p:txBody>
        </p:sp>
        <p:cxnSp>
          <p:nvCxnSpPr>
            <p:cNvPr id="376" name="OTLSHAPE_TB_00000000000000000000000000000000_Separator9"/>
            <p:cNvCxnSpPr/>
            <p:nvPr>
              <p:custDataLst>
                <p:tags r:id="rId35"/>
              </p:custDataLst>
            </p:nvPr>
          </p:nvCxnSpPr>
          <p:spPr>
            <a:xfrm>
              <a:off x="11742389" y="3810891"/>
              <a:ext cx="0" cy="203200"/>
            </a:xfrm>
            <a:prstGeom prst="line">
              <a:avLst/>
            </a:prstGeom>
            <a:ln w="12700" cap="flat" cmpd="sng" algn="ctr">
              <a:solidFill>
                <a:srgbClr val="FFFFFF">
                  <a:alpha val="30000"/>
                </a:srgbClr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377" name="OTLSHAPE_TB_00000000000000000000000000000000_LeftEndCaps">
              <a:extLst>
                <a:ext uri="{3B0133E0-D8DB-494F-AB1C-3A1CB6857616}">
                  <a16:creationId xmlns:a16="http://schemas.microsoft.com/office/drawing/2014/main\" xmlns:p14="http://schemas.microsoft.com/office/powerpoint/2010/main" xmlns="" id="45A3D264-DDD4-45A2-97E0-A391032C9A53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226057" y="4173272"/>
              <a:ext cx="6437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i="0" u="none" dirty="0">
                  <a:solidFill>
                    <a:srgbClr val="ED7D31">
                      <a:alpha val="100000"/>
                    </a:srgbClr>
                  </a:solidFill>
                  <a:latin typeface="Arial" panose="02040604050505020304" pitchFamily="18" charset="0"/>
                </a:rPr>
                <a:t>2019</a:t>
              </a:r>
            </a:p>
          </p:txBody>
        </p:sp>
        <p:sp>
          <p:nvSpPr>
            <p:cNvPr id="378" name="Flecha abajo 377"/>
            <p:cNvSpPr/>
            <p:nvPr/>
          </p:nvSpPr>
          <p:spPr>
            <a:xfrm rot="16200000">
              <a:off x="1011117" y="4158316"/>
              <a:ext cx="200722" cy="347774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9" name="Flecha abajo 378"/>
            <p:cNvSpPr/>
            <p:nvPr/>
          </p:nvSpPr>
          <p:spPr>
            <a:xfrm rot="16200000">
              <a:off x="3900884" y="2411963"/>
              <a:ext cx="200722" cy="38404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0" name="Flecha abajo 379"/>
            <p:cNvSpPr/>
            <p:nvPr/>
          </p:nvSpPr>
          <p:spPr>
            <a:xfrm rot="16200000">
              <a:off x="7905271" y="2960602"/>
              <a:ext cx="200722" cy="27432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1" name="Flecha abajo 380"/>
            <p:cNvSpPr/>
            <p:nvPr/>
          </p:nvSpPr>
          <p:spPr>
            <a:xfrm rot="16200000">
              <a:off x="10861175" y="3450400"/>
              <a:ext cx="200722" cy="173736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2" name="Rectángulo 381"/>
            <p:cNvSpPr/>
            <p:nvPr/>
          </p:nvSpPr>
          <p:spPr>
            <a:xfrm>
              <a:off x="5968366" y="4201121"/>
              <a:ext cx="618377" cy="231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OTLSHAPE_TB_00000000000000000000000000000000_LeftEndCaps">
              <a:extLst>
                <a:ext uri="{3B0133E0-D8DB-494F-AB1C-3A1CB6857616}">
                  <a16:creationId xmlns:a16="http://schemas.microsoft.com/office/drawing/2014/main\" xmlns:p14="http://schemas.microsoft.com/office/powerpoint/2010/main" xmlns="" id="45A3D264-DDD4-45A2-97E0-A391032C9A53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045999" y="4179143"/>
              <a:ext cx="5129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/>
              <a:r>
                <a:rPr lang="en-US" b="1" i="0" u="none" dirty="0">
                  <a:solidFill>
                    <a:srgbClr val="ED7D31">
                      <a:alpha val="100000"/>
                    </a:srgbClr>
                  </a:solidFill>
                  <a:latin typeface="Arial" panose="02040604050505020304" pitchFamily="18" charset="0"/>
                </a:rPr>
                <a:t>2021</a:t>
              </a:r>
            </a:p>
          </p:txBody>
        </p:sp>
      </p:grpSp>
      <p:grpSp>
        <p:nvGrpSpPr>
          <p:cNvPr id="384" name="Grupo 383"/>
          <p:cNvGrpSpPr/>
          <p:nvPr/>
        </p:nvGrpSpPr>
        <p:grpSpPr>
          <a:xfrm>
            <a:off x="472493" y="1768264"/>
            <a:ext cx="2364632" cy="2735855"/>
            <a:chOff x="177857" y="1081137"/>
            <a:chExt cx="1623284" cy="2735855"/>
          </a:xfrm>
        </p:grpSpPr>
        <p:cxnSp>
          <p:nvCxnSpPr>
            <p:cNvPr id="385" name="Connecteur droit avec flèche 190"/>
            <p:cNvCxnSpPr/>
            <p:nvPr/>
          </p:nvCxnSpPr>
          <p:spPr>
            <a:xfrm flipH="1">
              <a:off x="428307" y="3268352"/>
              <a:ext cx="2590" cy="548640"/>
            </a:xfrm>
            <a:prstGeom prst="straightConnector1">
              <a:avLst/>
            </a:prstGeom>
            <a:ln>
              <a:solidFill>
                <a:schemeClr val="tx2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TLSHAPE_T_f98842c5f6114ec9ac2683e1f7d29e94_Title">
              <a:extLst>
                <a:ext uri="{439C3BEC-8887-4D8B-81D3-F51FF18CB6E9}">
                  <a16:creationId xmlns:a16="http://schemas.microsoft.com/office/drawing/2014/main\" xmlns:p14="http://schemas.microsoft.com/office/powerpoint/2010/main" xmlns="" id="5EEE43D4-BC80-467B-9710-A1FAC48878C9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77857" y="1081137"/>
              <a:ext cx="1623284" cy="21133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rgbClr val="339966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sz="10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9 Mar, Publication: </a:t>
              </a:r>
              <a:r>
                <a:rPr lang="en-GB" sz="800" dirty="0"/>
                <a:t>Usability guide with a proposal for the EU green bond standard</a:t>
              </a:r>
              <a:r>
                <a:rPr lang="en-US" sz="800" b="1" i="0" u="none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 </a:t>
              </a:r>
            </a:p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sz="10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9 Dec, Official Text: </a:t>
              </a:r>
              <a:r>
                <a:rPr lang="en-GB" sz="800" dirty="0"/>
                <a:t>Amendments to benchmarks regulation concerning Climate Benchmarks</a:t>
              </a:r>
              <a:r>
                <a:rPr lang="en-US" sz="80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 </a:t>
              </a:r>
              <a:endPara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endParaRPr>
            </a:p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rgbClr val="339966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18 Jun, Publication: </a:t>
              </a:r>
              <a:r>
                <a:rPr lang="en-GB" sz="800" dirty="0"/>
                <a:t>TEG report on EU Taxonomy</a:t>
              </a:r>
              <a:endParaRPr lang="en-GB" sz="1000" dirty="0"/>
            </a:p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rgbClr val="339966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 Dec, Agreement: </a:t>
              </a:r>
              <a:r>
                <a:rPr lang="en-GB" sz="900" dirty="0"/>
                <a:t>Political agreement on EU Taxonomy</a:t>
              </a:r>
            </a:p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 Dec, Official Text: </a:t>
              </a:r>
              <a:r>
                <a:rPr lang="en-GB" sz="900" dirty="0"/>
                <a:t>Sustainability-related Disclosures Regulation published in EU Official Journal</a:t>
              </a:r>
              <a:endParaRPr lang="en-GB" sz="1000" dirty="0"/>
            </a:p>
            <a:p>
              <a:pPr marL="171450" indent="-171450">
                <a:spcBef>
                  <a:spcPts val="100"/>
                </a:spcBef>
                <a:spcAft>
                  <a:spcPts val="100"/>
                </a:spcAft>
                <a:buClr>
                  <a:schemeClr val="accent1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GB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29 Dec, </a:t>
              </a:r>
              <a:r>
                <a:rPr lang="en-GB" sz="11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Force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GB" sz="11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dirty="0"/>
                <a:t>Sustainability-related Disclosures Regulation</a:t>
              </a:r>
              <a:endParaRPr lang="en-US" sz="9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0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09262" y="5239246"/>
            <a:ext cx="1913207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 Jan, </a:t>
            </a:r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Force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/>
              <a:t>Transparency requirements for annual reports (Sustainability-related Disclosures Regulation)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Mar, Publication: </a:t>
            </a:r>
            <a:r>
              <a:rPr lang="en-GB" sz="900" dirty="0"/>
              <a:t>TEG final report on EU Taxonomy</a:t>
            </a:r>
            <a:endParaRPr lang="en-US" sz="9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</p:txBody>
      </p:sp>
      <p:sp>
        <p:nvSpPr>
          <p:cNvPr id="393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55370" y="2798648"/>
            <a:ext cx="1683726" cy="106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Q2, Official Text</a:t>
            </a:r>
            <a:r>
              <a:rPr lang="en-US" sz="9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900" dirty="0"/>
              <a:t>Usability guide with a proposal for the EU green bond standard</a:t>
            </a:r>
            <a:r>
              <a:rPr lang="en-US" sz="900" b="1" i="0" u="none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30 Apr,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40604050505020304" pitchFamily="18" charset="0"/>
              </a:rPr>
              <a:t>Application</a:t>
            </a: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900" dirty="0"/>
              <a:t>Benchmarks regulation on Climate Benchmarks ESG Disclosures</a:t>
            </a:r>
            <a:endParaRPr lang="en-US" sz="9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</p:txBody>
      </p:sp>
      <p:sp>
        <p:nvSpPr>
          <p:cNvPr id="395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48071" y="5255982"/>
            <a:ext cx="2036180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Mid 2020,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40604050505020304" pitchFamily="18" charset="0"/>
              </a:rPr>
              <a:t>Official Text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/>
              <a:t>Delegated Acts specifying minimum standards for Climate Benchmarks ESG Disclosures </a:t>
            </a:r>
          </a:p>
        </p:txBody>
      </p:sp>
      <p:sp>
        <p:nvSpPr>
          <p:cNvPr id="397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04952" y="1711227"/>
            <a:ext cx="2589564" cy="21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Q4, Official Text: </a:t>
            </a:r>
            <a:r>
              <a:rPr lang="en-GB" sz="800" dirty="0"/>
              <a:t>Commission will take a decision in on how to take the Green Bond Standard forward</a:t>
            </a:r>
            <a:r>
              <a:rPr lang="en-GB" sz="1000" dirty="0"/>
              <a:t>.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1 Dec,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40604050505020304" pitchFamily="18" charset="0"/>
              </a:rPr>
              <a:t>In Force</a:t>
            </a: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800" dirty="0"/>
              <a:t>Climate Mitigation and Climate Adaptation sections of EU Taxonomy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End 2020, Official Text: </a:t>
            </a:r>
            <a:r>
              <a:rPr lang="en-GB" sz="800" dirty="0"/>
              <a:t>Amendment to MiFID II to integrate sustainability risks into sustainability assessment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End 2020, Publication: </a:t>
            </a:r>
            <a:r>
              <a:rPr lang="en-GB" sz="1000" dirty="0"/>
              <a:t>Draft </a:t>
            </a:r>
            <a:r>
              <a:rPr lang="en-GB" sz="800" dirty="0"/>
              <a:t>Delegated Acts specifying technical standards on climate and environment-related impacts for Sustainability-related Disclosure Regulation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End 2020, Launch</a:t>
            </a:r>
            <a:r>
              <a:rPr lang="en-US" sz="8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800" dirty="0"/>
              <a:t>Platform on Sustainable Finance (replacing TEG, after Taxonomy regulation is approved)</a:t>
            </a:r>
          </a:p>
        </p:txBody>
      </p:sp>
      <p:sp>
        <p:nvSpPr>
          <p:cNvPr id="399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19235" y="5239246"/>
            <a:ext cx="203618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bg1">
                  <a:lumMod val="5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 Jan,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40604050505020304" pitchFamily="18" charset="0"/>
              </a:rPr>
              <a:t>Application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/>
              <a:t>Delegated acts specifying which sectors to exclude from Paris-aligned Benchmarks</a:t>
            </a:r>
          </a:p>
          <a:p>
            <a:pPr marL="171450" indent="-171450"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10 Mar, </a:t>
            </a:r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1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/>
              <a:t>Majority of obligations under Sustainability-related Disclosure Regulation</a:t>
            </a:r>
          </a:p>
        </p:txBody>
      </p:sp>
      <p:sp>
        <p:nvSpPr>
          <p:cNvPr id="401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94516" y="3046726"/>
            <a:ext cx="1767045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30 Jun, </a:t>
            </a:r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Force</a:t>
            </a: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1000" dirty="0"/>
              <a:t>Fuller Transparency disclosure for larger market participant under Sustainability-related Disclosure Regulation</a:t>
            </a:r>
            <a:endParaRPr lang="en-US" sz="10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</p:txBody>
      </p:sp>
      <p:sp>
        <p:nvSpPr>
          <p:cNvPr id="403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155043" y="5198210"/>
            <a:ext cx="2480312" cy="1190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1 Dec,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40604050505020304" pitchFamily="18" charset="0"/>
              </a:rPr>
              <a:t>Application</a:t>
            </a: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900" dirty="0"/>
              <a:t>Climate Mitigation and Climate Adaptation sections of EU Taxonomy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339966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1 Dec,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40604050505020304" pitchFamily="18" charset="0"/>
              </a:rPr>
              <a:t>In Force</a:t>
            </a:r>
            <a:r>
              <a:rPr lang="en-US" sz="9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900" dirty="0"/>
              <a:t>Remainder of EU Taxonomy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31 Dec, Publication</a:t>
            </a:r>
            <a:r>
              <a:rPr lang="en-US" sz="9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800" dirty="0"/>
              <a:t>Draft Delegated Acts specifying technical standards on social and employee matters, human rights, anti-corruption/bribery matters for Sustainability-related Disclosure Regulation</a:t>
            </a:r>
            <a:endParaRPr lang="en-US" sz="8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</p:txBody>
      </p:sp>
      <p:sp>
        <p:nvSpPr>
          <p:cNvPr id="405" name="OTLSHAPE_T_f98842c5f6114ec9ac2683e1f7d29e94_Title">
            <a:extLst>
              <a:ext uri="{439C3BEC-8887-4D8B-81D3-F51FF18CB6E9}">
                <a16:creationId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340797" y="2528713"/>
            <a:ext cx="2240501" cy="131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1 Jan, 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40604050505020304" pitchFamily="18" charset="0"/>
              </a:rPr>
              <a:t>: </a:t>
            </a:r>
            <a:r>
              <a:rPr lang="en-GB" sz="1000" dirty="0"/>
              <a:t>Administrators of significant benchmarks to endeavour to provide one or more EU Climate Transition Benchmarks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1 Jan, </a:t>
            </a:r>
            <a:r>
              <a:rPr lang="en-GB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Force</a:t>
            </a:r>
            <a:r>
              <a:rPr lang="en-US" sz="10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: </a:t>
            </a:r>
            <a:r>
              <a:rPr lang="en-GB" sz="1000" dirty="0"/>
              <a:t>Transparency requirements for annual reports (Sustainability-related Disclosure Regulation)</a:t>
            </a:r>
          </a:p>
        </p:txBody>
      </p:sp>
      <p:sp>
        <p:nvSpPr>
          <p:cNvPr id="406" name="OTLSHAPE_T_7319446e6d924429b619bbf5cd05540d_Title">
            <a:extLst>
              <a:ext uri="{15A91977-86E0-48A6-B83A-46CE952E59AF}">
                <a16:creationId xmlns:a16="http://schemas.microsoft.com/office/drawing/2014/main\" xmlns:p14="http://schemas.microsoft.com/office/powerpoint/2010/main" xmlns="" id="15C34B30-5047-4F04-BBC4-20F258BD1D0A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65547" y="482292"/>
            <a:ext cx="2385879" cy="15388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/>
          <a:p>
            <a:pPr marL="628650" lvl="1" indent="-171450">
              <a:buClr>
                <a:schemeClr val="accent6"/>
              </a:buClr>
              <a:buSzPct val="200000"/>
              <a:buFont typeface="Wingdings" panose="05000000000000000000" pitchFamily="2" charset="2"/>
              <a:buChar char="§"/>
            </a:pPr>
            <a:endParaRPr lang="en-GB" sz="1000" b="1" i="0" u="none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Taxonomy</a:t>
            </a:r>
            <a:endParaRPr lang="en-GB" sz="1600" b="1" i="0" u="none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sz="1600" b="1" i="0" u="none" dirty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Benchmark</a:t>
            </a: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Char char="§"/>
            </a:pPr>
            <a:r>
              <a:rPr lang="fr-FR" sz="1600" b="1" dirty="0" err="1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</a:rPr>
              <a:t>Disclosures</a:t>
            </a:r>
            <a:endParaRPr lang="fr-FR" sz="16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200000"/>
            </a:pPr>
            <a:endParaRPr lang="fr-FR" sz="700" b="1" dirty="0">
              <a:solidFill>
                <a:srgbClr val="000000">
                  <a:alpha val="100000"/>
                </a:srgbClr>
              </a:solidFill>
              <a:latin typeface="Arial" panose="02040604050505020304" pitchFamily="18" charset="0"/>
            </a:endParaRPr>
          </a:p>
        </p:txBody>
      </p:sp>
      <p:cxnSp>
        <p:nvCxnSpPr>
          <p:cNvPr id="410" name="Connecteur droit avec flèche 237"/>
          <p:cNvCxnSpPr/>
          <p:nvPr/>
        </p:nvCxnSpPr>
        <p:spPr>
          <a:xfrm flipV="1">
            <a:off x="11079166" y="4355950"/>
            <a:ext cx="775" cy="7517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10778509" y="4968400"/>
            <a:ext cx="1252856" cy="1560693"/>
            <a:chOff x="10791098" y="4624954"/>
            <a:chExt cx="1670504" cy="1560693"/>
          </a:xfrm>
        </p:grpSpPr>
        <p:sp>
          <p:nvSpPr>
            <p:cNvPr id="411" name="Rectángulo 410"/>
            <p:cNvSpPr/>
            <p:nvPr/>
          </p:nvSpPr>
          <p:spPr>
            <a:xfrm>
              <a:off x="10791098" y="4624954"/>
              <a:ext cx="1670504" cy="15606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TLSHAPE_T_f98842c5f6114ec9ac2683e1f7d29e94_Title">
              <a:extLst>
                <a:ext uri="{439C3BEC-8887-4D8B-81D3-F51FF18CB6E9}">
                  <a16:creationId xmlns:a16="http://schemas.microsoft.com/office/drawing/2014/main\" xmlns:p14="http://schemas.microsoft.com/office/powerpoint/2010/main" xmlns="" id="5EEE43D4-BC80-467B-9710-A1FAC48878C9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887626" y="4808054"/>
              <a:ext cx="1555961" cy="3462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71450" indent="-171450">
                <a:buClr>
                  <a:srgbClr val="339966"/>
                </a:buClr>
                <a:buSzPct val="200000"/>
                <a:buFont typeface="Wingdings" panose="05000000000000000000" pitchFamily="2" charset="2"/>
                <a:buChar char="§"/>
              </a:pPr>
              <a:r>
                <a:rPr lang="en-US" sz="105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1 Dec, </a:t>
              </a:r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  <a:latin typeface="Arial" panose="02040604050505020304" pitchFamily="18" charset="0"/>
                </a:rPr>
                <a:t>Application</a:t>
              </a:r>
              <a:r>
                <a:rPr lang="en-US" sz="1050" b="1" dirty="0">
                  <a:solidFill>
                    <a:srgbClr val="000000">
                      <a:alpha val="100000"/>
                    </a:srgbClr>
                  </a:solidFill>
                  <a:latin typeface="Arial" panose="02040604050505020304" pitchFamily="18" charset="0"/>
                </a:rPr>
                <a:t>:</a:t>
              </a:r>
              <a:endParaRPr lang="en-GB" sz="1050" dirty="0"/>
            </a:p>
          </p:txBody>
        </p:sp>
        <p:sp>
          <p:nvSpPr>
            <p:cNvPr id="413" name="OTLSHAPE_T_f98842c5f6114ec9ac2683e1f7d29e94_Title">
              <a:extLst>
                <a:ext uri="{439C3BEC-8887-4D8B-81D3-F51FF18CB6E9}">
                  <a16:creationId xmlns:a16="http://schemas.microsoft.com/office/drawing/2014/main\" xmlns:p14="http://schemas.microsoft.com/office/powerpoint/2010/main" xmlns="" id="5EEE43D4-BC80-467B-9710-A1FAC48878C9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0981973" y="5326687"/>
              <a:ext cx="12887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buClr>
                  <a:schemeClr val="accent6"/>
                </a:buClr>
                <a:buSzPct val="200000"/>
              </a:pPr>
              <a:r>
                <a:rPr lang="en-GB" sz="1400" b="1" dirty="0"/>
                <a:t>Remainder of EU Taxonomy</a:t>
              </a:r>
              <a:endParaRPr lang="en-GB" sz="1400" dirty="0"/>
            </a:p>
          </p:txBody>
        </p:sp>
      </p:grpSp>
      <p:sp>
        <p:nvSpPr>
          <p:cNvPr id="415" name="object 189"/>
          <p:cNvSpPr/>
          <p:nvPr/>
        </p:nvSpPr>
        <p:spPr>
          <a:xfrm>
            <a:off x="8962627" y="1041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90"/>
          <p:cNvSpPr/>
          <p:nvPr/>
        </p:nvSpPr>
        <p:spPr>
          <a:xfrm>
            <a:off x="9007198" y="1772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72"/>
          <p:cNvSpPr txBox="1"/>
          <p:nvPr/>
        </p:nvSpPr>
        <p:spPr>
          <a:xfrm>
            <a:off x="3615320" y="6388279"/>
            <a:ext cx="146624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900" i="1" spc="-5" dirty="0">
                <a:solidFill>
                  <a:srgbClr val="231F20"/>
                </a:solidFill>
                <a:cs typeface="Arial"/>
              </a:rPr>
              <a:t>Source: </a:t>
            </a:r>
            <a:r>
              <a:rPr sz="900" i="1" spc="-5" dirty="0" err="1">
                <a:solidFill>
                  <a:srgbClr val="231F20"/>
                </a:solidFill>
                <a:cs typeface="Arial"/>
              </a:rPr>
              <a:t>Sustainalytics</a:t>
            </a:r>
            <a:r>
              <a:rPr sz="900" i="1" spc="-5" dirty="0">
                <a:solidFill>
                  <a:srgbClr val="231F20"/>
                </a:solidFill>
                <a:cs typeface="Arial"/>
              </a:rPr>
              <a:t>,</a:t>
            </a:r>
            <a:r>
              <a:rPr sz="900" i="1" spc="-75" dirty="0">
                <a:solidFill>
                  <a:srgbClr val="231F20"/>
                </a:solidFill>
                <a:cs typeface="Arial"/>
              </a:rPr>
              <a:t> </a:t>
            </a:r>
            <a:r>
              <a:rPr sz="900" i="1" spc="-5" dirty="0">
                <a:solidFill>
                  <a:srgbClr val="231F20"/>
                </a:solidFill>
                <a:cs typeface="Arial"/>
              </a:rPr>
              <a:t>2020</a:t>
            </a:r>
            <a:endParaRPr sz="900" dirty="0"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0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552554" y="235419"/>
            <a:ext cx="11491400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Timings of Recovery and Resilience Plans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fits EU Taxonomy Regulation</a:t>
            </a:r>
          </a:p>
        </p:txBody>
      </p:sp>
      <p:sp>
        <p:nvSpPr>
          <p:cNvPr id="415" name="object 189"/>
          <p:cNvSpPr/>
          <p:nvPr/>
        </p:nvSpPr>
        <p:spPr>
          <a:xfrm>
            <a:off x="8962627" y="1041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Rectángulo 67"/>
          <p:cNvSpPr/>
          <p:nvPr/>
        </p:nvSpPr>
        <p:spPr>
          <a:xfrm>
            <a:off x="9310539" y="1470457"/>
            <a:ext cx="2527059" cy="37061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69" name="Connecteur droit avec flèche 190"/>
          <p:cNvCxnSpPr/>
          <p:nvPr/>
        </p:nvCxnSpPr>
        <p:spPr>
          <a:xfrm flipH="1">
            <a:off x="2206540" y="3598661"/>
            <a:ext cx="2938" cy="5880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237"/>
          <p:cNvCxnSpPr/>
          <p:nvPr/>
        </p:nvCxnSpPr>
        <p:spPr>
          <a:xfrm flipV="1">
            <a:off x="5801530" y="4370760"/>
            <a:ext cx="831" cy="8058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190"/>
          <p:cNvCxnSpPr/>
          <p:nvPr/>
        </p:nvCxnSpPr>
        <p:spPr>
          <a:xfrm flipH="1">
            <a:off x="7102683" y="3599961"/>
            <a:ext cx="2938" cy="5880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237"/>
          <p:cNvCxnSpPr/>
          <p:nvPr/>
        </p:nvCxnSpPr>
        <p:spPr>
          <a:xfrm flipV="1">
            <a:off x="4704534" y="4371192"/>
            <a:ext cx="831" cy="8058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190"/>
          <p:cNvCxnSpPr/>
          <p:nvPr/>
        </p:nvCxnSpPr>
        <p:spPr>
          <a:xfrm flipH="1">
            <a:off x="3437475" y="3598661"/>
            <a:ext cx="2938" cy="5880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TLSHAPE_TB_00000000000000000000000000000000_ScaleContainer"/>
          <p:cNvSpPr/>
          <p:nvPr/>
        </p:nvSpPr>
        <p:spPr>
          <a:xfrm>
            <a:off x="628886" y="4104620"/>
            <a:ext cx="11415068" cy="408397"/>
          </a:xfrm>
          <a:prstGeom prst="rect">
            <a:avLst/>
          </a:prstGeom>
          <a:solidFill>
            <a:srgbClr val="44546A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75" name="OTLSHAPE_TB_00000000000000000000000000000000_Separator1"/>
          <p:cNvCxnSpPr/>
          <p:nvPr/>
        </p:nvCxnSpPr>
        <p:spPr>
          <a:xfrm>
            <a:off x="783475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6" name="OTLSHAPE_TB_00000000000000000000000000000000_TimescaleInterval2">
            <a:extLst>
              <a:ext uri="{98E3DA06-6B4B-4274-A173-8E7E508A24A4}">
                <a16:creationId xmlns:lc="http://schemas.openxmlformats.org/drawingml/2006/lockedCanvas" xmlns:a16="http://schemas.microsoft.com/office/drawing/2014/main\" xmlns:p14="http://schemas.microsoft.com/office/powerpoint/2010/main" xmlns="" id="4273CBEB-64BB-4C7E-A51F-8129CF9DAD3D"/>
              </a:ext>
            </a:extLst>
          </p:cNvPr>
          <p:cNvSpPr txBox="1"/>
          <p:nvPr/>
        </p:nvSpPr>
        <p:spPr>
          <a:xfrm>
            <a:off x="859688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Q1</a:t>
            </a:r>
          </a:p>
        </p:txBody>
      </p:sp>
      <p:cxnSp>
        <p:nvCxnSpPr>
          <p:cNvPr id="77" name="OTLSHAPE_TB_00000000000000000000000000000000_Separator2"/>
          <p:cNvCxnSpPr/>
          <p:nvPr/>
        </p:nvCxnSpPr>
        <p:spPr>
          <a:xfrm>
            <a:off x="2018117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8" name="OTLSHAPE_TB_00000000000000000000000000000000_TimescaleInterval3">
            <a:extLst>
              <a:ext uri="{93F94CD2-841F-44F8-8DF4-36DE7F36C07F}">
                <a16:creationId xmlns:lc="http://schemas.openxmlformats.org/drawingml/2006/lockedCanvas" xmlns:a16="http://schemas.microsoft.com/office/drawing/2014/main\" xmlns:p14="http://schemas.microsoft.com/office/powerpoint/2010/main" xmlns="" id="48DC9FA2-01F0-4BD3-9C04-14FC3EC9979E"/>
              </a:ext>
            </a:extLst>
          </p:cNvPr>
          <p:cNvSpPr txBox="1"/>
          <p:nvPr/>
        </p:nvSpPr>
        <p:spPr>
          <a:xfrm>
            <a:off x="2094330" y="4195636"/>
            <a:ext cx="442032" cy="23093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Q2</a:t>
            </a:r>
          </a:p>
        </p:txBody>
      </p:sp>
      <p:cxnSp>
        <p:nvCxnSpPr>
          <p:cNvPr id="79" name="OTLSHAPE_TB_00000000000000000000000000000000_Separator3"/>
          <p:cNvCxnSpPr/>
          <p:nvPr/>
        </p:nvCxnSpPr>
        <p:spPr>
          <a:xfrm>
            <a:off x="3237516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0" name="OTLSHAPE_TB_00000000000000000000000000000000_TimescaleInterval4">
            <a:extLst>
              <a:ext uri="{40AD1D3B-1422-4E0C-9B53-E0D984E421F5}">
                <a16:creationId xmlns:lc="http://schemas.openxmlformats.org/drawingml/2006/lockedCanvas" xmlns:a16="http://schemas.microsoft.com/office/drawing/2014/main\" xmlns:p14="http://schemas.microsoft.com/office/powerpoint/2010/main" xmlns="" id="464C05ED-7679-43DC-9967-91B8B5C5DC64"/>
              </a:ext>
            </a:extLst>
          </p:cNvPr>
          <p:cNvSpPr txBox="1"/>
          <p:nvPr/>
        </p:nvSpPr>
        <p:spPr>
          <a:xfrm>
            <a:off x="3313728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Q3</a:t>
            </a:r>
          </a:p>
        </p:txBody>
      </p:sp>
      <p:cxnSp>
        <p:nvCxnSpPr>
          <p:cNvPr id="81" name="OTLSHAPE_TB_00000000000000000000000000000000_Separator4"/>
          <p:cNvCxnSpPr/>
          <p:nvPr/>
        </p:nvCxnSpPr>
        <p:spPr>
          <a:xfrm>
            <a:off x="4472157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" name="OTLSHAPE_TB_00000000000000000000000000000000_TimescaleInterval5">
            <a:extLst>
              <a:ext uri="{1D296E78-020D-4070-9EA3-FC259B9FD34C}">
                <a16:creationId xmlns:lc="http://schemas.openxmlformats.org/drawingml/2006/lockedCanvas" xmlns:a16="http://schemas.microsoft.com/office/drawing/2014/main\" xmlns:p14="http://schemas.microsoft.com/office/powerpoint/2010/main" xmlns="" id="49573D82-8E02-4A0C-A69F-E0162B5EEC5C"/>
              </a:ext>
            </a:extLst>
          </p:cNvPr>
          <p:cNvSpPr txBox="1"/>
          <p:nvPr/>
        </p:nvSpPr>
        <p:spPr>
          <a:xfrm>
            <a:off x="4548370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Q4</a:t>
            </a:r>
          </a:p>
        </p:txBody>
      </p:sp>
      <p:cxnSp>
        <p:nvCxnSpPr>
          <p:cNvPr id="83" name="OTLSHAPE_TB_00000000000000000000000000000000_Separator5"/>
          <p:cNvCxnSpPr/>
          <p:nvPr/>
        </p:nvCxnSpPr>
        <p:spPr>
          <a:xfrm>
            <a:off x="5706800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4" name="OTLSHAPE_TB_00000000000000000000000000000000_TimescaleInterval6">
            <a:extLst>
              <a:ext uri="{64CFFF5A-E091-4DE4-B31E-52BBBEE1E1C2}">
                <a16:creationId xmlns:lc="http://schemas.openxmlformats.org/drawingml/2006/lockedCanvas" xmlns:a16="http://schemas.microsoft.com/office/drawing/2014/main\" xmlns:p14="http://schemas.microsoft.com/office/powerpoint/2010/main" xmlns="" id="FC8EF715-F00E-46E8-8751-03A240C1758B"/>
              </a:ext>
            </a:extLst>
          </p:cNvPr>
          <p:cNvSpPr txBox="1"/>
          <p:nvPr/>
        </p:nvSpPr>
        <p:spPr>
          <a:xfrm>
            <a:off x="5783011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Q1</a:t>
            </a:r>
          </a:p>
        </p:txBody>
      </p:sp>
      <p:cxnSp>
        <p:nvCxnSpPr>
          <p:cNvPr id="85" name="OTLSHAPE_TB_00000000000000000000000000000000_Separator6"/>
          <p:cNvCxnSpPr/>
          <p:nvPr/>
        </p:nvCxnSpPr>
        <p:spPr>
          <a:xfrm>
            <a:off x="6941441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6" name="OTLSHAPE_TB_00000000000000000000000000000000_TimescaleInterval7">
            <a:extLst>
              <a:ext uri="{A6EDFFE9-53DE-4FD3-9F52-5AF1D7006631}">
                <a16:creationId xmlns:lc="http://schemas.openxmlformats.org/drawingml/2006/lockedCanvas" xmlns:a16="http://schemas.microsoft.com/office/drawing/2014/main\" xmlns:p14="http://schemas.microsoft.com/office/powerpoint/2010/main" xmlns="" id="A902B171-C7CE-4E26-A7DE-987D4172C931"/>
              </a:ext>
            </a:extLst>
          </p:cNvPr>
          <p:cNvSpPr txBox="1"/>
          <p:nvPr/>
        </p:nvSpPr>
        <p:spPr>
          <a:xfrm>
            <a:off x="7017654" y="4193352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Q2</a:t>
            </a:r>
          </a:p>
        </p:txBody>
      </p:sp>
      <p:cxnSp>
        <p:nvCxnSpPr>
          <p:cNvPr id="87" name="OTLSHAPE_TB_00000000000000000000000000000000_Separator7"/>
          <p:cNvCxnSpPr/>
          <p:nvPr/>
        </p:nvCxnSpPr>
        <p:spPr>
          <a:xfrm>
            <a:off x="8160840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8" name="OTLSHAPE_TB_00000000000000000000000000000000_TimescaleInterval8">
            <a:extLst>
              <a:ext uri="{5F8DF541-0F66-46CD-B1BF-05CB95587BCE}">
                <a16:creationId xmlns:lc="http://schemas.openxmlformats.org/drawingml/2006/lockedCanvas" xmlns:a16="http://schemas.microsoft.com/office/drawing/2014/main\" xmlns:p14="http://schemas.microsoft.com/office/powerpoint/2010/main" xmlns="" id="C6FA96B9-DB74-441E-8F05-5D8BE703EA7F"/>
              </a:ext>
            </a:extLst>
          </p:cNvPr>
          <p:cNvSpPr txBox="1"/>
          <p:nvPr/>
        </p:nvSpPr>
        <p:spPr>
          <a:xfrm>
            <a:off x="8237053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Q3</a:t>
            </a:r>
          </a:p>
        </p:txBody>
      </p:sp>
      <p:cxnSp>
        <p:nvCxnSpPr>
          <p:cNvPr id="89" name="OTLSHAPE_TB_00000000000000000000000000000000_Separator8"/>
          <p:cNvCxnSpPr/>
          <p:nvPr/>
        </p:nvCxnSpPr>
        <p:spPr>
          <a:xfrm>
            <a:off x="9395481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0" name="OTLSHAPE_TB_00000000000000000000000000000000_TimescaleInterval9">
            <a:extLst>
              <a:ext uri="{E09FB527-5498-47C6-81C8-5E49B63AADEA}">
                <a16:creationId xmlns:lc="http://schemas.openxmlformats.org/drawingml/2006/lockedCanvas" xmlns:a16="http://schemas.microsoft.com/office/drawing/2014/main\" xmlns:p14="http://schemas.microsoft.com/office/powerpoint/2010/main" xmlns="" id="BC85A598-9F9E-44CF-B2DF-F4D2A13C8F77"/>
              </a:ext>
            </a:extLst>
          </p:cNvPr>
          <p:cNvSpPr txBox="1"/>
          <p:nvPr/>
        </p:nvSpPr>
        <p:spPr>
          <a:xfrm>
            <a:off x="9471694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Q1</a:t>
            </a:r>
          </a:p>
        </p:txBody>
      </p:sp>
      <p:cxnSp>
        <p:nvCxnSpPr>
          <p:cNvPr id="91" name="OTLSHAPE_TB_00000000000000000000000000000000_Separator9"/>
          <p:cNvCxnSpPr/>
          <p:nvPr/>
        </p:nvCxnSpPr>
        <p:spPr>
          <a:xfrm>
            <a:off x="10630123" y="4199914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" name="OTLSHAPE_TB_00000000000000000000000000000000_TimescaleInterval10">
            <a:extLst>
              <a:ext uri="{12BDDA96-A2D8-4C8F-9679-E27A8CD91691}">
                <a16:creationId xmlns:lc="http://schemas.openxmlformats.org/drawingml/2006/lockedCanvas" xmlns:a16="http://schemas.microsoft.com/office/drawing/2014/main\" xmlns:p14="http://schemas.microsoft.com/office/powerpoint/2010/main" xmlns="" id="105C7E35-FC53-4E55-AAFB-202DC9EAF155"/>
              </a:ext>
            </a:extLst>
          </p:cNvPr>
          <p:cNvSpPr txBox="1"/>
          <p:nvPr/>
        </p:nvSpPr>
        <p:spPr>
          <a:xfrm>
            <a:off x="10706335" y="4200160"/>
            <a:ext cx="256023" cy="23093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i="0" u="none" dirty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</a:rPr>
              <a:t>Q1</a:t>
            </a:r>
          </a:p>
        </p:txBody>
      </p:sp>
      <p:sp>
        <p:nvSpPr>
          <p:cNvPr id="93" name="OTLSHAPE_TB_00000000000000000000000000000000_LeftEndCaps">
            <a:extLst>
              <a:ext uri="{3B0133E0-D8DB-494F-AB1C-3A1CB6857616}">
                <a16:creationId xmlns:lc="http://schemas.openxmlformats.org/drawingml/2006/lockedCanvas" xmlns:a16="http://schemas.microsoft.com/office/drawing/2014/main\" xmlns:p14="http://schemas.microsoft.com/office/powerpoint/2010/main" xmlns="" id="45A3D264-DDD4-45A2-97E0-A391032C9A53"/>
              </a:ext>
            </a:extLst>
          </p:cNvPr>
          <p:cNvSpPr txBox="1"/>
          <p:nvPr/>
        </p:nvSpPr>
        <p:spPr>
          <a:xfrm>
            <a:off x="803223" y="4595160"/>
            <a:ext cx="549847" cy="2969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0" u="none" dirty="0">
                <a:solidFill>
                  <a:srgbClr val="ED7D31">
                    <a:alpha val="100000"/>
                  </a:srgbClr>
                </a:solidFill>
                <a:latin typeface="Arial" panose="02040604050505020304" pitchFamily="18" charset="0"/>
              </a:rPr>
              <a:t>2020</a:t>
            </a:r>
          </a:p>
        </p:txBody>
      </p:sp>
      <p:sp>
        <p:nvSpPr>
          <p:cNvPr id="94" name="OTLSHAPE_TB_00000000000000000000000000000000_LeftEndCaps">
            <a:extLst>
              <a:ext uri="{3B0133E0-D8DB-494F-AB1C-3A1CB6857616}">
                <a16:creationId xmlns:lc="http://schemas.openxmlformats.org/drawingml/2006/lockedCanvas" xmlns:a16="http://schemas.microsoft.com/office/drawing/2014/main\" xmlns:p14="http://schemas.microsoft.com/office/powerpoint/2010/main" xmlns="" id="45A3D264-DDD4-45A2-97E0-A391032C9A53"/>
              </a:ext>
            </a:extLst>
          </p:cNvPr>
          <p:cNvSpPr txBox="1"/>
          <p:nvPr/>
        </p:nvSpPr>
        <p:spPr>
          <a:xfrm>
            <a:off x="9436170" y="4601453"/>
            <a:ext cx="549847" cy="2969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0" u="none" dirty="0">
                <a:solidFill>
                  <a:srgbClr val="ED7D31">
                    <a:alpha val="100000"/>
                  </a:srgbClr>
                </a:solidFill>
                <a:latin typeface="Arial" panose="02040604050505020304" pitchFamily="18" charset="0"/>
              </a:rPr>
              <a:t>2022</a:t>
            </a:r>
          </a:p>
        </p:txBody>
      </p:sp>
      <p:cxnSp>
        <p:nvCxnSpPr>
          <p:cNvPr id="95" name="OTLSHAPE_TB_00000000000000000000000000000000_Separator9"/>
          <p:cNvCxnSpPr/>
          <p:nvPr/>
        </p:nvCxnSpPr>
        <p:spPr>
          <a:xfrm>
            <a:off x="11860725" y="4206721"/>
            <a:ext cx="0" cy="217812"/>
          </a:xfrm>
          <a:prstGeom prst="line">
            <a:avLst/>
          </a:prstGeom>
          <a:ln w="12700" cap="flat" cmpd="sng" algn="ctr">
            <a:solidFill>
              <a:srgbClr val="FFFFFF">
                <a:alpha val="30000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6" name="Flecha abajo 95"/>
          <p:cNvSpPr/>
          <p:nvPr/>
        </p:nvSpPr>
        <p:spPr>
          <a:xfrm rot="16200000">
            <a:off x="3455356" y="2707199"/>
            <a:ext cx="215155" cy="411664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7" name="Flecha abajo 96"/>
          <p:cNvSpPr/>
          <p:nvPr/>
        </p:nvSpPr>
        <p:spPr>
          <a:xfrm rot="16200000">
            <a:off x="10328054" y="4408399"/>
            <a:ext cx="215155" cy="686107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8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426796" y="2347953"/>
            <a:ext cx="2701935" cy="111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45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May</a:t>
            </a:r>
            <a:r>
              <a:rPr lang="en-US" sz="1450" dirty="0">
                <a:solidFill>
                  <a:srgbClr val="000000">
                    <a:alpha val="100000"/>
                  </a:srgbClr>
                </a:solidFill>
              </a:rPr>
              <a:t>, Commission adopts a proposal  for  a  regulation of the European Parliament and of the Council establishing a Recovery and Resilience Facility (RRF)</a:t>
            </a:r>
            <a:endParaRPr lang="en-US" sz="1450" i="0" u="none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99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5550519" y="5443243"/>
            <a:ext cx="3448338" cy="669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SzPct val="200000"/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 Jan, </a:t>
            </a:r>
            <a:r>
              <a:rPr lang="en-US" sz="1450" dirty="0"/>
              <a:t>MS will be able to present their RRPs plans formally for assessment once the Facility comes legally into force</a:t>
            </a:r>
            <a:endParaRPr lang="en-GB" sz="1450" dirty="0"/>
          </a:p>
        </p:txBody>
      </p:sp>
      <p:grpSp>
        <p:nvGrpSpPr>
          <p:cNvPr id="100" name="Grupo 99"/>
          <p:cNvGrpSpPr/>
          <p:nvPr/>
        </p:nvGrpSpPr>
        <p:grpSpPr>
          <a:xfrm>
            <a:off x="5660862" y="4601453"/>
            <a:ext cx="662843" cy="296917"/>
            <a:chOff x="4799586" y="4179143"/>
            <a:chExt cx="618377" cy="276999"/>
          </a:xfrm>
        </p:grpSpPr>
        <p:sp>
          <p:nvSpPr>
            <p:cNvPr id="107" name="Rectángulo 106"/>
            <p:cNvSpPr/>
            <p:nvPr/>
          </p:nvSpPr>
          <p:spPr>
            <a:xfrm>
              <a:off x="4799586" y="4207662"/>
              <a:ext cx="618377" cy="231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8" name="OTLSHAPE_TB_00000000000000000000000000000000_LeftEndCaps">
              <a:extLst>
                <a:ext uri="{3B0133E0-D8DB-494F-AB1C-3A1CB6857616}">
                  <a16:creationId xmlns:lc="http://schemas.openxmlformats.org/drawingml/2006/lockedCanvas" xmlns:a16="http://schemas.microsoft.com/office/drawing/2014/main\" xmlns:p14="http://schemas.microsoft.com/office/powerpoint/2010/main" xmlns="" id="45A3D264-DDD4-45A2-97E0-A391032C9A53"/>
                </a:ext>
              </a:extLst>
            </p:cNvPr>
            <p:cNvSpPr txBox="1"/>
            <p:nvPr/>
          </p:nvSpPr>
          <p:spPr>
            <a:xfrm>
              <a:off x="4856316" y="4179143"/>
              <a:ext cx="5129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0" u="none" dirty="0">
                  <a:solidFill>
                    <a:srgbClr val="ED7D31">
                      <a:alpha val="100000"/>
                    </a:srgbClr>
                  </a:solidFill>
                  <a:latin typeface="Arial" panose="02040604050505020304" pitchFamily="18" charset="0"/>
                </a:rPr>
                <a:t>2021</a:t>
              </a:r>
            </a:p>
          </p:txBody>
        </p:sp>
      </p:grpSp>
      <p:sp>
        <p:nvSpPr>
          <p:cNvPr id="101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6705173" y="3022492"/>
            <a:ext cx="229368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SzPct val="200000"/>
              <a:buFont typeface="Wingdings" panose="05000000000000000000" pitchFamily="2" charset="2"/>
              <a:buChar char="§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30 April, </a:t>
            </a:r>
            <a:r>
              <a:rPr lang="en-US" sz="1500" dirty="0"/>
              <a:t>The deadline for the submission of RRPs</a:t>
            </a:r>
            <a:endParaRPr lang="en-GB" sz="1500" dirty="0"/>
          </a:p>
        </p:txBody>
      </p:sp>
      <p:sp>
        <p:nvSpPr>
          <p:cNvPr id="102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2325317" y="5410192"/>
            <a:ext cx="2947755" cy="669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SzPct val="200000"/>
              <a:buFont typeface="Wingdings" panose="05000000000000000000" pitchFamily="2" charset="2"/>
              <a:buChar char="§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15 October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50" dirty="0"/>
              <a:t>MS are encouraged to submit their preliminary draft Recovery and Resilience Plans (RRPs)</a:t>
            </a:r>
            <a:endParaRPr lang="en-GB" sz="1450" dirty="0"/>
          </a:p>
        </p:txBody>
      </p:sp>
      <p:sp>
        <p:nvSpPr>
          <p:cNvPr id="103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3237516" y="1970927"/>
            <a:ext cx="3261301" cy="153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45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August</a:t>
            </a:r>
            <a:r>
              <a:rPr lang="en-US" sz="1450" dirty="0">
                <a:solidFill>
                  <a:srgbClr val="000000">
                    <a:alpha val="100000"/>
                  </a:srgbClr>
                </a:solidFill>
              </a:rPr>
              <a:t>, </a:t>
            </a:r>
            <a:r>
              <a:rPr lang="en-US" sz="1450" dirty="0"/>
              <a:t>the Recovery and Resilience Task Force (RECOVER) was set up to lead implementation of the RRF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en-US" sz="145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September</a:t>
            </a:r>
            <a:r>
              <a:rPr lang="en-US" sz="1450" dirty="0">
                <a:solidFill>
                  <a:srgbClr val="000000">
                    <a:alpha val="100000"/>
                  </a:srgbClr>
                </a:solidFill>
              </a:rPr>
              <a:t>, </a:t>
            </a:r>
            <a:r>
              <a:rPr lang="en-US" sz="1450" dirty="0"/>
              <a:t>European Court of Auditors publishes an opinion concerning the Commission proposal on the Facility</a:t>
            </a:r>
            <a:endParaRPr lang="en-US" sz="1450" i="0" u="none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104" name="OTLSHAPE_TB_00000000000000000000000000000000_LeftEndCaps">
            <a:extLst>
              <a:ext uri="{3B0133E0-D8DB-494F-AB1C-3A1CB6857616}">
                <a16:creationId xmlns:lc="http://schemas.openxmlformats.org/drawingml/2006/lockedCanvas" xmlns:a16="http://schemas.microsoft.com/office/drawing/2014/main\" xmlns:p14="http://schemas.microsoft.com/office/powerpoint/2010/main" xmlns="" id="45A3D264-DDD4-45A2-97E0-A391032C9A53"/>
              </a:ext>
            </a:extLst>
          </p:cNvPr>
          <p:cNvSpPr txBox="1"/>
          <p:nvPr/>
        </p:nvSpPr>
        <p:spPr>
          <a:xfrm>
            <a:off x="10847674" y="4595159"/>
            <a:ext cx="549848" cy="2969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0" u="none" dirty="0">
                <a:solidFill>
                  <a:srgbClr val="ED7D31">
                    <a:alpha val="100000"/>
                  </a:srgbClr>
                </a:solidFill>
                <a:latin typeface="Arial" panose="02040604050505020304" pitchFamily="18" charset="0"/>
              </a:rPr>
              <a:t>2024</a:t>
            </a:r>
          </a:p>
        </p:txBody>
      </p:sp>
      <p:sp>
        <p:nvSpPr>
          <p:cNvPr id="105" name="Flecha abajo 104"/>
          <p:cNvSpPr/>
          <p:nvPr/>
        </p:nvSpPr>
        <p:spPr>
          <a:xfrm rot="16200000">
            <a:off x="7673693" y="3275368"/>
            <a:ext cx="215155" cy="2940457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6" name="OTLSHAPE_T_f98842c5f6114ec9ac2683e1f7d29e94_Title">
            <a:extLst>
              <a:ext uri="{439C3BEC-8887-4D8B-81D3-F51FF18CB6E9}">
                <a16:creationId xmlns:lc="http://schemas.openxmlformats.org/drawingml/2006/lockedCanvas" xmlns:a16="http://schemas.microsoft.com/office/drawing/2014/main\" xmlns:p14="http://schemas.microsoft.com/office/powerpoint/2010/main" xmlns="" id="5EEE43D4-BC80-467B-9710-A1FAC48878C9"/>
              </a:ext>
            </a:extLst>
          </p:cNvPr>
          <p:cNvSpPr txBox="1"/>
          <p:nvPr/>
        </p:nvSpPr>
        <p:spPr>
          <a:xfrm>
            <a:off x="9457037" y="1677020"/>
            <a:ext cx="2182597" cy="228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800"/>
              </a:spcBef>
              <a:spcAft>
                <a:spcPts val="800"/>
              </a:spcAft>
              <a:buSzPct val="200000"/>
              <a:buFont typeface="Wingdings" panose="05000000000000000000" pitchFamily="2" charset="2"/>
              <a:buChar char="§"/>
            </a:pPr>
            <a:r>
              <a:rPr lang="en-US" sz="1500" dirty="0"/>
              <a:t>RRPs can be submitted in the first two years of implementation (until 2022) by 30 April of each year. 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SzPct val="200000"/>
              <a:buFont typeface="Wingdings" panose="05000000000000000000" pitchFamily="2" charset="2"/>
              <a:buChar char="§"/>
            </a:pPr>
            <a:r>
              <a:rPr lang="en-US" sz="1500" dirty="0"/>
              <a:t>It will also be possible up to 2024 if funding is available, and based on a call from the EC</a:t>
            </a:r>
            <a:endParaRPr lang="en-GB" sz="1500" dirty="0"/>
          </a:p>
        </p:txBody>
      </p:sp>
      <p:sp>
        <p:nvSpPr>
          <p:cNvPr id="45" name="object 173"/>
          <p:cNvSpPr txBox="1"/>
          <p:nvPr/>
        </p:nvSpPr>
        <p:spPr>
          <a:xfrm>
            <a:off x="7273677" y="6379308"/>
            <a:ext cx="42142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31F20"/>
                </a:solidFill>
                <a:cs typeface="Gill Sans MT"/>
              </a:rPr>
              <a:t>Graph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15" dirty="0">
                <a:solidFill>
                  <a:srgbClr val="231F20"/>
                </a:solidFill>
                <a:cs typeface="Gill Sans MT"/>
              </a:rPr>
              <a:t>created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20" dirty="0">
                <a:solidFill>
                  <a:srgbClr val="231F20"/>
                </a:solidFill>
                <a:cs typeface="Gill Sans MT"/>
              </a:rPr>
              <a:t>by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20" dirty="0">
                <a:solidFill>
                  <a:srgbClr val="231F20"/>
                </a:solidFill>
                <a:cs typeface="Gill Sans MT"/>
              </a:rPr>
              <a:t>CS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40" dirty="0">
                <a:solidFill>
                  <a:srgbClr val="231F20"/>
                </a:solidFill>
                <a:cs typeface="Gill Sans MT"/>
              </a:rPr>
              <a:t>based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10" dirty="0">
                <a:solidFill>
                  <a:srgbClr val="231F20"/>
                </a:solidFill>
                <a:cs typeface="Gill Sans MT"/>
              </a:rPr>
              <a:t>on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35" dirty="0">
                <a:solidFill>
                  <a:srgbClr val="231F20"/>
                </a:solidFill>
                <a:cs typeface="Gill Sans MT"/>
              </a:rPr>
              <a:t>data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15" dirty="0">
                <a:solidFill>
                  <a:srgbClr val="231F20"/>
                </a:solidFill>
                <a:cs typeface="Gill Sans MT"/>
              </a:rPr>
              <a:t>from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10" dirty="0">
                <a:solidFill>
                  <a:srgbClr val="231F20"/>
                </a:solidFill>
                <a:cs typeface="Gill Sans MT"/>
              </a:rPr>
              <a:t>the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15" dirty="0">
                <a:solidFill>
                  <a:srgbClr val="231F20"/>
                </a:solidFill>
                <a:cs typeface="Gill Sans MT"/>
              </a:rPr>
              <a:t>European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20" dirty="0">
                <a:solidFill>
                  <a:srgbClr val="231F20"/>
                </a:solidFill>
                <a:cs typeface="Gill Sans MT"/>
              </a:rPr>
              <a:t>Parliament,</a:t>
            </a:r>
            <a:r>
              <a:rPr sz="900" spc="-20" dirty="0">
                <a:solidFill>
                  <a:srgbClr val="231F20"/>
                </a:solidFill>
                <a:cs typeface="Gill Sans MT"/>
              </a:rPr>
              <a:t> </a:t>
            </a:r>
            <a:r>
              <a:rPr sz="900" spc="25" dirty="0">
                <a:solidFill>
                  <a:srgbClr val="231F20"/>
                </a:solidFill>
                <a:cs typeface="Gill Sans MT"/>
              </a:rPr>
              <a:t>2020</a:t>
            </a:r>
            <a:endParaRPr sz="900">
              <a:cs typeface="Gill Sans M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/>
          <p:cNvSpPr txBox="1"/>
          <p:nvPr/>
        </p:nvSpPr>
        <p:spPr>
          <a:xfrm>
            <a:off x="552554" y="235419"/>
            <a:ext cx="111038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70" dirty="0">
                <a:solidFill>
                  <a:srgbClr val="055B5B"/>
                </a:solidFill>
                <a:latin typeface="Calibri"/>
                <a:cs typeface="Calibri"/>
              </a:rPr>
              <a:t>What is this paper? And what it is not? 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4" name="Google Shape;129;p19"/>
          <p:cNvSpPr txBox="1">
            <a:spLocks/>
          </p:cNvSpPr>
          <p:nvPr/>
        </p:nvSpPr>
        <p:spPr>
          <a:xfrm>
            <a:off x="4295499" y="1744167"/>
            <a:ext cx="7707087" cy="336966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78740" indent="-285750">
              <a:lnSpc>
                <a:spcPct val="1109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2000" b="1" dirty="0">
                <a:solidFill>
                  <a:srgbClr val="008080"/>
                </a:solidFill>
              </a:rPr>
              <a:t>A narrative report in the context of the Green Recovery</a:t>
            </a:r>
          </a:p>
          <a:p>
            <a:pPr marL="285750" marR="78740" indent="-285750">
              <a:lnSpc>
                <a:spcPct val="1109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2000" b="1" dirty="0">
                <a:solidFill>
                  <a:srgbClr val="008080"/>
                </a:solidFill>
              </a:rPr>
              <a:t>It provides practical examples of Taxonomy applications</a:t>
            </a:r>
            <a:br>
              <a:rPr lang="en-US" sz="2000" b="1" dirty="0">
                <a:solidFill>
                  <a:srgbClr val="008080"/>
                </a:solidFill>
              </a:rPr>
            </a:br>
            <a:r>
              <a:rPr lang="en-US" sz="2000" b="1" dirty="0">
                <a:solidFill>
                  <a:srgbClr val="008080"/>
                </a:solidFill>
              </a:rPr>
              <a:t>1) the project/city level; </a:t>
            </a:r>
            <a:br>
              <a:rPr lang="en-US" sz="2000" b="1" dirty="0">
                <a:solidFill>
                  <a:srgbClr val="008080"/>
                </a:solidFill>
              </a:rPr>
            </a:br>
            <a:r>
              <a:rPr lang="en-US" sz="2000" b="1" dirty="0">
                <a:solidFill>
                  <a:srgbClr val="008080"/>
                </a:solidFill>
              </a:rPr>
              <a:t>2) companies &amp; equity funds; </a:t>
            </a:r>
            <a:br>
              <a:rPr lang="en-US" sz="2000" b="1" dirty="0">
                <a:solidFill>
                  <a:srgbClr val="008080"/>
                </a:solidFill>
              </a:rPr>
            </a:br>
            <a:r>
              <a:rPr lang="en-US" sz="2000" b="1" dirty="0">
                <a:solidFill>
                  <a:srgbClr val="008080"/>
                </a:solidFill>
              </a:rPr>
              <a:t>3) the public domain</a:t>
            </a:r>
          </a:p>
          <a:p>
            <a:pPr marL="285750" marR="78740" indent="-285750">
              <a:lnSpc>
                <a:spcPct val="1109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2000" b="1" dirty="0">
                <a:solidFill>
                  <a:srgbClr val="008080"/>
                </a:solidFill>
              </a:rPr>
              <a:t>Public domain: an exemplification how the TEG’s screening thresholds can advance/replace currently used methodologies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4" y="1222326"/>
            <a:ext cx="3527697" cy="50143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0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06892" y="1828800"/>
            <a:ext cx="3656198" cy="4514850"/>
          </a:xfrm>
          <a:prstGeom prst="rect">
            <a:avLst/>
          </a:prstGeom>
          <a:solidFill>
            <a:schemeClr val="bg2">
              <a:lumMod val="9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36200" y="1828800"/>
            <a:ext cx="3921975" cy="4514850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ector recto 5"/>
          <p:cNvCxnSpPr/>
          <p:nvPr/>
        </p:nvCxnSpPr>
        <p:spPr>
          <a:xfrm>
            <a:off x="4258124" y="1721114"/>
            <a:ext cx="0" cy="493776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5"/>
          <p:cNvSpPr txBox="1"/>
          <p:nvPr/>
        </p:nvSpPr>
        <p:spPr>
          <a:xfrm>
            <a:off x="1791730" y="235419"/>
            <a:ext cx="104002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70" dirty="0">
                <a:solidFill>
                  <a:srgbClr val="055B5B"/>
                </a:solidFill>
                <a:latin typeface="Calibri"/>
                <a:cs typeface="Calibri"/>
              </a:rPr>
              <a:t>Defining Green: Why the EU Taxonomy is Strategically important for Europe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97573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0</a:t>
            </a:r>
            <a:endParaRPr sz="10500" dirty="0">
              <a:latin typeface="Calibri"/>
              <a:cs typeface="Calibri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8332533" y="1708259"/>
            <a:ext cx="0" cy="493776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29;p19"/>
          <p:cNvSpPr txBox="1">
            <a:spLocks/>
          </p:cNvSpPr>
          <p:nvPr/>
        </p:nvSpPr>
        <p:spPr>
          <a:xfrm>
            <a:off x="436078" y="1828800"/>
            <a:ext cx="3706787" cy="17744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ctr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3000" b="1" spc="-50" dirty="0">
                <a:cs typeface="Trebuchet MS"/>
              </a:rPr>
              <a:t>EU </a:t>
            </a:r>
            <a:r>
              <a:rPr lang="en-US" sz="3000" b="1" spc="-25" dirty="0">
                <a:cs typeface="Trebuchet MS"/>
              </a:rPr>
              <a:t>climate leverage </a:t>
            </a:r>
            <a:r>
              <a:rPr lang="en-US" sz="3000" b="1" spc="20" dirty="0">
                <a:cs typeface="Trebuchet MS"/>
              </a:rPr>
              <a:t>is </a:t>
            </a:r>
            <a:r>
              <a:rPr lang="en-US" sz="3000" b="1" spc="-5" dirty="0">
                <a:cs typeface="Trebuchet MS"/>
              </a:rPr>
              <a:t>bigger </a:t>
            </a:r>
            <a:r>
              <a:rPr lang="en-US" sz="3000" b="1" spc="-30" dirty="0">
                <a:cs typeface="Trebuchet MS"/>
              </a:rPr>
              <a:t>than </a:t>
            </a:r>
            <a:r>
              <a:rPr lang="en-US" sz="3000" b="1" spc="-10" dirty="0">
                <a:cs typeface="Trebuchet MS"/>
              </a:rPr>
              <a:t>its </a:t>
            </a:r>
            <a:r>
              <a:rPr lang="en-US" sz="3000" b="1" spc="-15" dirty="0">
                <a:cs typeface="Trebuchet MS"/>
              </a:rPr>
              <a:t>share </a:t>
            </a:r>
            <a:r>
              <a:rPr lang="en-US" sz="3000" b="1" spc="-10" dirty="0">
                <a:cs typeface="Trebuchet MS"/>
              </a:rPr>
              <a:t>of </a:t>
            </a:r>
            <a:r>
              <a:rPr lang="en-US" sz="3000" b="1" spc="-5" dirty="0">
                <a:cs typeface="Trebuchet MS"/>
              </a:rPr>
              <a:t>global </a:t>
            </a:r>
            <a:r>
              <a:rPr lang="en-US" sz="3000" b="1" dirty="0">
                <a:cs typeface="Trebuchet MS"/>
              </a:rPr>
              <a:t>emissions</a:t>
            </a:r>
            <a:endParaRPr lang="en-US" sz="3000" b="1" dirty="0"/>
          </a:p>
          <a:p>
            <a:pPr marL="457200" marR="43180" indent="-169863">
              <a:lnSpc>
                <a:spcPct val="114799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spc="-60" dirty="0">
                <a:cs typeface="Trebuchet MS"/>
              </a:rPr>
              <a:t>The</a:t>
            </a:r>
            <a:r>
              <a:rPr lang="en-US" sz="1600" spc="-95" dirty="0">
                <a:cs typeface="Trebuchet MS"/>
              </a:rPr>
              <a:t> </a:t>
            </a:r>
            <a:r>
              <a:rPr lang="en-US" sz="1800" b="1" spc="-70" dirty="0">
                <a:solidFill>
                  <a:srgbClr val="002060"/>
                </a:solidFill>
                <a:cs typeface="Trebuchet MS"/>
              </a:rPr>
              <a:t>EU’s</a:t>
            </a:r>
            <a:r>
              <a:rPr lang="en-US" sz="1800" b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800" b="1" spc="-20" dirty="0">
                <a:solidFill>
                  <a:srgbClr val="002060"/>
                </a:solidFill>
                <a:cs typeface="Trebuchet MS"/>
              </a:rPr>
              <a:t>NGEU</a:t>
            </a:r>
            <a:r>
              <a:rPr lang="en-US" sz="1800" b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600" spc="-35" dirty="0">
                <a:cs typeface="Trebuchet MS"/>
              </a:rPr>
              <a:t>and</a:t>
            </a:r>
            <a:r>
              <a:rPr lang="en-US" sz="1600" spc="-95" dirty="0">
                <a:cs typeface="Trebuchet MS"/>
              </a:rPr>
              <a:t> </a:t>
            </a:r>
            <a:r>
              <a:rPr lang="en-US" sz="1800" b="1" spc="-5" dirty="0">
                <a:solidFill>
                  <a:srgbClr val="002060"/>
                </a:solidFill>
                <a:cs typeface="Trebuchet MS"/>
              </a:rPr>
              <a:t>MFF</a:t>
            </a:r>
            <a:r>
              <a:rPr lang="en-US" sz="1600" spc="-100" dirty="0">
                <a:cs typeface="Trebuchet MS"/>
              </a:rPr>
              <a:t> </a:t>
            </a:r>
            <a:r>
              <a:rPr lang="en-US" sz="1600" spc="-45" dirty="0">
                <a:cs typeface="Trebuchet MS"/>
              </a:rPr>
              <a:t>stand as the </a:t>
            </a:r>
            <a:r>
              <a:rPr lang="en-US" sz="1800" b="1" spc="-25" dirty="0">
                <a:solidFill>
                  <a:srgbClr val="002060"/>
                </a:solidFill>
                <a:cs typeface="Trebuchet MS"/>
              </a:rPr>
              <a:t>second</a:t>
            </a:r>
            <a:r>
              <a:rPr lang="en-US" sz="1800" b="1" spc="-10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800" b="1" spc="-35" dirty="0">
                <a:solidFill>
                  <a:srgbClr val="002060"/>
                </a:solidFill>
                <a:cs typeface="Trebuchet MS"/>
              </a:rPr>
              <a:t>largest</a:t>
            </a:r>
            <a:r>
              <a:rPr lang="en-US" sz="1800" b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800" b="1" spc="-30" dirty="0">
                <a:solidFill>
                  <a:srgbClr val="002060"/>
                </a:solidFill>
                <a:cs typeface="Trebuchet MS"/>
              </a:rPr>
              <a:t>stimulus</a:t>
            </a:r>
            <a:r>
              <a:rPr lang="en-US" sz="1800" b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600" spc="-40" dirty="0">
                <a:cs typeface="Trebuchet MS"/>
              </a:rPr>
              <a:t>following</a:t>
            </a:r>
            <a:r>
              <a:rPr lang="en-US" sz="1600" spc="-100" dirty="0">
                <a:cs typeface="Trebuchet MS"/>
              </a:rPr>
              <a:t> </a:t>
            </a:r>
            <a:r>
              <a:rPr lang="en-US" sz="1600" spc="-60" dirty="0">
                <a:cs typeface="Trebuchet MS"/>
              </a:rPr>
              <a:t>the</a:t>
            </a:r>
            <a:r>
              <a:rPr lang="en-US" sz="1600" spc="-105" dirty="0">
                <a:cs typeface="Trebuchet MS"/>
              </a:rPr>
              <a:t> </a:t>
            </a:r>
            <a:r>
              <a:rPr lang="en-US" sz="1600" spc="-20" dirty="0">
                <a:cs typeface="Trebuchet MS"/>
              </a:rPr>
              <a:t>COVID19</a:t>
            </a:r>
            <a:r>
              <a:rPr lang="en-US" sz="1600" spc="-100" dirty="0">
                <a:cs typeface="Trebuchet MS"/>
              </a:rPr>
              <a:t> </a:t>
            </a:r>
            <a:r>
              <a:rPr lang="en-US" sz="1600" spc="-20" dirty="0">
                <a:cs typeface="Trebuchet MS"/>
              </a:rPr>
              <a:t>crisis</a:t>
            </a:r>
            <a:r>
              <a:rPr lang="en-US" sz="1600" spc="-100" dirty="0">
                <a:cs typeface="Trebuchet MS"/>
              </a:rPr>
              <a:t> </a:t>
            </a:r>
            <a:r>
              <a:rPr lang="en-US" sz="1600" spc="-35" dirty="0">
                <a:cs typeface="Trebuchet MS"/>
              </a:rPr>
              <a:t>setting a</a:t>
            </a:r>
            <a:r>
              <a:rPr lang="en-US" sz="1600" spc="-8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50" dirty="0">
                <a:solidFill>
                  <a:srgbClr val="231F20"/>
                </a:solidFill>
                <a:cs typeface="Gill Sans MT"/>
              </a:rPr>
              <a:t>basis</a:t>
            </a:r>
            <a:r>
              <a:rPr lang="en-US" sz="1600" spc="-9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-15" dirty="0">
                <a:solidFill>
                  <a:srgbClr val="231F20"/>
                </a:solidFill>
                <a:cs typeface="Gill Sans MT"/>
              </a:rPr>
              <a:t>for</a:t>
            </a:r>
            <a:r>
              <a:rPr lang="en-US" sz="1600" spc="-8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95" dirty="0">
                <a:solidFill>
                  <a:srgbClr val="231F20"/>
                </a:solidFill>
                <a:cs typeface="Gill Sans MT"/>
              </a:rPr>
              <a:t>a</a:t>
            </a:r>
            <a:r>
              <a:rPr lang="en-US" sz="1600" spc="-8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20" dirty="0">
                <a:solidFill>
                  <a:srgbClr val="231F20"/>
                </a:solidFill>
                <a:cs typeface="Gill Sans MT"/>
              </a:rPr>
              <a:t>sustainable</a:t>
            </a:r>
            <a:r>
              <a:rPr lang="en-US" sz="1600" dirty="0">
                <a:cs typeface="Gill Sans MT"/>
              </a:rPr>
              <a:t> </a:t>
            </a:r>
            <a:r>
              <a:rPr lang="en-US" sz="1600" spc="40" dirty="0">
                <a:solidFill>
                  <a:srgbClr val="231F20"/>
                </a:solidFill>
                <a:cs typeface="Gill Sans MT"/>
              </a:rPr>
              <a:t>and</a:t>
            </a:r>
            <a:r>
              <a:rPr lang="en-US" sz="1600" spc="-8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-10" dirty="0">
                <a:solidFill>
                  <a:srgbClr val="231F20"/>
                </a:solidFill>
                <a:cs typeface="Gill Sans MT"/>
              </a:rPr>
              <a:t>resilient</a:t>
            </a:r>
            <a:r>
              <a:rPr lang="en-US" sz="1600" spc="-8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-20" dirty="0">
                <a:solidFill>
                  <a:srgbClr val="231F20"/>
                </a:solidFill>
                <a:cs typeface="Gill Sans MT"/>
              </a:rPr>
              <a:t>recovery.</a:t>
            </a:r>
            <a:endParaRPr lang="en-US" sz="1600" b="1" spc="25" dirty="0">
              <a:solidFill>
                <a:srgbClr val="002060"/>
              </a:solidFill>
              <a:cs typeface="Trebuchet MS"/>
            </a:endParaRPr>
          </a:p>
          <a:p>
            <a:pPr marL="457200" lvl="2" indent="-168275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US" sz="1600" dirty="0"/>
              <a:t>Europe’s environmental footprint and influence extends </a:t>
            </a:r>
            <a:r>
              <a:rPr lang="en-US" sz="1800" b="1" dirty="0">
                <a:solidFill>
                  <a:srgbClr val="002060"/>
                </a:solidFill>
              </a:rPr>
              <a:t>beyond its own borders</a:t>
            </a:r>
          </a:p>
        </p:txBody>
      </p:sp>
      <p:sp>
        <p:nvSpPr>
          <p:cNvPr id="13" name="Google Shape;129;p19"/>
          <p:cNvSpPr txBox="1">
            <a:spLocks/>
          </p:cNvSpPr>
          <p:nvPr/>
        </p:nvSpPr>
        <p:spPr>
          <a:xfrm>
            <a:off x="4326675" y="1926787"/>
            <a:ext cx="3852249" cy="17744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ctr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3000" b="1" spc="-50" dirty="0">
                <a:cs typeface="Trebuchet MS"/>
              </a:rPr>
              <a:t>There is no practical alternative to a taxonomy</a:t>
            </a:r>
            <a:endParaRPr lang="en-US" sz="3000" b="1" dirty="0"/>
          </a:p>
          <a:p>
            <a:pPr marL="457200" indent="-169863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US" sz="1600" dirty="0"/>
              <a:t>A </a:t>
            </a:r>
            <a:r>
              <a:rPr lang="en-US" sz="2000" b="1" dirty="0">
                <a:solidFill>
                  <a:srgbClr val="002060"/>
                </a:solidFill>
              </a:rPr>
              <a:t>common language </a:t>
            </a:r>
            <a:r>
              <a:rPr lang="en-US" sz="1600" dirty="0"/>
              <a:t>is required to connect the physical currency of </a:t>
            </a:r>
            <a:r>
              <a:rPr lang="en-US" sz="2000" b="1" dirty="0">
                <a:solidFill>
                  <a:srgbClr val="002060"/>
                </a:solidFill>
              </a:rPr>
              <a:t>GHG emissions </a:t>
            </a:r>
            <a:r>
              <a:rPr lang="en-US" sz="1600" dirty="0"/>
              <a:t>to </a:t>
            </a:r>
            <a:r>
              <a:rPr lang="en-US" sz="2000" b="1" dirty="0">
                <a:solidFill>
                  <a:srgbClr val="002060"/>
                </a:solidFill>
              </a:rPr>
              <a:t>economic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2000" b="1" dirty="0">
                <a:solidFill>
                  <a:srgbClr val="002060"/>
                </a:solidFill>
              </a:rPr>
              <a:t>financial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600" dirty="0"/>
              <a:t>ones</a:t>
            </a:r>
          </a:p>
          <a:p>
            <a:pPr marL="457200" indent="-169863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US" sz="1600" dirty="0"/>
              <a:t>Crucial to speak the same language as the private sector</a:t>
            </a:r>
          </a:p>
        </p:txBody>
      </p:sp>
      <p:sp>
        <p:nvSpPr>
          <p:cNvPr id="17" name="Google Shape;129;p19"/>
          <p:cNvSpPr txBox="1">
            <a:spLocks/>
          </p:cNvSpPr>
          <p:nvPr/>
        </p:nvSpPr>
        <p:spPr>
          <a:xfrm>
            <a:off x="8516345" y="1924565"/>
            <a:ext cx="3317965" cy="177444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algn="ctr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3000" b="1" spc="5" dirty="0">
                <a:cs typeface="Trebuchet MS"/>
              </a:rPr>
              <a:t>Many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25" dirty="0">
                <a:cs typeface="Trebuchet MS"/>
              </a:rPr>
              <a:t>activities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40" dirty="0">
                <a:cs typeface="Trebuchet MS"/>
              </a:rPr>
              <a:t>are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35" dirty="0">
                <a:cs typeface="Trebuchet MS"/>
              </a:rPr>
              <a:t>just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35" dirty="0">
                <a:cs typeface="Trebuchet MS"/>
              </a:rPr>
              <a:t>not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25" dirty="0">
                <a:cs typeface="Trebuchet MS"/>
              </a:rPr>
              <a:t>eligible</a:t>
            </a:r>
            <a:r>
              <a:rPr lang="en-US" sz="3000" b="1" spc="-70" dirty="0">
                <a:cs typeface="Trebuchet MS"/>
              </a:rPr>
              <a:t> </a:t>
            </a:r>
            <a:r>
              <a:rPr lang="en-US" sz="3000" b="1" spc="-40" dirty="0">
                <a:cs typeface="Trebuchet MS"/>
              </a:rPr>
              <a:t>to</a:t>
            </a:r>
            <a:r>
              <a:rPr lang="en-US" sz="3000" b="1" spc="-65" dirty="0">
                <a:cs typeface="Trebuchet MS"/>
              </a:rPr>
              <a:t> </a:t>
            </a:r>
            <a:r>
              <a:rPr lang="en-US" sz="3000" b="1" spc="-30" dirty="0">
                <a:cs typeface="Trebuchet MS"/>
              </a:rPr>
              <a:t>be</a:t>
            </a:r>
            <a:r>
              <a:rPr lang="en-US" sz="3000" b="1" spc="-70" dirty="0">
                <a:cs typeface="Trebuchet MS"/>
              </a:rPr>
              <a:t> </a:t>
            </a:r>
            <a:r>
              <a:rPr lang="en-US" sz="3000" b="1" spc="-80" dirty="0">
                <a:cs typeface="Trebuchet MS"/>
              </a:rPr>
              <a:t>“green”</a:t>
            </a:r>
            <a:endParaRPr lang="en-US" sz="3000" b="1" spc="-50" dirty="0">
              <a:cs typeface="Trebuchet MS"/>
            </a:endParaRPr>
          </a:p>
          <a:p>
            <a:pPr marL="457200" lvl="2" indent="-168275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US" b="1" spc="-30" dirty="0">
                <a:solidFill>
                  <a:srgbClr val="002060"/>
                </a:solidFill>
                <a:cs typeface="Gill Sans MT"/>
              </a:rPr>
              <a:t>Not</a:t>
            </a:r>
            <a:r>
              <a:rPr lang="en-US" b="1" spc="-45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5" dirty="0">
                <a:solidFill>
                  <a:srgbClr val="002060"/>
                </a:solidFill>
                <a:cs typeface="Gill Sans MT"/>
              </a:rPr>
              <a:t>every</a:t>
            </a:r>
            <a:r>
              <a:rPr lang="en-US" b="1" spc="-40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15" dirty="0">
                <a:solidFill>
                  <a:srgbClr val="002060"/>
                </a:solidFill>
                <a:cs typeface="Gill Sans MT"/>
              </a:rPr>
              <a:t>activity</a:t>
            </a:r>
            <a:r>
              <a:rPr lang="en-US" b="1" spc="-40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60" dirty="0">
                <a:solidFill>
                  <a:srgbClr val="002060"/>
                </a:solidFill>
                <a:cs typeface="Gill Sans MT"/>
              </a:rPr>
              <a:t>can</a:t>
            </a:r>
            <a:r>
              <a:rPr lang="en-US" b="1" spc="-45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45" dirty="0">
                <a:solidFill>
                  <a:srgbClr val="002060"/>
                </a:solidFill>
                <a:cs typeface="Gill Sans MT"/>
              </a:rPr>
              <a:t>align</a:t>
            </a:r>
            <a:r>
              <a:rPr lang="en-US" b="1" spc="-40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sz="1600" spc="5" dirty="0">
                <a:cs typeface="Gill Sans MT"/>
              </a:rPr>
              <a:t>with</a:t>
            </a:r>
            <a:r>
              <a:rPr lang="en-US" sz="1600" spc="-45" dirty="0">
                <a:cs typeface="Gill Sans MT"/>
              </a:rPr>
              <a:t> </a:t>
            </a:r>
            <a:r>
              <a:rPr lang="en-US" sz="1600" spc="15" dirty="0">
                <a:cs typeface="Gill Sans MT"/>
              </a:rPr>
              <a:t>the</a:t>
            </a:r>
            <a:r>
              <a:rPr lang="en-US" sz="1600" spc="-40" dirty="0">
                <a:cs typeface="Gill Sans MT"/>
              </a:rPr>
              <a:t> </a:t>
            </a:r>
            <a:r>
              <a:rPr lang="en-US" sz="1600" dirty="0">
                <a:cs typeface="Gill Sans MT"/>
              </a:rPr>
              <a:t>EU</a:t>
            </a:r>
            <a:r>
              <a:rPr lang="en-US" sz="1600" spc="-65" dirty="0">
                <a:cs typeface="Gill Sans MT"/>
              </a:rPr>
              <a:t> </a:t>
            </a:r>
            <a:r>
              <a:rPr lang="en-US" sz="1600" spc="15" dirty="0">
                <a:cs typeface="Gill Sans MT"/>
              </a:rPr>
              <a:t>Taxonomy</a:t>
            </a:r>
            <a:r>
              <a:rPr lang="en-US" sz="1600" spc="-40" dirty="0">
                <a:cs typeface="Gill Sans MT"/>
              </a:rPr>
              <a:t> </a:t>
            </a:r>
            <a:r>
              <a:rPr lang="en-US" sz="1600" spc="30" dirty="0">
                <a:cs typeface="Gill Sans MT"/>
              </a:rPr>
              <a:t>by </a:t>
            </a:r>
            <a:r>
              <a:rPr lang="en-US" sz="1600" spc="50" dirty="0">
                <a:cs typeface="Gill Sans MT"/>
              </a:rPr>
              <a:t>making</a:t>
            </a:r>
            <a:r>
              <a:rPr lang="en-US" sz="1600" spc="-50" dirty="0">
                <a:cs typeface="Gill Sans MT"/>
              </a:rPr>
              <a:t> </a:t>
            </a:r>
            <a:r>
              <a:rPr lang="en-US" sz="1600" spc="95" dirty="0">
                <a:cs typeface="Gill Sans MT"/>
              </a:rPr>
              <a:t>a</a:t>
            </a:r>
            <a:r>
              <a:rPr lang="en-US" sz="1600" spc="-45" dirty="0">
                <a:cs typeface="Gill Sans MT"/>
              </a:rPr>
              <a:t> </a:t>
            </a:r>
            <a:r>
              <a:rPr lang="en-US" sz="1600" spc="40" dirty="0">
                <a:cs typeface="Gill Sans MT"/>
              </a:rPr>
              <a:t>substantial</a:t>
            </a:r>
            <a:r>
              <a:rPr lang="en-US" sz="1600" spc="-45" dirty="0">
                <a:cs typeface="Gill Sans MT"/>
              </a:rPr>
              <a:t> </a:t>
            </a:r>
            <a:r>
              <a:rPr lang="en-US" sz="1600" dirty="0">
                <a:cs typeface="Gill Sans MT"/>
              </a:rPr>
              <a:t>contribution,</a:t>
            </a:r>
            <a:r>
              <a:rPr lang="en-US" sz="1600" spc="-50" dirty="0">
                <a:cs typeface="Gill Sans MT"/>
              </a:rPr>
              <a:t> </a:t>
            </a:r>
            <a:r>
              <a:rPr lang="en-US" sz="1600" spc="95" dirty="0">
                <a:cs typeface="Gill Sans MT"/>
              </a:rPr>
              <a:t>as</a:t>
            </a:r>
            <a:r>
              <a:rPr lang="en-US" sz="1600" spc="-45" dirty="0">
                <a:cs typeface="Gill Sans MT"/>
              </a:rPr>
              <a:t> </a:t>
            </a:r>
            <a:r>
              <a:rPr lang="en-US" sz="1600" spc="15" dirty="0">
                <a:cs typeface="Gill Sans MT"/>
              </a:rPr>
              <a:t>they</a:t>
            </a:r>
            <a:r>
              <a:rPr lang="en-US" sz="1600" spc="-45" dirty="0">
                <a:cs typeface="Gill Sans MT"/>
              </a:rPr>
              <a:t> </a:t>
            </a:r>
            <a:r>
              <a:rPr lang="en-US" sz="1600" spc="40" dirty="0">
                <a:cs typeface="Gill Sans MT"/>
              </a:rPr>
              <a:t>simply</a:t>
            </a:r>
            <a:r>
              <a:rPr lang="en-US" sz="1600" spc="-50" dirty="0">
                <a:cs typeface="Gill Sans MT"/>
              </a:rPr>
              <a:t> </a:t>
            </a:r>
            <a:r>
              <a:rPr lang="en-US" b="1" spc="35" dirty="0">
                <a:solidFill>
                  <a:srgbClr val="002060"/>
                </a:solidFill>
                <a:cs typeface="Gill Sans MT"/>
              </a:rPr>
              <a:t>fall</a:t>
            </a:r>
            <a:r>
              <a:rPr lang="en-US" b="1" spc="-45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20" dirty="0">
                <a:solidFill>
                  <a:srgbClr val="002060"/>
                </a:solidFill>
                <a:cs typeface="Gill Sans MT"/>
              </a:rPr>
              <a:t>outside</a:t>
            </a:r>
            <a:r>
              <a:rPr lang="en-US" b="1" spc="-45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15" dirty="0">
                <a:solidFill>
                  <a:srgbClr val="002060"/>
                </a:solidFill>
                <a:cs typeface="Gill Sans MT"/>
              </a:rPr>
              <a:t>the</a:t>
            </a:r>
            <a:r>
              <a:rPr lang="en-US" b="1" spc="-45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20" dirty="0">
                <a:solidFill>
                  <a:srgbClr val="002060"/>
                </a:solidFill>
                <a:cs typeface="Gill Sans MT"/>
              </a:rPr>
              <a:t>eligible</a:t>
            </a:r>
            <a:r>
              <a:rPr lang="en-US" b="1" spc="-50" dirty="0">
                <a:solidFill>
                  <a:srgbClr val="002060"/>
                </a:solidFill>
                <a:cs typeface="Gill Sans MT"/>
              </a:rPr>
              <a:t> </a:t>
            </a:r>
            <a:r>
              <a:rPr lang="en-US" b="1" spc="20" dirty="0">
                <a:solidFill>
                  <a:srgbClr val="002060"/>
                </a:solidFill>
                <a:cs typeface="Gill Sans MT"/>
              </a:rPr>
              <a:t>sectors</a:t>
            </a:r>
            <a:r>
              <a:rPr lang="en-US" sz="1600" spc="20" dirty="0">
                <a:cs typeface="Gill Sans MT"/>
              </a:rPr>
              <a:t>.</a:t>
            </a:r>
          </a:p>
          <a:p>
            <a:pPr marL="457200" lvl="2" indent="-168275">
              <a:spcBef>
                <a:spcPts val="1200"/>
              </a:spcBef>
              <a:spcAft>
                <a:spcPts val="12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US" sz="1600" spc="20" dirty="0"/>
              <a:t>… “Not all activities qualify and that is okay”</a:t>
            </a:r>
            <a:endParaRPr lang="en-US" sz="1600" dirty="0"/>
          </a:p>
          <a:p>
            <a:pPr marL="288925" lvl="2" indent="0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49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1327118" y="221185"/>
            <a:ext cx="1064058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-70" dirty="0">
                <a:solidFill>
                  <a:srgbClr val="055B5B"/>
                </a:solidFill>
                <a:latin typeface="Calibri"/>
                <a:cs typeface="Calibri"/>
              </a:rPr>
              <a:t>EU Taxonomy for Projects and Cities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64034" y="1854206"/>
            <a:ext cx="6941449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pc="-60" dirty="0">
                <a:cs typeface="Trebuchet MS"/>
              </a:rPr>
              <a:t>Using the TEG technical annex EY’s</a:t>
            </a:r>
            <a:r>
              <a:rPr lang="en-US" spc="-100" dirty="0">
                <a:cs typeface="Trebuchet MS"/>
              </a:rPr>
              <a:t> </a:t>
            </a:r>
            <a:r>
              <a:rPr lang="en-US" spc="-25" dirty="0">
                <a:cs typeface="Trebuchet MS"/>
              </a:rPr>
              <a:t>teams</a:t>
            </a:r>
            <a:r>
              <a:rPr lang="en-US" spc="-100" dirty="0">
                <a:cs typeface="Trebuchet MS"/>
              </a:rPr>
              <a:t> </a:t>
            </a:r>
            <a:r>
              <a:rPr lang="en-US" spc="-45" dirty="0">
                <a:cs typeface="Trebuchet MS"/>
              </a:rPr>
              <a:t>in</a:t>
            </a:r>
            <a:r>
              <a:rPr lang="en-US" spc="-100" dirty="0">
                <a:cs typeface="Trebuchet MS"/>
              </a:rPr>
              <a:t> </a:t>
            </a:r>
            <a:r>
              <a:rPr lang="en-US" spc="-30" dirty="0">
                <a:cs typeface="Trebuchet MS"/>
              </a:rPr>
              <a:t>27</a:t>
            </a:r>
            <a:r>
              <a:rPr lang="en-US" spc="-100" dirty="0">
                <a:cs typeface="Trebuchet MS"/>
              </a:rPr>
              <a:t> </a:t>
            </a:r>
            <a:r>
              <a:rPr lang="en-US" spc="-30" dirty="0">
                <a:cs typeface="Trebuchet MS"/>
              </a:rPr>
              <a:t>EU</a:t>
            </a:r>
            <a:r>
              <a:rPr lang="en-US" spc="-100" dirty="0">
                <a:cs typeface="Trebuchet MS"/>
              </a:rPr>
              <a:t> </a:t>
            </a:r>
            <a:r>
              <a:rPr lang="en-US" spc="-30" dirty="0">
                <a:cs typeface="Trebuchet MS"/>
              </a:rPr>
              <a:t>M</a:t>
            </a:r>
            <a:r>
              <a:rPr lang="en-US" spc="-20" dirty="0">
                <a:cs typeface="Trebuchet MS"/>
              </a:rPr>
              <a:t>S</a:t>
            </a:r>
            <a:r>
              <a:rPr lang="en-US" spc="-100" dirty="0">
                <a:cs typeface="Trebuchet MS"/>
              </a:rPr>
              <a:t> </a:t>
            </a:r>
            <a:r>
              <a:rPr lang="en-US" spc="-55" dirty="0">
                <a:cs typeface="Trebuchet MS"/>
              </a:rPr>
              <a:t>identified</a:t>
            </a:r>
            <a:r>
              <a:rPr lang="en-US" spc="-100" dirty="0">
                <a:cs typeface="Trebuchet MS"/>
              </a:rPr>
              <a:t> </a:t>
            </a:r>
            <a:r>
              <a:rPr lang="en-US" sz="2400" b="1" spc="-35" dirty="0">
                <a:solidFill>
                  <a:srgbClr val="002060"/>
                </a:solidFill>
                <a:cs typeface="Trebuchet MS"/>
              </a:rPr>
              <a:t>€200</a:t>
            </a:r>
            <a:r>
              <a:rPr lang="en-US" sz="2400" b="1" spc="-10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2400" b="1" spc="-50" dirty="0">
                <a:solidFill>
                  <a:srgbClr val="002060"/>
                </a:solidFill>
                <a:cs typeface="Trebuchet MS"/>
              </a:rPr>
              <a:t>billion</a:t>
            </a:r>
            <a:r>
              <a:rPr lang="en-US" b="1" spc="-100" dirty="0">
                <a:solidFill>
                  <a:srgbClr val="48A196"/>
                </a:solidFill>
                <a:cs typeface="Trebuchet MS"/>
              </a:rPr>
              <a:t> </a:t>
            </a:r>
            <a:r>
              <a:rPr lang="en-US" spc="-30" dirty="0">
                <a:cs typeface="Trebuchet MS"/>
              </a:rPr>
              <a:t>necessary </a:t>
            </a:r>
            <a:r>
              <a:rPr lang="en-US" spc="-45" dirty="0">
                <a:cs typeface="Trebuchet MS"/>
              </a:rPr>
              <a:t>public</a:t>
            </a:r>
            <a:r>
              <a:rPr lang="en-US" spc="-95" dirty="0">
                <a:cs typeface="Trebuchet MS"/>
              </a:rPr>
              <a:t> </a:t>
            </a:r>
            <a:r>
              <a:rPr lang="en-US" spc="-35" dirty="0">
                <a:cs typeface="Trebuchet MS"/>
              </a:rPr>
              <a:t>and</a:t>
            </a:r>
            <a:r>
              <a:rPr lang="en-US" spc="-95" dirty="0">
                <a:cs typeface="Trebuchet MS"/>
              </a:rPr>
              <a:t> </a:t>
            </a:r>
            <a:r>
              <a:rPr lang="en-US" spc="-60" dirty="0">
                <a:cs typeface="Trebuchet MS"/>
              </a:rPr>
              <a:t>private</a:t>
            </a:r>
            <a:r>
              <a:rPr lang="en-US" spc="-95" dirty="0">
                <a:cs typeface="Trebuchet MS"/>
              </a:rPr>
              <a:t> </a:t>
            </a:r>
            <a:r>
              <a:rPr lang="en-US" spc="-40" dirty="0">
                <a:cs typeface="Trebuchet MS"/>
              </a:rPr>
              <a:t>investments</a:t>
            </a:r>
            <a:r>
              <a:rPr lang="en-US" spc="-95" dirty="0">
                <a:cs typeface="Trebuchet MS"/>
              </a:rPr>
              <a:t> </a:t>
            </a:r>
            <a:r>
              <a:rPr lang="en-US" spc="-45" dirty="0">
                <a:cs typeface="Trebuchet MS"/>
              </a:rPr>
              <a:t>in</a:t>
            </a:r>
            <a:r>
              <a:rPr lang="en-US" spc="-95" dirty="0">
                <a:cs typeface="Trebuchet MS"/>
              </a:rPr>
              <a:t> </a:t>
            </a:r>
            <a:r>
              <a:rPr lang="en-US" sz="2400" b="1" spc="-55" dirty="0">
                <a:solidFill>
                  <a:srgbClr val="002060"/>
                </a:solidFill>
                <a:cs typeface="Trebuchet MS"/>
              </a:rPr>
              <a:t>1,000</a:t>
            </a:r>
            <a:r>
              <a:rPr lang="en-US" sz="2400" b="1" spc="-9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2400" b="1" spc="-45" dirty="0">
                <a:solidFill>
                  <a:srgbClr val="002060"/>
                </a:solidFill>
                <a:cs typeface="Trebuchet MS"/>
              </a:rPr>
              <a:t>shovel-ready</a:t>
            </a:r>
            <a:r>
              <a:rPr lang="en-US" sz="2400" b="1" spc="-9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2400" b="1" spc="-45" dirty="0">
                <a:solidFill>
                  <a:srgbClr val="002060"/>
                </a:solidFill>
                <a:cs typeface="Trebuchet MS"/>
              </a:rPr>
              <a:t>projects</a:t>
            </a:r>
            <a:endParaRPr lang="en-US" b="1" spc="-10" dirty="0">
              <a:solidFill>
                <a:srgbClr val="002060"/>
              </a:solidFill>
              <a:cs typeface="Trebuchet MS"/>
            </a:endParaRPr>
          </a:p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1600" spc="15" dirty="0">
                <a:solidFill>
                  <a:srgbClr val="231F20"/>
                </a:solidFill>
                <a:cs typeface="Gill Sans MT"/>
              </a:rPr>
              <a:t>The</a:t>
            </a:r>
            <a:r>
              <a:rPr lang="en-US" sz="1600" spc="-5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final</a:t>
            </a:r>
            <a:r>
              <a:rPr lang="en-US" sz="16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20" dirty="0">
                <a:solidFill>
                  <a:srgbClr val="231F20"/>
                </a:solidFill>
                <a:cs typeface="Gill Sans MT"/>
              </a:rPr>
              <a:t>EY</a:t>
            </a:r>
            <a:r>
              <a:rPr lang="en-US" sz="16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15" dirty="0">
                <a:solidFill>
                  <a:srgbClr val="231F20"/>
                </a:solidFill>
                <a:cs typeface="Gill Sans MT"/>
              </a:rPr>
              <a:t>list</a:t>
            </a:r>
            <a:r>
              <a:rPr lang="en-US" sz="16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of</a:t>
            </a:r>
            <a:r>
              <a:rPr lang="en-US" sz="16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25" dirty="0">
                <a:solidFill>
                  <a:srgbClr val="231F20"/>
                </a:solidFill>
                <a:cs typeface="Gill Sans MT"/>
              </a:rPr>
              <a:t>1,000</a:t>
            </a:r>
            <a:r>
              <a:rPr lang="en-US" sz="1600" spc="-4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15" dirty="0">
                <a:solidFill>
                  <a:srgbClr val="231F20"/>
                </a:solidFill>
                <a:cs typeface="Gill Sans MT"/>
              </a:rPr>
              <a:t>projects</a:t>
            </a:r>
            <a:r>
              <a:rPr lang="en-US" sz="1600" spc="-5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1600" spc="35" dirty="0">
                <a:solidFill>
                  <a:srgbClr val="231F20"/>
                </a:solidFill>
                <a:cs typeface="Gill Sans MT"/>
              </a:rPr>
              <a:t>contains</a:t>
            </a:r>
            <a:r>
              <a:rPr lang="en-US" sz="1600" spc="-4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Trebuchet MS"/>
              </a:rPr>
              <a:t>57%</a:t>
            </a:r>
            <a:r>
              <a:rPr lang="en-US" sz="2400" b="1" spc="-60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2400" b="1" spc="-25" dirty="0">
                <a:solidFill>
                  <a:srgbClr val="002060"/>
                </a:solidFill>
                <a:cs typeface="Trebuchet MS"/>
              </a:rPr>
              <a:t>taxonomy-aligned</a:t>
            </a:r>
            <a:r>
              <a:rPr lang="en-US" sz="2400" b="1" spc="-65" dirty="0">
                <a:solidFill>
                  <a:srgbClr val="002060"/>
                </a:solidFill>
                <a:cs typeface="Trebuchet MS"/>
              </a:rPr>
              <a:t> </a:t>
            </a:r>
            <a:r>
              <a:rPr lang="en-US" sz="1600" spc="-35" dirty="0">
                <a:cs typeface="Trebuchet MS"/>
              </a:rPr>
              <a:t>municipal,</a:t>
            </a:r>
            <a:r>
              <a:rPr lang="en-US" sz="1600" spc="-60" dirty="0">
                <a:cs typeface="Trebuchet MS"/>
              </a:rPr>
              <a:t> </a:t>
            </a:r>
            <a:r>
              <a:rPr lang="en-US" sz="1600" spc="-30" dirty="0">
                <a:cs typeface="Trebuchet MS"/>
              </a:rPr>
              <a:t>public</a:t>
            </a:r>
            <a:r>
              <a:rPr lang="en-US" sz="1600" spc="-60" dirty="0">
                <a:cs typeface="Trebuchet MS"/>
              </a:rPr>
              <a:t> </a:t>
            </a:r>
            <a:r>
              <a:rPr lang="en-US" sz="1600" spc="-25" dirty="0">
                <a:cs typeface="Trebuchet MS"/>
              </a:rPr>
              <a:t>and  </a:t>
            </a:r>
            <a:r>
              <a:rPr lang="en-US" sz="1600" spc="-40" dirty="0">
                <a:cs typeface="Trebuchet MS"/>
              </a:rPr>
              <a:t>privately </a:t>
            </a:r>
            <a:r>
              <a:rPr lang="en-US" sz="1600" spc="-35" dirty="0">
                <a:cs typeface="Trebuchet MS"/>
              </a:rPr>
              <a:t>promoted projects.</a:t>
            </a:r>
            <a:endParaRPr lang="en-US" sz="1600" spc="-50" dirty="0">
              <a:cs typeface="Trebuchet M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179" y="1511306"/>
            <a:ext cx="4155254" cy="2692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riángulo isósceles 10"/>
          <p:cNvSpPr/>
          <p:nvPr/>
        </p:nvSpPr>
        <p:spPr>
          <a:xfrm rot="10800000">
            <a:off x="3498178" y="3964359"/>
            <a:ext cx="1108363" cy="4977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 43"/>
          <p:cNvSpPr/>
          <p:nvPr/>
        </p:nvSpPr>
        <p:spPr>
          <a:xfrm>
            <a:off x="464034" y="4645244"/>
            <a:ext cx="7176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2400" b="1" spc="-60" dirty="0">
                <a:solidFill>
                  <a:srgbClr val="002060"/>
                </a:solidFill>
                <a:cs typeface="Trebuchet MS"/>
              </a:rPr>
              <a:t>EY’s application of the taxonomy </a:t>
            </a:r>
            <a:r>
              <a:rPr lang="en-US" spc="-55" dirty="0">
                <a:cs typeface="Calibri"/>
              </a:rPr>
              <a:t>demonstrates </a:t>
            </a:r>
            <a:r>
              <a:rPr lang="en-US" spc="-45" dirty="0">
                <a:cs typeface="Calibri"/>
              </a:rPr>
              <a:t>that </a:t>
            </a:r>
            <a:r>
              <a:rPr lang="en-US" spc="-50" dirty="0">
                <a:cs typeface="Calibri"/>
              </a:rPr>
              <a:t>the </a:t>
            </a:r>
            <a:r>
              <a:rPr lang="en-US" sz="2400" b="1" spc="-85" dirty="0">
                <a:solidFill>
                  <a:srgbClr val="002060"/>
                </a:solidFill>
                <a:cs typeface="Calibri"/>
              </a:rPr>
              <a:t>EU’s </a:t>
            </a:r>
            <a:r>
              <a:rPr lang="en-US" sz="2400" b="1" spc="-40" dirty="0">
                <a:solidFill>
                  <a:srgbClr val="002060"/>
                </a:solidFill>
                <a:cs typeface="Calibri"/>
              </a:rPr>
              <a:t>goal </a:t>
            </a:r>
            <a:r>
              <a:rPr lang="en-US" spc="-45" dirty="0">
                <a:cs typeface="Calibri"/>
              </a:rPr>
              <a:t>of</a:t>
            </a:r>
            <a:r>
              <a:rPr lang="en-US" b="1" spc="-45" dirty="0">
                <a:solidFill>
                  <a:srgbClr val="48A196"/>
                </a:solidFill>
                <a:cs typeface="Calibri"/>
              </a:rPr>
              <a:t> </a:t>
            </a:r>
            <a:r>
              <a:rPr lang="en-US" sz="2400" b="1" spc="-45" dirty="0">
                <a:solidFill>
                  <a:srgbClr val="002060"/>
                </a:solidFill>
                <a:cs typeface="Calibri"/>
              </a:rPr>
              <a:t>investing </a:t>
            </a:r>
            <a:r>
              <a:rPr lang="en-US" sz="2400" b="1" spc="-35" dirty="0">
                <a:solidFill>
                  <a:srgbClr val="002060"/>
                </a:solidFill>
                <a:cs typeface="Calibri"/>
              </a:rPr>
              <a:t>37% </a:t>
            </a:r>
            <a:r>
              <a:rPr lang="en-US" spc="-45" dirty="0">
                <a:cs typeface="Calibri"/>
              </a:rPr>
              <a:t>of </a:t>
            </a:r>
            <a:r>
              <a:rPr lang="en-US" spc="-50" dirty="0">
                <a:cs typeface="Calibri"/>
              </a:rPr>
              <a:t>the </a:t>
            </a:r>
            <a:r>
              <a:rPr lang="en-US" spc="-65" dirty="0">
                <a:cs typeface="Calibri"/>
              </a:rPr>
              <a:t>Recovery </a:t>
            </a:r>
            <a:r>
              <a:rPr lang="en-US" spc="-50" dirty="0">
                <a:cs typeface="Calibri"/>
              </a:rPr>
              <a:t>and </a:t>
            </a:r>
            <a:r>
              <a:rPr lang="en-US" spc="-55" dirty="0">
                <a:cs typeface="Calibri"/>
              </a:rPr>
              <a:t>Resilience </a:t>
            </a:r>
            <a:r>
              <a:rPr lang="en-US" spc="-60" dirty="0">
                <a:cs typeface="Calibri"/>
              </a:rPr>
              <a:t>Fund </a:t>
            </a:r>
            <a:r>
              <a:rPr lang="en-US" spc="-55" dirty="0">
                <a:cs typeface="Calibri"/>
              </a:rPr>
              <a:t>and  </a:t>
            </a:r>
            <a:r>
              <a:rPr lang="en-US" sz="2400" b="1" spc="-35" dirty="0">
                <a:solidFill>
                  <a:srgbClr val="002060"/>
                </a:solidFill>
                <a:cs typeface="Calibri"/>
              </a:rPr>
              <a:t>30%</a:t>
            </a:r>
            <a:r>
              <a:rPr lang="en-US" b="1" spc="-35" dirty="0">
                <a:solidFill>
                  <a:srgbClr val="48A196"/>
                </a:solidFill>
                <a:cs typeface="Calibri"/>
              </a:rPr>
              <a:t> </a:t>
            </a:r>
            <a:r>
              <a:rPr lang="en-US" spc="-45" dirty="0">
                <a:cs typeface="Calibri"/>
              </a:rPr>
              <a:t>of </a:t>
            </a:r>
            <a:r>
              <a:rPr lang="en-US" spc="-50" dirty="0">
                <a:cs typeface="Calibri"/>
              </a:rPr>
              <a:t>Next </a:t>
            </a:r>
            <a:r>
              <a:rPr lang="en-US" spc="-60" dirty="0">
                <a:cs typeface="Calibri"/>
              </a:rPr>
              <a:t>Generation </a:t>
            </a:r>
            <a:r>
              <a:rPr lang="en-US" spc="-100" dirty="0">
                <a:cs typeface="Calibri"/>
              </a:rPr>
              <a:t>EU </a:t>
            </a:r>
            <a:r>
              <a:rPr lang="en-US" spc="-50" dirty="0">
                <a:cs typeface="Calibri"/>
              </a:rPr>
              <a:t>and the </a:t>
            </a:r>
            <a:r>
              <a:rPr lang="en-US" spc="-60" dirty="0">
                <a:cs typeface="Calibri"/>
              </a:rPr>
              <a:t>2021-27 </a:t>
            </a:r>
            <a:r>
              <a:rPr lang="en-US" spc="-90" dirty="0">
                <a:cs typeface="Calibri"/>
              </a:rPr>
              <a:t>MFF </a:t>
            </a:r>
            <a:r>
              <a:rPr lang="en-US" spc="-30" dirty="0">
                <a:cs typeface="Calibri"/>
              </a:rPr>
              <a:t>in </a:t>
            </a:r>
            <a:r>
              <a:rPr lang="en-US" sz="2400" b="1" spc="-100" dirty="0">
                <a:solidFill>
                  <a:srgbClr val="002060"/>
                </a:solidFill>
                <a:cs typeface="Calibri"/>
              </a:rPr>
              <a:t>EU </a:t>
            </a:r>
            <a:r>
              <a:rPr lang="en-US" sz="2400" b="1" spc="-65" dirty="0">
                <a:solidFill>
                  <a:srgbClr val="002060"/>
                </a:solidFill>
                <a:cs typeface="Calibri"/>
              </a:rPr>
              <a:t>Taxonomy</a:t>
            </a:r>
            <a:r>
              <a:rPr lang="en-US" sz="2400" b="1" spc="-55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400" b="1" spc="-45" dirty="0">
                <a:solidFill>
                  <a:srgbClr val="002060"/>
                </a:solidFill>
                <a:cs typeface="Calibri"/>
              </a:rPr>
              <a:t>aligned </a:t>
            </a:r>
            <a:r>
              <a:rPr lang="en-US" sz="2400" b="1" spc="-55" dirty="0">
                <a:solidFill>
                  <a:srgbClr val="002060"/>
                </a:solidFill>
                <a:cs typeface="Calibri"/>
              </a:rPr>
              <a:t>projects </a:t>
            </a:r>
            <a:r>
              <a:rPr lang="en-US" sz="2400" b="1" spc="-25" dirty="0">
                <a:solidFill>
                  <a:srgbClr val="002060"/>
                </a:solidFill>
                <a:cs typeface="Calibri"/>
              </a:rPr>
              <a:t>is </a:t>
            </a:r>
            <a:r>
              <a:rPr lang="en-US" sz="2400" b="1" spc="-45" dirty="0">
                <a:solidFill>
                  <a:srgbClr val="002060"/>
                </a:solidFill>
                <a:cs typeface="Calibri"/>
              </a:rPr>
              <a:t>feasible</a:t>
            </a:r>
            <a:r>
              <a:rPr lang="en-US" b="1" spc="-45" dirty="0">
                <a:solidFill>
                  <a:srgbClr val="48A196"/>
                </a:solidFill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840180" y="4505756"/>
            <a:ext cx="4155253" cy="16092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900" b="1" dirty="0"/>
              <a:t>…the pipeline of green projects could be as high as €1 trillion, potentially returning all of the 12 million fulltime workers lost to Covid-19</a:t>
            </a:r>
          </a:p>
        </p:txBody>
      </p:sp>
      <p:sp>
        <p:nvSpPr>
          <p:cNvPr id="46" name="Google Shape;129;p19"/>
          <p:cNvSpPr txBox="1">
            <a:spLocks/>
          </p:cNvSpPr>
          <p:nvPr/>
        </p:nvSpPr>
        <p:spPr>
          <a:xfrm>
            <a:off x="464034" y="1378669"/>
            <a:ext cx="2556406" cy="3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2600" b="1" spc="35" dirty="0">
                <a:solidFill>
                  <a:srgbClr val="231F20"/>
                </a:solidFill>
                <a:cs typeface="Gill Sans MT"/>
              </a:rPr>
              <a:t>Case study:</a:t>
            </a:r>
            <a:endParaRPr lang="en-US" sz="2600" dirty="0">
              <a:solidFill>
                <a:srgbClr val="002060"/>
              </a:solidFill>
              <a:cs typeface="Gill Sans M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4</a:t>
            </a:fld>
            <a:endParaRPr lang="en-GB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F2C8C3C-95D1-430B-A24E-AAF954EFAC1F}"/>
              </a:ext>
            </a:extLst>
          </p:cNvPr>
          <p:cNvSpPr txBox="1"/>
          <p:nvPr/>
        </p:nvSpPr>
        <p:spPr>
          <a:xfrm>
            <a:off x="57611" y="-171231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1</a:t>
            </a:r>
            <a:endParaRPr sz="10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73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1510885" y="352017"/>
            <a:ext cx="105001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1" spc="-70" dirty="0">
                <a:solidFill>
                  <a:srgbClr val="055B5B"/>
                </a:solidFill>
                <a:latin typeface="Calibri"/>
                <a:cs typeface="Calibri"/>
              </a:rPr>
              <a:t>EU Taxonomy for Companies and Funds</a:t>
            </a:r>
          </a:p>
        </p:txBody>
      </p:sp>
      <p:cxnSp>
        <p:nvCxnSpPr>
          <p:cNvPr id="9" name="Conector recto 8"/>
          <p:cNvCxnSpPr>
            <a:cxnSpLocks/>
          </p:cNvCxnSpPr>
          <p:nvPr/>
        </p:nvCxnSpPr>
        <p:spPr>
          <a:xfrm>
            <a:off x="5936360" y="1554686"/>
            <a:ext cx="0" cy="289320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5</a:t>
            </a:fld>
            <a:endParaRPr lang="en-GB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30FBF88-21DB-410E-B9EE-05C09D58DAA3}"/>
              </a:ext>
            </a:extLst>
          </p:cNvPr>
          <p:cNvSpPr txBox="1"/>
          <p:nvPr/>
        </p:nvSpPr>
        <p:spPr>
          <a:xfrm>
            <a:off x="75366" y="-40996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2</a:t>
            </a:r>
            <a:endParaRPr sz="10500" dirty="0">
              <a:latin typeface="Calibri"/>
              <a:cs typeface="Calibri"/>
            </a:endParaRPr>
          </a:p>
        </p:txBody>
      </p:sp>
      <p:sp>
        <p:nvSpPr>
          <p:cNvPr id="13" name="Google Shape;129;p19">
            <a:extLst>
              <a:ext uri="{FF2B5EF4-FFF2-40B4-BE49-F238E27FC236}">
                <a16:creationId xmlns:a16="http://schemas.microsoft.com/office/drawing/2014/main" id="{E191572A-3B37-4840-8AEB-083E2DC3A22C}"/>
              </a:ext>
            </a:extLst>
          </p:cNvPr>
          <p:cNvSpPr txBox="1">
            <a:spLocks/>
          </p:cNvSpPr>
          <p:nvPr/>
        </p:nvSpPr>
        <p:spPr>
          <a:xfrm>
            <a:off x="502839" y="1167857"/>
            <a:ext cx="5433521" cy="8921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1800" b="1" spc="5" dirty="0">
                <a:solidFill>
                  <a:srgbClr val="231F20"/>
                </a:solidFill>
                <a:cs typeface="Gill Sans MT"/>
              </a:rPr>
              <a:t>Example 1: </a:t>
            </a:r>
            <a:r>
              <a:rPr lang="en-GB" sz="1800" b="1" spc="5" dirty="0">
                <a:solidFill>
                  <a:srgbClr val="231F20"/>
                </a:solidFill>
                <a:cs typeface="Gill Sans MT"/>
              </a:rPr>
              <a:t>Test on 1,831 companies invested by 101 EU-domiciled “green” equity funds (June 2020)</a:t>
            </a:r>
          </a:p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endParaRPr lang="en-US" sz="1800" b="1" spc="30" dirty="0">
              <a:solidFill>
                <a:srgbClr val="231F20"/>
              </a:solidFill>
              <a:cs typeface="Gill Sans MT"/>
            </a:endParaRPr>
          </a:p>
        </p:txBody>
      </p:sp>
      <p:sp>
        <p:nvSpPr>
          <p:cNvPr id="14" name="Google Shape;129;p19">
            <a:extLst>
              <a:ext uri="{FF2B5EF4-FFF2-40B4-BE49-F238E27FC236}">
                <a16:creationId xmlns:a16="http://schemas.microsoft.com/office/drawing/2014/main" id="{E2CDB655-4579-49A8-9FDC-EC209E81FE00}"/>
              </a:ext>
            </a:extLst>
          </p:cNvPr>
          <p:cNvSpPr txBox="1">
            <a:spLocks/>
          </p:cNvSpPr>
          <p:nvPr/>
        </p:nvSpPr>
        <p:spPr>
          <a:xfrm>
            <a:off x="6128346" y="1167857"/>
            <a:ext cx="5433521" cy="87356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1800" b="1" spc="5" dirty="0">
                <a:solidFill>
                  <a:srgbClr val="231F20"/>
                </a:solidFill>
                <a:cs typeface="Gill Sans MT"/>
              </a:rPr>
              <a:t>Example 2: </a:t>
            </a:r>
            <a:r>
              <a:rPr lang="en-GB" sz="1800" b="1" spc="5" dirty="0">
                <a:solidFill>
                  <a:srgbClr val="231F20"/>
                </a:solidFill>
                <a:cs typeface="Gill Sans MT"/>
              </a:rPr>
              <a:t>“Testing the Taxonomy: Insights from the PRI Taxonomy Practitioners Group” (Sept 2020)</a:t>
            </a:r>
          </a:p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endParaRPr lang="en-GB" sz="1800" b="1" spc="5" dirty="0">
              <a:solidFill>
                <a:srgbClr val="231F20"/>
              </a:solidFill>
              <a:cs typeface="Gill Sans MT"/>
            </a:endParaRPr>
          </a:p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endParaRPr lang="en-US" sz="1800" b="1" spc="30" dirty="0">
              <a:solidFill>
                <a:srgbClr val="231F20"/>
              </a:solidFill>
              <a:cs typeface="Gill Sans MT"/>
            </a:endParaRP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5A3386A5-D324-4961-95EB-E2B78A1DA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27" y="2105778"/>
            <a:ext cx="1489794" cy="21031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6505F1-D924-40A1-8E85-146FDEA3A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9" y="2138885"/>
            <a:ext cx="1484555" cy="2103120"/>
          </a:xfrm>
          <a:prstGeom prst="rect">
            <a:avLst/>
          </a:prstGeom>
        </p:spPr>
      </p:pic>
      <p:sp>
        <p:nvSpPr>
          <p:cNvPr id="18" name="Rectángulo 25">
            <a:extLst>
              <a:ext uri="{FF2B5EF4-FFF2-40B4-BE49-F238E27FC236}">
                <a16:creationId xmlns:a16="http://schemas.microsoft.com/office/drawing/2014/main" id="{43AB0684-9254-47FA-A0AD-147DB8D23CF5}"/>
              </a:ext>
            </a:extLst>
          </p:cNvPr>
          <p:cNvSpPr/>
          <p:nvPr/>
        </p:nvSpPr>
        <p:spPr>
          <a:xfrm>
            <a:off x="7894087" y="2097901"/>
            <a:ext cx="4297913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dirty="0"/>
              <a:t>Shows 35 positive case studies describing their members’ experiences from applying the Taxonomy</a:t>
            </a:r>
          </a:p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GB" dirty="0"/>
              <a:t>Shows that PRI’s members from an array of disciplines already moving to lever the EU Taxonomy approach</a:t>
            </a:r>
            <a:endParaRPr lang="en-US" dirty="0"/>
          </a:p>
        </p:txBody>
      </p:sp>
      <p:sp>
        <p:nvSpPr>
          <p:cNvPr id="20" name="Rectángulo 25">
            <a:extLst>
              <a:ext uri="{FF2B5EF4-FFF2-40B4-BE49-F238E27FC236}">
                <a16:creationId xmlns:a16="http://schemas.microsoft.com/office/drawing/2014/main" id="{2A0EB326-55F3-4FBB-9110-26E60B699A46}"/>
              </a:ext>
            </a:extLst>
          </p:cNvPr>
          <p:cNvSpPr/>
          <p:nvPr/>
        </p:nvSpPr>
        <p:spPr>
          <a:xfrm>
            <a:off x="2121225" y="2160251"/>
            <a:ext cx="3662734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dirty="0"/>
              <a:t>14% of company revenues  could not be mapped to Taxonomy </a:t>
            </a:r>
          </a:p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GB" dirty="0"/>
              <a:t>With improved company reporting, easier application of the EU Taxonomy will be possible</a:t>
            </a:r>
          </a:p>
          <a:p>
            <a:pPr marL="285750" marR="78740" indent="-285750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endParaRPr lang="en-US" dirty="0"/>
          </a:p>
        </p:txBody>
      </p:sp>
      <p:cxnSp>
        <p:nvCxnSpPr>
          <p:cNvPr id="21" name="Conector recto 8">
            <a:extLst>
              <a:ext uri="{FF2B5EF4-FFF2-40B4-BE49-F238E27FC236}">
                <a16:creationId xmlns:a16="http://schemas.microsoft.com/office/drawing/2014/main" id="{C1A1A960-EF9B-4353-AF85-3D0D04DECB56}"/>
              </a:ext>
            </a:extLst>
          </p:cNvPr>
          <p:cNvCxnSpPr>
            <a:cxnSpLocks/>
          </p:cNvCxnSpPr>
          <p:nvPr/>
        </p:nvCxnSpPr>
        <p:spPr>
          <a:xfrm flipH="1">
            <a:off x="751266" y="4582391"/>
            <a:ext cx="10838122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29;p19">
            <a:extLst>
              <a:ext uri="{FF2B5EF4-FFF2-40B4-BE49-F238E27FC236}">
                <a16:creationId xmlns:a16="http://schemas.microsoft.com/office/drawing/2014/main" id="{8790E584-5344-4338-8B10-EF65B5BADE20}"/>
              </a:ext>
            </a:extLst>
          </p:cNvPr>
          <p:cNvSpPr txBox="1">
            <a:spLocks/>
          </p:cNvSpPr>
          <p:nvPr/>
        </p:nvSpPr>
        <p:spPr>
          <a:xfrm>
            <a:off x="5936360" y="4623611"/>
            <a:ext cx="5696110" cy="182845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2000" b="1" spc="5" dirty="0">
                <a:solidFill>
                  <a:srgbClr val="231F20"/>
                </a:solidFill>
                <a:cs typeface="Gill Sans MT"/>
              </a:rPr>
              <a:t>For </a:t>
            </a:r>
            <a:r>
              <a:rPr lang="en-US" sz="2000" b="1" spc="50" dirty="0">
                <a:solidFill>
                  <a:srgbClr val="231F20"/>
                </a:solidFill>
                <a:cs typeface="Gill Sans MT"/>
              </a:rPr>
              <a:t>companies</a:t>
            </a:r>
            <a:r>
              <a:rPr lang="en-US" sz="2000" b="1" spc="-35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60" dirty="0">
                <a:solidFill>
                  <a:srgbClr val="231F20"/>
                </a:solidFill>
                <a:cs typeface="Gill Sans MT"/>
              </a:rPr>
              <a:t>and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40" dirty="0">
                <a:solidFill>
                  <a:srgbClr val="231F20"/>
                </a:solidFill>
                <a:cs typeface="Gill Sans MT"/>
              </a:rPr>
              <a:t>funds,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5" dirty="0">
                <a:solidFill>
                  <a:srgbClr val="231F20"/>
                </a:solidFill>
                <a:cs typeface="Gill Sans MT"/>
              </a:rPr>
              <a:t>two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35" dirty="0">
                <a:solidFill>
                  <a:srgbClr val="231F20"/>
                </a:solidFill>
                <a:cs typeface="Gill Sans MT"/>
              </a:rPr>
              <a:t>regulations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25" dirty="0">
                <a:solidFill>
                  <a:srgbClr val="231F20"/>
                </a:solidFill>
                <a:cs typeface="Gill Sans MT"/>
              </a:rPr>
              <a:t>that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55" dirty="0">
                <a:solidFill>
                  <a:srgbClr val="231F20"/>
                </a:solidFill>
                <a:cs typeface="Gill Sans MT"/>
              </a:rPr>
              <a:t>use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5" dirty="0">
                <a:solidFill>
                  <a:srgbClr val="231F20"/>
                </a:solidFill>
                <a:cs typeface="Gill Sans MT"/>
              </a:rPr>
              <a:t>EU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25" dirty="0">
                <a:solidFill>
                  <a:srgbClr val="231F20"/>
                </a:solidFill>
                <a:cs typeface="Gill Sans MT"/>
              </a:rPr>
              <a:t>taxonomy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25" dirty="0">
                <a:solidFill>
                  <a:srgbClr val="231F20"/>
                </a:solidFill>
                <a:cs typeface="Gill Sans MT"/>
              </a:rPr>
              <a:t>definitions,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20" dirty="0">
                <a:solidFill>
                  <a:srgbClr val="231F20"/>
                </a:solidFill>
                <a:cs typeface="Gill Sans MT"/>
              </a:rPr>
              <a:t>are</a:t>
            </a:r>
            <a:r>
              <a:rPr lang="en-US" sz="2000" b="1" spc="-30" dirty="0">
                <a:solidFill>
                  <a:srgbClr val="231F20"/>
                </a:solidFill>
                <a:cs typeface="Gill Sans MT"/>
              </a:rPr>
              <a:t> </a:t>
            </a:r>
            <a:r>
              <a:rPr lang="en-US" sz="2000" b="1" spc="10" dirty="0">
                <a:solidFill>
                  <a:srgbClr val="231F20"/>
                </a:solidFill>
                <a:cs typeface="Gill Sans MT"/>
              </a:rPr>
              <a:t>critical drivers</a:t>
            </a:r>
            <a:r>
              <a:rPr lang="en-US" sz="2000" b="1" spc="30" dirty="0">
                <a:solidFill>
                  <a:srgbClr val="231F20"/>
                </a:solidFill>
                <a:cs typeface="Gill Sans MT"/>
              </a:rPr>
              <a:t>: </a:t>
            </a:r>
          </a:p>
          <a:p>
            <a:pPr marL="285750" marR="78740" indent="-285750">
              <a:lnSpc>
                <a:spcPct val="1109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1800" b="1" spc="-15" dirty="0">
                <a:solidFill>
                  <a:srgbClr val="48A196"/>
                </a:solidFill>
                <a:cs typeface="Trebuchet MS"/>
              </a:rPr>
              <a:t>Non-Financial Reporting </a:t>
            </a:r>
            <a:r>
              <a:rPr lang="en-US" sz="1800" b="1" spc="-30" dirty="0">
                <a:solidFill>
                  <a:srgbClr val="48A196"/>
                </a:solidFill>
                <a:cs typeface="Trebuchet MS"/>
              </a:rPr>
              <a:t>Directive </a:t>
            </a:r>
            <a:r>
              <a:rPr lang="en-US" sz="1800" b="1" spc="-5" dirty="0">
                <a:solidFill>
                  <a:srgbClr val="48A196"/>
                </a:solidFill>
                <a:cs typeface="Trebuchet MS"/>
              </a:rPr>
              <a:t>(NFRD) &amp; S</a:t>
            </a:r>
            <a:r>
              <a:rPr lang="en-US" sz="1800" b="1" spc="-15" dirty="0">
                <a:solidFill>
                  <a:srgbClr val="48A196"/>
                </a:solidFill>
                <a:cs typeface="Trebuchet MS"/>
              </a:rPr>
              <a:t>ustainable </a:t>
            </a:r>
            <a:r>
              <a:rPr lang="en-US" sz="1800" b="1" spc="-30" dirty="0">
                <a:solidFill>
                  <a:srgbClr val="48A196"/>
                </a:solidFill>
                <a:cs typeface="Trebuchet MS"/>
              </a:rPr>
              <a:t>Finance </a:t>
            </a:r>
            <a:r>
              <a:rPr lang="en-US" sz="1800" b="1" spc="-5" dirty="0">
                <a:solidFill>
                  <a:srgbClr val="48A196"/>
                </a:solidFill>
                <a:cs typeface="Trebuchet MS"/>
              </a:rPr>
              <a:t>Disclosures </a:t>
            </a:r>
            <a:r>
              <a:rPr lang="en-US" sz="1800" b="1" spc="-20" dirty="0">
                <a:solidFill>
                  <a:srgbClr val="48A196"/>
                </a:solidFill>
                <a:cs typeface="Trebuchet MS"/>
              </a:rPr>
              <a:t>Regulation (SFDR)</a:t>
            </a:r>
            <a:endParaRPr lang="en-US" sz="1800" b="1" spc="5" dirty="0">
              <a:solidFill>
                <a:srgbClr val="002060"/>
              </a:solidFill>
              <a:cs typeface="Trebuchet MS"/>
            </a:endParaRPr>
          </a:p>
        </p:txBody>
      </p:sp>
      <p:sp>
        <p:nvSpPr>
          <p:cNvPr id="26" name="Google Shape;129;p19">
            <a:extLst>
              <a:ext uri="{FF2B5EF4-FFF2-40B4-BE49-F238E27FC236}">
                <a16:creationId xmlns:a16="http://schemas.microsoft.com/office/drawing/2014/main" id="{0CA4F408-5708-490A-A70D-9F5D15AD66F6}"/>
              </a:ext>
            </a:extLst>
          </p:cNvPr>
          <p:cNvSpPr txBox="1">
            <a:spLocks/>
          </p:cNvSpPr>
          <p:nvPr/>
        </p:nvSpPr>
        <p:spPr>
          <a:xfrm>
            <a:off x="592222" y="4705338"/>
            <a:ext cx="4530496" cy="182845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2000" b="1" spc="5" dirty="0">
                <a:solidFill>
                  <a:srgbClr val="231F20"/>
                </a:solidFill>
                <a:cs typeface="Gill Sans MT"/>
              </a:rPr>
              <a:t>Challenges &amp; barriers</a:t>
            </a:r>
            <a:r>
              <a:rPr lang="en-US" sz="2000" b="1" spc="30" dirty="0">
                <a:solidFill>
                  <a:srgbClr val="231F20"/>
                </a:solidFill>
                <a:cs typeface="Gill Sans MT"/>
              </a:rPr>
              <a:t>: </a:t>
            </a:r>
          </a:p>
          <a:p>
            <a:pPr marL="285750" marR="78740" indent="-285750">
              <a:lnSpc>
                <a:spcPct val="1109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►"/>
            </a:pPr>
            <a:r>
              <a:rPr lang="en-US" sz="1800" b="1" spc="-15" dirty="0">
                <a:solidFill>
                  <a:srgbClr val="48A196"/>
                </a:solidFill>
                <a:cs typeface="Trebuchet MS"/>
              </a:rPr>
              <a:t>Poor quality reporting &amp; lack of data</a:t>
            </a:r>
            <a:endParaRPr lang="en-US" sz="1800" b="1" spc="5" dirty="0">
              <a:solidFill>
                <a:srgbClr val="002060"/>
              </a:solidFill>
              <a:cs typeface="Trebuchet MS"/>
            </a:endParaRPr>
          </a:p>
        </p:txBody>
      </p:sp>
      <p:sp>
        <p:nvSpPr>
          <p:cNvPr id="28" name="Triángulo isósceles 20">
            <a:extLst>
              <a:ext uri="{FF2B5EF4-FFF2-40B4-BE49-F238E27FC236}">
                <a16:creationId xmlns:a16="http://schemas.microsoft.com/office/drawing/2014/main" id="{54E2FB24-D142-413C-BFF8-1F683491274D}"/>
              </a:ext>
            </a:extLst>
          </p:cNvPr>
          <p:cNvSpPr/>
          <p:nvPr/>
        </p:nvSpPr>
        <p:spPr>
          <a:xfrm rot="5400000">
            <a:off x="4733122" y="5370694"/>
            <a:ext cx="1108363" cy="49774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6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/>
          <p:cNvSpPr txBox="1"/>
          <p:nvPr/>
        </p:nvSpPr>
        <p:spPr>
          <a:xfrm>
            <a:off x="1474927" y="276428"/>
            <a:ext cx="1026847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70" dirty="0">
                <a:solidFill>
                  <a:srgbClr val="055B5B"/>
                </a:solidFill>
                <a:latin typeface="Calibri"/>
                <a:cs typeface="Calibri"/>
              </a:rPr>
              <a:t>EU Taxonomy for public funds – we need a tracking methodology measuring materiality (“substantial contribution”)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131795" y="-8724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3</a:t>
            </a:r>
            <a:endParaRPr sz="10500" dirty="0">
              <a:latin typeface="Calibri"/>
              <a:cs typeface="Calibri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6</a:t>
            </a:fld>
            <a:endParaRPr lang="en-GB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8B93B16-2680-42EB-BB22-230FE8350599}"/>
              </a:ext>
            </a:extLst>
          </p:cNvPr>
          <p:cNvSpPr txBox="1">
            <a:spLocks/>
          </p:cNvSpPr>
          <p:nvPr/>
        </p:nvSpPr>
        <p:spPr bwMode="gray">
          <a:xfrm>
            <a:off x="388416" y="6545943"/>
            <a:ext cx="3626476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200" i="1" dirty="0">
                <a:solidFill>
                  <a:prstClr val="black"/>
                </a:solidFill>
                <a:cs typeface="Calibri" panose="020F0502020204030204" pitchFamily="34" charset="0"/>
              </a:rPr>
              <a:t>Source: ECA, based on Commission’s 2018 proposal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129;p19">
            <a:extLst>
              <a:ext uri="{FF2B5EF4-FFF2-40B4-BE49-F238E27FC236}">
                <a16:creationId xmlns:a16="http://schemas.microsoft.com/office/drawing/2014/main" id="{B093ABD2-43EA-445B-B4C1-02128D80666A}"/>
              </a:ext>
            </a:extLst>
          </p:cNvPr>
          <p:cNvSpPr txBox="1">
            <a:spLocks/>
          </p:cNvSpPr>
          <p:nvPr/>
        </p:nvSpPr>
        <p:spPr>
          <a:xfrm>
            <a:off x="366847" y="1892885"/>
            <a:ext cx="4988356" cy="162865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Energy Efficiency renovation (100% coefficient, no substance)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High-efficiency co-generation and district heating 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Among others</a:t>
            </a:r>
            <a:endParaRPr lang="en-US" sz="1700" dirty="0">
              <a:solidFill>
                <a:srgbClr val="00808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A863D6-3B52-4745-9D4D-372ED6B18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98" y="1449145"/>
            <a:ext cx="5796104" cy="4816187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5CF1C4E-E745-4106-9159-4A5DA75DE43D}"/>
              </a:ext>
            </a:extLst>
          </p:cNvPr>
          <p:cNvCxnSpPr>
            <a:cxnSpLocks/>
          </p:cNvCxnSpPr>
          <p:nvPr/>
        </p:nvCxnSpPr>
        <p:spPr>
          <a:xfrm flipH="1">
            <a:off x="5265709" y="2443303"/>
            <a:ext cx="8302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C698160-4266-472B-A375-01A2D4160771}"/>
              </a:ext>
            </a:extLst>
          </p:cNvPr>
          <p:cNvCxnSpPr>
            <a:cxnSpLocks/>
          </p:cNvCxnSpPr>
          <p:nvPr/>
        </p:nvCxnSpPr>
        <p:spPr>
          <a:xfrm flipH="1">
            <a:off x="5265708" y="2060215"/>
            <a:ext cx="5210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29;p19">
            <a:extLst>
              <a:ext uri="{FF2B5EF4-FFF2-40B4-BE49-F238E27FC236}">
                <a16:creationId xmlns:a16="http://schemas.microsoft.com/office/drawing/2014/main" id="{C9EA5768-225F-4D72-ABF2-33C217CB57C5}"/>
              </a:ext>
            </a:extLst>
          </p:cNvPr>
          <p:cNvSpPr txBox="1">
            <a:spLocks/>
          </p:cNvSpPr>
          <p:nvPr/>
        </p:nvSpPr>
        <p:spPr>
          <a:xfrm>
            <a:off x="366847" y="4034656"/>
            <a:ext cx="4988356" cy="199816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Almost half of the climate spending but only &lt;15% of EU’s GHG emissions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Methodological flaws as highlighted by European Court of Auditors</a:t>
            </a:r>
          </a:p>
          <a:p>
            <a:pPr marL="457200" lvl="2" indent="-168275">
              <a:spcBef>
                <a:spcPts val="800"/>
              </a:spcBef>
              <a:spcAft>
                <a:spcPts val="800"/>
              </a:spcAft>
              <a:buClr>
                <a:schemeClr val="tx1">
                  <a:lumMod val="75000"/>
                </a:schemeClr>
              </a:buClr>
              <a:buSzPct val="100000"/>
            </a:pPr>
            <a:r>
              <a:rPr lang="en-GB" sz="1700" dirty="0">
                <a:solidFill>
                  <a:srgbClr val="008080"/>
                </a:solidFill>
              </a:rPr>
              <a:t>Negative impact on climate not taken into account</a:t>
            </a:r>
            <a:endParaRPr lang="en-US" sz="1700" dirty="0">
              <a:solidFill>
                <a:srgbClr val="008080"/>
              </a:solidFill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D666827-C197-4513-B312-09D32381CD43}"/>
              </a:ext>
            </a:extLst>
          </p:cNvPr>
          <p:cNvCxnSpPr>
            <a:cxnSpLocks/>
          </p:cNvCxnSpPr>
          <p:nvPr/>
        </p:nvCxnSpPr>
        <p:spPr>
          <a:xfrm flipH="1" flipV="1">
            <a:off x="5102019" y="4820734"/>
            <a:ext cx="13434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29;p19">
            <a:extLst>
              <a:ext uri="{FF2B5EF4-FFF2-40B4-BE49-F238E27FC236}">
                <a16:creationId xmlns:a16="http://schemas.microsoft.com/office/drawing/2014/main" id="{282AB697-0DFD-489F-9E9F-07AB73DDFA45}"/>
              </a:ext>
            </a:extLst>
          </p:cNvPr>
          <p:cNvSpPr txBox="1">
            <a:spLocks/>
          </p:cNvSpPr>
          <p:nvPr/>
        </p:nvSpPr>
        <p:spPr>
          <a:xfrm>
            <a:off x="662479" y="1559289"/>
            <a:ext cx="2746765" cy="5009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1800" b="1" spc="5" dirty="0">
                <a:solidFill>
                  <a:srgbClr val="231F20"/>
                </a:solidFill>
                <a:cs typeface="Gill Sans MT"/>
              </a:rPr>
              <a:t>Cohesion Policy</a:t>
            </a:r>
            <a:endParaRPr lang="en-GB" sz="1800" b="1" spc="5" dirty="0">
              <a:solidFill>
                <a:srgbClr val="231F20"/>
              </a:solidFill>
              <a:cs typeface="Gill Sans MT"/>
            </a:endParaRPr>
          </a:p>
        </p:txBody>
      </p:sp>
      <p:sp>
        <p:nvSpPr>
          <p:cNvPr id="34" name="Google Shape;129;p19">
            <a:extLst>
              <a:ext uri="{FF2B5EF4-FFF2-40B4-BE49-F238E27FC236}">
                <a16:creationId xmlns:a16="http://schemas.microsoft.com/office/drawing/2014/main" id="{C82B3940-E3CE-4C1E-BB3D-0C25C13EE666}"/>
              </a:ext>
            </a:extLst>
          </p:cNvPr>
          <p:cNvSpPr txBox="1">
            <a:spLocks/>
          </p:cNvSpPr>
          <p:nvPr/>
        </p:nvSpPr>
        <p:spPr>
          <a:xfrm>
            <a:off x="662479" y="3707541"/>
            <a:ext cx="2746765" cy="5009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>
              <a:spcBef>
                <a:spcPts val="1400"/>
              </a:spcBef>
              <a:spcAft>
                <a:spcPts val="1400"/>
              </a:spcAft>
              <a:buClr>
                <a:schemeClr val="tx1">
                  <a:lumMod val="75000"/>
                </a:schemeClr>
              </a:buClr>
              <a:buSzPct val="100000"/>
              <a:buNone/>
            </a:pPr>
            <a:r>
              <a:rPr lang="en-US" sz="1800" b="1" spc="5" dirty="0">
                <a:solidFill>
                  <a:srgbClr val="231F20"/>
                </a:solidFill>
                <a:cs typeface="Gill Sans MT"/>
              </a:rPr>
              <a:t>Agriculture</a:t>
            </a:r>
            <a:endParaRPr lang="en-GB" sz="1800" b="1" spc="5" dirty="0">
              <a:solidFill>
                <a:srgbClr val="231F20"/>
              </a:solidFill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3229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685E31-E213-479D-ACCA-D02C1865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5" y="1989538"/>
            <a:ext cx="8466973" cy="3468031"/>
          </a:xfrm>
          <a:prstGeom prst="rect">
            <a:avLst/>
          </a:prstGeom>
        </p:spPr>
      </p:pic>
      <p:sp>
        <p:nvSpPr>
          <p:cNvPr id="25" name="object 5"/>
          <p:cNvSpPr txBox="1"/>
          <p:nvPr/>
        </p:nvSpPr>
        <p:spPr>
          <a:xfrm>
            <a:off x="1179827" y="211314"/>
            <a:ext cx="10888598" cy="124393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35"/>
              </a:spcBef>
            </a:pPr>
            <a:r>
              <a:rPr lang="en-US" sz="4000" b="1" spc="-35" dirty="0">
                <a:solidFill>
                  <a:srgbClr val="055B5B"/>
                </a:solidFill>
                <a:cs typeface="Trebuchet MS"/>
              </a:rPr>
              <a:t>Exemplification: mapping EU Taxonomy criteria to currently used method</a:t>
            </a:r>
            <a:endParaRPr lang="en-US" sz="4000" dirty="0">
              <a:cs typeface="Trebuchet M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7</a:t>
            </a:fld>
            <a:endParaRPr lang="en-GB" dirty="0"/>
          </a:p>
        </p:txBody>
      </p:sp>
      <p:cxnSp>
        <p:nvCxnSpPr>
          <p:cNvPr id="15" name="Gerade Verbindung mit Pfeil 117">
            <a:extLst>
              <a:ext uri="{FF2B5EF4-FFF2-40B4-BE49-F238E27FC236}">
                <a16:creationId xmlns:a16="http://schemas.microsoft.com/office/drawing/2014/main" id="{24B8EA08-5484-48DD-ADAF-3745877D6022}"/>
              </a:ext>
            </a:extLst>
          </p:cNvPr>
          <p:cNvCxnSpPr>
            <a:cxnSpLocks/>
          </p:cNvCxnSpPr>
          <p:nvPr/>
        </p:nvCxnSpPr>
        <p:spPr>
          <a:xfrm>
            <a:off x="7264887" y="2487935"/>
            <a:ext cx="173959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23">
            <a:extLst>
              <a:ext uri="{FF2B5EF4-FFF2-40B4-BE49-F238E27FC236}">
                <a16:creationId xmlns:a16="http://schemas.microsoft.com/office/drawing/2014/main" id="{B1C25727-4E17-447C-936E-AFECF54DE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86" y="2020328"/>
            <a:ext cx="3063939" cy="43099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Google Shape;129;p19">
            <a:extLst>
              <a:ext uri="{FF2B5EF4-FFF2-40B4-BE49-F238E27FC236}">
                <a16:creationId xmlns:a16="http://schemas.microsoft.com/office/drawing/2014/main" id="{0B63C802-DAC6-4CD7-A6F9-0C8D8659E07E}"/>
              </a:ext>
            </a:extLst>
          </p:cNvPr>
          <p:cNvSpPr txBox="1">
            <a:spLocks/>
          </p:cNvSpPr>
          <p:nvPr/>
        </p:nvSpPr>
        <p:spPr>
          <a:xfrm>
            <a:off x="552552" y="1479350"/>
            <a:ext cx="8619727" cy="36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Rio Markers targeting “Cohesion Policy” (line by line)</a:t>
            </a:r>
            <a:endParaRPr lang="en-US" sz="3600" b="1" dirty="0">
              <a:solidFill>
                <a:prstClr val="black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76D463C-02D7-4576-9B5C-E3BFD28951B9}"/>
              </a:ext>
            </a:extLst>
          </p:cNvPr>
          <p:cNvSpPr txBox="1">
            <a:spLocks/>
          </p:cNvSpPr>
          <p:nvPr/>
        </p:nvSpPr>
        <p:spPr bwMode="gray">
          <a:xfrm>
            <a:off x="394804" y="6330273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Acknowledgement: </a:t>
            </a:r>
            <a:r>
              <a:rPr lang="en-US" sz="1100" dirty="0">
                <a:solidFill>
                  <a:prstClr val="black"/>
                </a:solidFill>
                <a:cs typeface="Calibri" panose="020F0502020204030204" pitchFamily="34" charset="0"/>
              </a:rPr>
              <a:t>For this section, w</a:t>
            </a:r>
            <a:r>
              <a:rPr lang="en-GB" sz="1100" dirty="0"/>
              <a:t>e thank Christina Anselm from Frankfurt School of Finance for helpful contributions.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450A41C-9124-4768-9026-2C85ABA24DD9}"/>
              </a:ext>
            </a:extLst>
          </p:cNvPr>
          <p:cNvSpPr txBox="1"/>
          <p:nvPr/>
        </p:nvSpPr>
        <p:spPr>
          <a:xfrm>
            <a:off x="0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3</a:t>
            </a:r>
            <a:endParaRPr sz="10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8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/>
          <p:cNvSpPr txBox="1"/>
          <p:nvPr/>
        </p:nvSpPr>
        <p:spPr>
          <a:xfrm>
            <a:off x="1284472" y="249904"/>
            <a:ext cx="11639446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One precise examples on linking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b="1" spc="-70" dirty="0">
                <a:solidFill>
                  <a:srgbClr val="055B5B"/>
                </a:solidFill>
                <a:latin typeface="Calibri"/>
                <a:cs typeface="Calibri"/>
              </a:rPr>
              <a:t>the Rio Markers to the EU Taxonomy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7" name="Google Shape;129;p19"/>
          <p:cNvSpPr txBox="1">
            <a:spLocks/>
          </p:cNvSpPr>
          <p:nvPr/>
        </p:nvSpPr>
        <p:spPr>
          <a:xfrm>
            <a:off x="464033" y="1567351"/>
            <a:ext cx="4151509" cy="38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/>
              <a:t>Energy Efficiency</a:t>
            </a:r>
            <a:endParaRPr lang="en-US" sz="3200" b="1" dirty="0">
              <a:solidFill>
                <a:prstClr val="black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FE93C23-4055-47C3-A73D-A4EB4EDDE682}"/>
              </a:ext>
            </a:extLst>
          </p:cNvPr>
          <p:cNvSpPr txBox="1">
            <a:spLocks/>
          </p:cNvSpPr>
          <p:nvPr/>
        </p:nvSpPr>
        <p:spPr bwMode="gray">
          <a:xfrm>
            <a:off x="611955" y="2824438"/>
            <a:ext cx="3501428" cy="223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D817A2B-DC85-4736-A90E-74DA7D0FA989}"/>
              </a:ext>
            </a:extLst>
          </p:cNvPr>
          <p:cNvSpPr txBox="1">
            <a:spLocks/>
          </p:cNvSpPr>
          <p:nvPr/>
        </p:nvSpPr>
        <p:spPr bwMode="gray">
          <a:xfrm>
            <a:off x="4545549" y="2830801"/>
            <a:ext cx="2089654" cy="223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Rio Marker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A9010A7-5AD4-446F-81A8-99C54E6A1534}"/>
              </a:ext>
            </a:extLst>
          </p:cNvPr>
          <p:cNvSpPr txBox="1">
            <a:spLocks/>
          </p:cNvSpPr>
          <p:nvPr/>
        </p:nvSpPr>
        <p:spPr bwMode="gray">
          <a:xfrm>
            <a:off x="7367095" y="2824438"/>
            <a:ext cx="2170973" cy="2230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Taxonomy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EE2685E-EE33-4C12-BECE-6CDC1CB48C3D}"/>
              </a:ext>
            </a:extLst>
          </p:cNvPr>
          <p:cNvSpPr txBox="1">
            <a:spLocks/>
          </p:cNvSpPr>
          <p:nvPr/>
        </p:nvSpPr>
        <p:spPr bwMode="gray">
          <a:xfrm>
            <a:off x="10181480" y="2824438"/>
            <a:ext cx="1778429" cy="2230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Suggestion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6096545-78C9-45CB-B648-431B069EE9ED}"/>
              </a:ext>
            </a:extLst>
          </p:cNvPr>
          <p:cNvSpPr txBox="1">
            <a:spLocks/>
          </p:cNvSpPr>
          <p:nvPr/>
        </p:nvSpPr>
        <p:spPr bwMode="gray">
          <a:xfrm>
            <a:off x="611955" y="3175392"/>
            <a:ext cx="2190524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sz="1400" dirty="0">
                <a:solidFill>
                  <a:schemeClr val="bg1"/>
                </a:solidFill>
                <a:cs typeface="Calibri" panose="020F0502020204030204" pitchFamily="34" charset="0"/>
              </a:rPr>
              <a:t>Accelerated reduction of energy intensity of Prague buildings</a:t>
            </a: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75F2CD3-9878-4741-A8AE-BE1E05B8A735}"/>
              </a:ext>
            </a:extLst>
          </p:cNvPr>
          <p:cNvSpPr txBox="1">
            <a:spLocks/>
          </p:cNvSpPr>
          <p:nvPr/>
        </p:nvSpPr>
        <p:spPr bwMode="gray">
          <a:xfrm>
            <a:off x="3003247" y="3175392"/>
            <a:ext cx="1095263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€111 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mn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2DFF06D-9B2F-449E-B00E-CC487BF79903}"/>
              </a:ext>
            </a:extLst>
          </p:cNvPr>
          <p:cNvSpPr txBox="1">
            <a:spLocks/>
          </p:cNvSpPr>
          <p:nvPr/>
        </p:nvSpPr>
        <p:spPr bwMode="gray">
          <a:xfrm>
            <a:off x="4549391" y="3175392"/>
            <a:ext cx="2085813" cy="100584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100 % climate coefficient </a:t>
            </a:r>
            <a:r>
              <a:rPr lang="en-US" sz="1400" i="1" dirty="0">
                <a:solidFill>
                  <a:prstClr val="black"/>
                </a:solidFill>
                <a:cs typeface="Calibri" panose="020F0502020204030204" pitchFamily="34" charset="0"/>
              </a:rPr>
              <a:t>[</a:t>
            </a:r>
            <a:r>
              <a:rPr lang="en-GB" sz="1400" i="1" dirty="0">
                <a:solidFill>
                  <a:prstClr val="black"/>
                </a:solidFill>
              </a:rPr>
              <a:t>025 - Energy efficiency renovation of existing housing stock</a:t>
            </a:r>
            <a:r>
              <a:rPr lang="en-US" sz="1400" i="1" dirty="0">
                <a:solidFill>
                  <a:prstClr val="black"/>
                </a:solidFill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25EDBAF-16CC-4374-B7E6-E13B66122A8B}"/>
              </a:ext>
            </a:extLst>
          </p:cNvPr>
          <p:cNvSpPr txBox="1">
            <a:spLocks/>
          </p:cNvSpPr>
          <p:nvPr/>
        </p:nvSpPr>
        <p:spPr bwMode="gray">
          <a:xfrm>
            <a:off x="7367095" y="3175392"/>
            <a:ext cx="2170973" cy="100584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Only counts if primary energy demand is reduced by &gt;30% of the building (or complies with BPED).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813367A-D39E-44ED-AAFF-436EB1DB8154}"/>
              </a:ext>
            </a:extLst>
          </p:cNvPr>
          <p:cNvSpPr txBox="1">
            <a:spLocks/>
          </p:cNvSpPr>
          <p:nvPr/>
        </p:nvSpPr>
        <p:spPr bwMode="gray">
          <a:xfrm>
            <a:off x="10181480" y="3175392"/>
            <a:ext cx="1778429" cy="100584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cs typeface="Calibri" panose="020F0502020204030204" pitchFamily="34" charset="0"/>
              </a:rPr>
              <a:t>Use Taxonomy (stricter criteria that ensure contribution to CC mitigation)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101">
            <a:extLst>
              <a:ext uri="{FF2B5EF4-FFF2-40B4-BE49-F238E27FC236}">
                <a16:creationId xmlns:a16="http://schemas.microsoft.com/office/drawing/2014/main" id="{04228F5A-3890-4EBB-A78F-08D1F67BEE54}"/>
              </a:ext>
            </a:extLst>
          </p:cNvPr>
          <p:cNvSpPr txBox="1"/>
          <p:nvPr/>
        </p:nvSpPr>
        <p:spPr>
          <a:xfrm>
            <a:off x="1072948" y="2162024"/>
            <a:ext cx="6061444" cy="34073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</a:pPr>
            <a:r>
              <a:rPr lang="de-DE" sz="1600" b="1" i="1" dirty="0">
                <a:solidFill>
                  <a:prstClr val="black"/>
                </a:solidFill>
              </a:rPr>
              <a:t>Investments in </a:t>
            </a:r>
            <a:r>
              <a:rPr lang="de-DE" sz="1600" b="1" i="1" dirty="0" err="1">
                <a:solidFill>
                  <a:prstClr val="black"/>
                </a:solidFill>
              </a:rPr>
              <a:t>energy</a:t>
            </a:r>
            <a:r>
              <a:rPr lang="de-DE" sz="1600" b="1" i="1" dirty="0">
                <a:solidFill>
                  <a:prstClr val="black"/>
                </a:solidFill>
              </a:rPr>
              <a:t> </a:t>
            </a:r>
            <a:r>
              <a:rPr lang="de-DE" sz="1600" b="1" i="1" dirty="0" err="1">
                <a:solidFill>
                  <a:prstClr val="black"/>
                </a:solidFill>
              </a:rPr>
              <a:t>efficiency</a:t>
            </a:r>
            <a:r>
              <a:rPr lang="de-DE" sz="1600" b="1" i="1" dirty="0">
                <a:solidFill>
                  <a:prstClr val="black"/>
                </a:solidFill>
              </a:rPr>
              <a:t> (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identified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„EY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study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“)</a:t>
            </a:r>
          </a:p>
        </p:txBody>
      </p:sp>
      <p:sp>
        <p:nvSpPr>
          <p:cNvPr id="27" name="Rechteck 103">
            <a:extLst>
              <a:ext uri="{FF2B5EF4-FFF2-40B4-BE49-F238E27FC236}">
                <a16:creationId xmlns:a16="http://schemas.microsoft.com/office/drawing/2014/main" id="{54FCBF4F-E07C-4E1B-BE98-0E31D6AA99EE}"/>
              </a:ext>
            </a:extLst>
          </p:cNvPr>
          <p:cNvSpPr/>
          <p:nvPr/>
        </p:nvSpPr>
        <p:spPr>
          <a:xfrm>
            <a:off x="611954" y="2162086"/>
            <a:ext cx="460993" cy="278212"/>
          </a:xfrm>
          <a:prstGeom prst="rect">
            <a:avLst/>
          </a:prstGeom>
          <a:solidFill>
            <a:srgbClr val="53794A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Gleichschenkliges Dreieck 113">
            <a:extLst>
              <a:ext uri="{FF2B5EF4-FFF2-40B4-BE49-F238E27FC236}">
                <a16:creationId xmlns:a16="http://schemas.microsoft.com/office/drawing/2014/main" id="{84936CDB-E07C-4183-AD71-D26EFA3343DF}"/>
              </a:ext>
            </a:extLst>
          </p:cNvPr>
          <p:cNvSpPr/>
          <p:nvPr/>
        </p:nvSpPr>
        <p:spPr bwMode="gray">
          <a:xfrm rot="5400000">
            <a:off x="3928214" y="3578493"/>
            <a:ext cx="734515" cy="199638"/>
          </a:xfrm>
          <a:prstGeom prst="triangle">
            <a:avLst/>
          </a:prstGeom>
          <a:solidFill>
            <a:srgbClr val="00206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Gleichschenkliges Dreieck 115">
            <a:extLst>
              <a:ext uri="{FF2B5EF4-FFF2-40B4-BE49-F238E27FC236}">
                <a16:creationId xmlns:a16="http://schemas.microsoft.com/office/drawing/2014/main" id="{2FF1ED15-B451-4A0D-BB6A-512F6B3A6F1F}"/>
              </a:ext>
            </a:extLst>
          </p:cNvPr>
          <p:cNvSpPr/>
          <p:nvPr/>
        </p:nvSpPr>
        <p:spPr bwMode="gray">
          <a:xfrm rot="5400000">
            <a:off x="9490687" y="3511599"/>
            <a:ext cx="734515" cy="199638"/>
          </a:xfrm>
          <a:prstGeom prst="triangle">
            <a:avLst/>
          </a:prstGeom>
          <a:solidFill>
            <a:srgbClr val="00206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9" name="Gerade Verbindung mit Pfeil 117">
            <a:extLst>
              <a:ext uri="{FF2B5EF4-FFF2-40B4-BE49-F238E27FC236}">
                <a16:creationId xmlns:a16="http://schemas.microsoft.com/office/drawing/2014/main" id="{8B0C9D13-E0D9-44D5-9C8F-5EB08D1C79BD}"/>
              </a:ext>
            </a:extLst>
          </p:cNvPr>
          <p:cNvCxnSpPr>
            <a:cxnSpLocks/>
          </p:cNvCxnSpPr>
          <p:nvPr/>
        </p:nvCxnSpPr>
        <p:spPr>
          <a:xfrm>
            <a:off x="6725133" y="3710362"/>
            <a:ext cx="55552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53">
            <a:extLst>
              <a:ext uri="{FF2B5EF4-FFF2-40B4-BE49-F238E27FC236}">
                <a16:creationId xmlns:a16="http://schemas.microsoft.com/office/drawing/2014/main" id="{985C1D3C-C34B-4462-BD32-33CEF0925E57}"/>
              </a:ext>
            </a:extLst>
          </p:cNvPr>
          <p:cNvCxnSpPr>
            <a:cxnSpLocks/>
          </p:cNvCxnSpPr>
          <p:nvPr/>
        </p:nvCxnSpPr>
        <p:spPr>
          <a:xfrm flipV="1">
            <a:off x="611955" y="2529172"/>
            <a:ext cx="6492240" cy="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8</a:t>
            </a:fld>
            <a:endParaRPr lang="en-GB" dirty="0"/>
          </a:p>
        </p:txBody>
      </p:sp>
      <p:sp>
        <p:nvSpPr>
          <p:cNvPr id="41" name="Textfeld 101">
            <a:extLst>
              <a:ext uri="{FF2B5EF4-FFF2-40B4-BE49-F238E27FC236}">
                <a16:creationId xmlns:a16="http://schemas.microsoft.com/office/drawing/2014/main" id="{08FBB049-7261-4082-A983-0697A9C6A14B}"/>
              </a:ext>
            </a:extLst>
          </p:cNvPr>
          <p:cNvSpPr txBox="1"/>
          <p:nvPr/>
        </p:nvSpPr>
        <p:spPr>
          <a:xfrm>
            <a:off x="464033" y="4622378"/>
            <a:ext cx="4687415" cy="340735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</a:pPr>
            <a:r>
              <a:rPr lang="de-DE" sz="1600" b="1" i="1" dirty="0">
                <a:solidFill>
                  <a:prstClr val="black"/>
                </a:solidFill>
              </a:rPr>
              <a:t>More </a:t>
            </a:r>
            <a:r>
              <a:rPr lang="de-DE" sz="1600" b="1" i="1" dirty="0" err="1">
                <a:solidFill>
                  <a:prstClr val="black"/>
                </a:solidFill>
              </a:rPr>
              <a:t>examples</a:t>
            </a:r>
            <a:r>
              <a:rPr lang="de-DE" sz="1600" b="1" i="1" dirty="0">
                <a:solidFill>
                  <a:prstClr val="black"/>
                </a:solidFill>
              </a:rPr>
              <a:t> on </a:t>
            </a:r>
            <a:r>
              <a:rPr lang="de-DE" sz="1600" b="1" i="1" dirty="0" err="1">
                <a:solidFill>
                  <a:prstClr val="black"/>
                </a:solidFill>
              </a:rPr>
              <a:t>district</a:t>
            </a:r>
            <a:r>
              <a:rPr lang="de-DE" sz="1600" b="1" i="1" dirty="0">
                <a:solidFill>
                  <a:prstClr val="black"/>
                </a:solidFill>
              </a:rPr>
              <a:t> </a:t>
            </a:r>
            <a:r>
              <a:rPr lang="de-DE" sz="1600" b="1" i="1" dirty="0" err="1">
                <a:solidFill>
                  <a:prstClr val="black"/>
                </a:solidFill>
              </a:rPr>
              <a:t>heating</a:t>
            </a:r>
            <a:r>
              <a:rPr lang="de-DE" sz="1600" b="1" i="1" dirty="0">
                <a:solidFill>
                  <a:prstClr val="black"/>
                </a:solidFill>
              </a:rPr>
              <a:t>, </a:t>
            </a:r>
            <a:r>
              <a:rPr lang="de-DE" sz="1600" b="1" i="1" dirty="0" err="1">
                <a:solidFill>
                  <a:prstClr val="black"/>
                </a:solidFill>
              </a:rPr>
              <a:t>renewables</a:t>
            </a:r>
            <a:r>
              <a:rPr lang="de-DE" sz="1600" b="1" i="1" dirty="0">
                <a:solidFill>
                  <a:prstClr val="black"/>
                </a:solidFill>
              </a:rPr>
              <a:t>, etc…</a:t>
            </a:r>
            <a:endParaRPr kumimoji="0" lang="de-DE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0BB2B972-1F55-4E55-843D-2D20C7B4CD1E}"/>
              </a:ext>
            </a:extLst>
          </p:cNvPr>
          <p:cNvSpPr txBox="1"/>
          <p:nvPr/>
        </p:nvSpPr>
        <p:spPr>
          <a:xfrm>
            <a:off x="0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3</a:t>
            </a:r>
            <a:endParaRPr sz="10500" dirty="0">
              <a:latin typeface="Calibri"/>
              <a:cs typeface="Calibri"/>
            </a:endParaRP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1C6A3ED9-2E4B-4FDE-B0DF-5D1060A4FA62}"/>
              </a:ext>
            </a:extLst>
          </p:cNvPr>
          <p:cNvSpPr txBox="1">
            <a:spLocks/>
          </p:cNvSpPr>
          <p:nvPr/>
        </p:nvSpPr>
        <p:spPr bwMode="gray">
          <a:xfrm>
            <a:off x="394804" y="6330273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Acknowledgement: </a:t>
            </a:r>
            <a:r>
              <a:rPr lang="en-US" sz="1100" dirty="0">
                <a:solidFill>
                  <a:prstClr val="black"/>
                </a:solidFill>
                <a:cs typeface="Calibri" panose="020F0502020204030204" pitchFamily="34" charset="0"/>
              </a:rPr>
              <a:t>For this section, w</a:t>
            </a:r>
            <a:r>
              <a:rPr lang="en-GB" sz="1100" dirty="0"/>
              <a:t>e thank Christina Anselm from Frankfurt School of Finance for helpful contributions.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5"/>
          <p:cNvSpPr txBox="1"/>
          <p:nvPr/>
        </p:nvSpPr>
        <p:spPr>
          <a:xfrm>
            <a:off x="1205696" y="200681"/>
            <a:ext cx="10888598" cy="124393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35"/>
              </a:spcBef>
            </a:pPr>
            <a:r>
              <a:rPr lang="en-US" sz="4000" b="1" spc="-35" dirty="0">
                <a:solidFill>
                  <a:srgbClr val="055B5B"/>
                </a:solidFill>
                <a:cs typeface="Trebuchet MS"/>
              </a:rPr>
              <a:t>“Taxonomizing Rio Markers” - A temporary, second best solution but a pragmatic way forward? (1/2)</a:t>
            </a:r>
            <a:endParaRPr lang="en-US" sz="4000" dirty="0">
              <a:cs typeface="Trebuchet M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B3DD778-667D-4410-BDDE-0BC84006B97A}" type="slidenum">
              <a:rPr lang="en-GB" smtClean="0"/>
              <a:pPr algn="ctr"/>
              <a:t>9</a:t>
            </a:fld>
            <a:endParaRPr lang="en-GB" dirty="0"/>
          </a:p>
        </p:txBody>
      </p:sp>
      <p:sp>
        <p:nvSpPr>
          <p:cNvPr id="18" name="Google Shape;129;p19">
            <a:extLst>
              <a:ext uri="{FF2B5EF4-FFF2-40B4-BE49-F238E27FC236}">
                <a16:creationId xmlns:a16="http://schemas.microsoft.com/office/drawing/2014/main" id="{0B63C802-DAC6-4CD7-A6F9-0C8D8659E07E}"/>
              </a:ext>
            </a:extLst>
          </p:cNvPr>
          <p:cNvSpPr txBox="1">
            <a:spLocks/>
          </p:cNvSpPr>
          <p:nvPr/>
        </p:nvSpPr>
        <p:spPr>
          <a:xfrm>
            <a:off x="552552" y="1479350"/>
            <a:ext cx="8619727" cy="36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Advancing Rio Markers through Taxonomy thresholds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76D463C-02D7-4576-9B5C-E3BFD28951B9}"/>
              </a:ext>
            </a:extLst>
          </p:cNvPr>
          <p:cNvSpPr txBox="1">
            <a:spLocks/>
          </p:cNvSpPr>
          <p:nvPr/>
        </p:nvSpPr>
        <p:spPr bwMode="gray">
          <a:xfrm>
            <a:off x="394804" y="6330273"/>
            <a:ext cx="10819485" cy="29230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A5A5"/>
              </a:buClr>
              <a:defRPr/>
            </a:pPr>
            <a:r>
              <a:rPr lang="en-US" sz="1100" i="1" dirty="0">
                <a:solidFill>
                  <a:prstClr val="black"/>
                </a:solidFill>
                <a:cs typeface="Calibri" panose="020F0502020204030204" pitchFamily="34" charset="0"/>
              </a:rPr>
              <a:t>Acknowledgement: </a:t>
            </a:r>
            <a:r>
              <a:rPr lang="en-US" sz="1100" dirty="0">
                <a:solidFill>
                  <a:prstClr val="black"/>
                </a:solidFill>
                <a:cs typeface="Calibri" panose="020F0502020204030204" pitchFamily="34" charset="0"/>
              </a:rPr>
              <a:t>For this section, w</a:t>
            </a:r>
            <a:r>
              <a:rPr lang="en-GB" sz="1100" dirty="0"/>
              <a:t>e thank Christina Anselm from Frankfurt School of Finance for helpful contributions.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C6044DB-932D-4C88-B5FA-4FEF6CC4EF2A}"/>
              </a:ext>
            </a:extLst>
          </p:cNvPr>
          <p:cNvSpPr txBox="1">
            <a:spLocks/>
          </p:cNvSpPr>
          <p:nvPr/>
        </p:nvSpPr>
        <p:spPr bwMode="gray">
          <a:xfrm>
            <a:off x="552552" y="2051188"/>
            <a:ext cx="399687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Rio Marker Category of Intervention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3E3C574-D083-45B0-9EBB-AA7BA8089CD6}"/>
              </a:ext>
            </a:extLst>
          </p:cNvPr>
          <p:cNvSpPr txBox="1">
            <a:spLocks/>
          </p:cNvSpPr>
          <p:nvPr/>
        </p:nvSpPr>
        <p:spPr bwMode="gray">
          <a:xfrm>
            <a:off x="552552" y="2741646"/>
            <a:ext cx="3996870" cy="780487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dirty="0"/>
              <a:t>024 - Energy efficiency and demonstration projects in SMEs and supporting measure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872EB1B-7B71-42F5-9A61-DB1FA5F839DA}"/>
              </a:ext>
            </a:extLst>
          </p:cNvPr>
          <p:cNvSpPr txBox="1">
            <a:spLocks/>
          </p:cNvSpPr>
          <p:nvPr/>
        </p:nvSpPr>
        <p:spPr bwMode="gray">
          <a:xfrm>
            <a:off x="4715659" y="2717713"/>
            <a:ext cx="1493229" cy="804420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GB" dirty="0"/>
              <a:t>100%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9DCD694-0510-4F97-82D6-12D725A4509D}"/>
              </a:ext>
            </a:extLst>
          </p:cNvPr>
          <p:cNvSpPr txBox="1">
            <a:spLocks/>
          </p:cNvSpPr>
          <p:nvPr/>
        </p:nvSpPr>
        <p:spPr bwMode="gray">
          <a:xfrm>
            <a:off x="4715658" y="2063155"/>
            <a:ext cx="1493229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Climate Coefficient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D8E6953-B5B0-44DD-82DD-EC3A1B512FBE}"/>
              </a:ext>
            </a:extLst>
          </p:cNvPr>
          <p:cNvCxnSpPr/>
          <p:nvPr/>
        </p:nvCxnSpPr>
        <p:spPr>
          <a:xfrm>
            <a:off x="6445956" y="3097345"/>
            <a:ext cx="86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46D94640-BB75-40D0-A9CB-AB5BC40F9F1C}"/>
              </a:ext>
            </a:extLst>
          </p:cNvPr>
          <p:cNvSpPr txBox="1">
            <a:spLocks/>
          </p:cNvSpPr>
          <p:nvPr/>
        </p:nvSpPr>
        <p:spPr bwMode="gray">
          <a:xfrm>
            <a:off x="7679050" y="2012404"/>
            <a:ext cx="3960398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Calibri" panose="020F0502020204030204" pitchFamily="34" charset="0"/>
              </a:rPr>
              <a:t>Climate Coefficient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AF70E8AD-1F29-4265-9F73-AF3961C7D059}"/>
              </a:ext>
            </a:extLst>
          </p:cNvPr>
          <p:cNvSpPr txBox="1">
            <a:spLocks/>
          </p:cNvSpPr>
          <p:nvPr/>
        </p:nvSpPr>
        <p:spPr bwMode="gray">
          <a:xfrm>
            <a:off x="7679050" y="2640157"/>
            <a:ext cx="3960398" cy="3327598"/>
          </a:xfrm>
          <a:prstGeom prst="rect">
            <a:avLst/>
          </a:prstGeom>
          <a:solidFill>
            <a:srgbClr val="F6F6F8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72000" tIns="72000" rIns="72000" bIns="7200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9750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rgbClr val="53794A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algn="l" defTabSz="89535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100% if the projects:</a:t>
            </a:r>
            <a:br>
              <a:rPr lang="en-GB" dirty="0"/>
            </a:br>
            <a:r>
              <a:rPr lang="en-GB" dirty="0"/>
              <a:t>- </a:t>
            </a:r>
            <a:r>
              <a:rPr lang="en-GB" b="1" dirty="0"/>
              <a:t>concern the construction of new buildings</a:t>
            </a:r>
            <a:r>
              <a:rPr lang="en-GB" dirty="0"/>
              <a:t> with a net Primary Energy Demand (PED) that is at least 20% lower than the NZEB requirement (nearly zero-energy building, national directives);</a:t>
            </a:r>
          </a:p>
          <a:p>
            <a:pPr marL="0" indent="0">
              <a:buNone/>
              <a:defRPr/>
            </a:pPr>
            <a:r>
              <a:rPr lang="en-GB" b="1" dirty="0"/>
              <a:t>- concern the renovation of buildings</a:t>
            </a:r>
            <a:r>
              <a:rPr lang="en-GB" dirty="0"/>
              <a:t> reduction of at least 30% PED […]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0% otherwise.</a:t>
            </a:r>
            <a:endParaRPr lang="en-US" dirty="0"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9E0BDD9-F3C8-41F8-860B-ED290DC0EA78}"/>
              </a:ext>
            </a:extLst>
          </p:cNvPr>
          <p:cNvSpPr txBox="1"/>
          <p:nvPr/>
        </p:nvSpPr>
        <p:spPr>
          <a:xfrm>
            <a:off x="0" y="0"/>
            <a:ext cx="1469443" cy="162865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500" b="1" spc="-70" dirty="0">
                <a:solidFill>
                  <a:srgbClr val="055B5B"/>
                </a:solidFill>
                <a:latin typeface="Calibri"/>
                <a:cs typeface="Calibri"/>
              </a:rPr>
              <a:t>3</a:t>
            </a:r>
            <a:endParaRPr sz="10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698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QW3Tzu6pbyv5VABqXC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QW3Tzu6pbyv5VABqXC_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m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2548</Words>
  <Application>Microsoft Office PowerPoint</Application>
  <PresentationFormat>Breitbild</PresentationFormat>
  <Paragraphs>343</Paragraphs>
  <Slides>19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Frutiger LT 47 LightCn</vt:lpstr>
      <vt:lpstr>Trebuchet MS</vt:lpstr>
      <vt:lpstr>Wingdings</vt:lpstr>
      <vt:lpstr>Wingdings 2</vt:lpstr>
      <vt:lpstr>Tema de Office</vt:lpstr>
      <vt:lpstr>ClimCom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</dc:creator>
  <cp:lastModifiedBy>Malte Hessenius</cp:lastModifiedBy>
  <cp:revision>97</cp:revision>
  <dcterms:created xsi:type="dcterms:W3CDTF">2020-10-19T18:36:35Z</dcterms:created>
  <dcterms:modified xsi:type="dcterms:W3CDTF">2020-11-25T21:43:59Z</dcterms:modified>
</cp:coreProperties>
</file>